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ms-powerpoint.presentation.macroEnabled.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8"/>
  </p:notesMasterIdLst>
  <p:handoutMasterIdLst>
    <p:handoutMasterId r:id="rId39"/>
  </p:handoutMasterIdLst>
  <p:sldIdLst>
    <p:sldId id="257" r:id="rId3"/>
    <p:sldId id="263" r:id="rId4"/>
    <p:sldId id="290" r:id="rId5"/>
    <p:sldId id="258" r:id="rId6"/>
    <p:sldId id="265" r:id="rId7"/>
    <p:sldId id="298" r:id="rId8"/>
    <p:sldId id="299" r:id="rId9"/>
    <p:sldId id="268" r:id="rId10"/>
    <p:sldId id="279" r:id="rId11"/>
    <p:sldId id="267" r:id="rId12"/>
    <p:sldId id="266" r:id="rId13"/>
    <p:sldId id="297" r:id="rId14"/>
    <p:sldId id="274" r:id="rId15"/>
    <p:sldId id="275" r:id="rId16"/>
    <p:sldId id="276" r:id="rId17"/>
    <p:sldId id="277" r:id="rId18"/>
    <p:sldId id="278" r:id="rId19"/>
    <p:sldId id="280" r:id="rId20"/>
    <p:sldId id="281" r:id="rId21"/>
    <p:sldId id="287" r:id="rId22"/>
    <p:sldId id="288" r:id="rId23"/>
    <p:sldId id="271" r:id="rId24"/>
    <p:sldId id="282" r:id="rId25"/>
    <p:sldId id="270" r:id="rId26"/>
    <p:sldId id="291" r:id="rId27"/>
    <p:sldId id="284" r:id="rId28"/>
    <p:sldId id="283" r:id="rId29"/>
    <p:sldId id="286" r:id="rId30"/>
    <p:sldId id="260" r:id="rId31"/>
    <p:sldId id="259" r:id="rId32"/>
    <p:sldId id="269" r:id="rId33"/>
    <p:sldId id="264" r:id="rId34"/>
    <p:sldId id="262" r:id="rId35"/>
    <p:sldId id="285"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6" autoAdjust="0"/>
    <p:restoredTop sz="86454" autoAdjust="0"/>
  </p:normalViewPr>
  <p:slideViewPr>
    <p:cSldViewPr snapToGrid="0">
      <p:cViewPr varScale="1">
        <p:scale>
          <a:sx n="37" d="100"/>
          <a:sy n="37" d="100"/>
        </p:scale>
        <p:origin x="48" y="776"/>
      </p:cViewPr>
      <p:guideLst/>
    </p:cSldViewPr>
  </p:slideViewPr>
  <p:outlineViewPr>
    <p:cViewPr>
      <p:scale>
        <a:sx n="33" d="100"/>
        <a:sy n="33" d="100"/>
      </p:scale>
      <p:origin x="0" y="-79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3" d="100"/>
          <a:sy n="53" d="100"/>
        </p:scale>
        <p:origin x="1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500" baseline="0" dirty="0"/>
              <a:t>Number of Boats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2012</c:v>
                </c:pt>
              </c:strCache>
            </c:strRef>
          </c:tx>
          <c:spPr>
            <a:solidFill>
              <a:schemeClr val="accent1"/>
            </a:solidFill>
            <a:ln>
              <a:noFill/>
            </a:ln>
            <a:effectLst/>
          </c:spPr>
          <c:invertIfNegative val="0"/>
          <c:val>
            <c:numRef>
              <c:f>Sheet1!$B$1</c:f>
              <c:numCache>
                <c:formatCode>General</c:formatCode>
                <c:ptCount val="1"/>
                <c:pt idx="0">
                  <c:v>9941</c:v>
                </c:pt>
              </c:numCache>
            </c:numRef>
          </c:val>
        </c:ser>
        <c:ser>
          <c:idx val="1"/>
          <c:order val="1"/>
          <c:tx>
            <c:strRef>
              <c:f>Sheet1!$A$2</c:f>
              <c:strCache>
                <c:ptCount val="1"/>
                <c:pt idx="0">
                  <c:v>2013</c:v>
                </c:pt>
              </c:strCache>
            </c:strRef>
          </c:tx>
          <c:spPr>
            <a:solidFill>
              <a:schemeClr val="accent2"/>
            </a:solidFill>
            <a:ln>
              <a:noFill/>
            </a:ln>
            <a:effectLst/>
          </c:spPr>
          <c:invertIfNegative val="0"/>
          <c:val>
            <c:numRef>
              <c:f>Sheet1!$B$2</c:f>
              <c:numCache>
                <c:formatCode>General</c:formatCode>
                <c:ptCount val="1"/>
                <c:pt idx="0">
                  <c:v>9510</c:v>
                </c:pt>
              </c:numCache>
            </c:numRef>
          </c:val>
        </c:ser>
        <c:ser>
          <c:idx val="2"/>
          <c:order val="2"/>
          <c:tx>
            <c:strRef>
              <c:f>Sheet1!$A$3</c:f>
              <c:strCache>
                <c:ptCount val="1"/>
                <c:pt idx="0">
                  <c:v>2014</c:v>
                </c:pt>
              </c:strCache>
            </c:strRef>
          </c:tx>
          <c:spPr>
            <a:solidFill>
              <a:schemeClr val="accent3"/>
            </a:solidFill>
            <a:ln>
              <a:noFill/>
            </a:ln>
            <a:effectLst/>
          </c:spPr>
          <c:invertIfNegative val="0"/>
          <c:val>
            <c:numRef>
              <c:f>Sheet1!$B$3</c:f>
              <c:numCache>
                <c:formatCode>General</c:formatCode>
                <c:ptCount val="1"/>
                <c:pt idx="0">
                  <c:v>9253</c:v>
                </c:pt>
              </c:numCache>
            </c:numRef>
          </c:val>
        </c:ser>
        <c:ser>
          <c:idx val="3"/>
          <c:order val="3"/>
          <c:tx>
            <c:strRef>
              <c:f>Sheet1!$A$4</c:f>
              <c:strCache>
                <c:ptCount val="1"/>
                <c:pt idx="0">
                  <c:v>2015</c:v>
                </c:pt>
              </c:strCache>
            </c:strRef>
          </c:tx>
          <c:spPr>
            <a:solidFill>
              <a:schemeClr val="accent4"/>
            </a:solidFill>
            <a:ln>
              <a:noFill/>
            </a:ln>
            <a:effectLst/>
          </c:spPr>
          <c:invertIfNegative val="0"/>
          <c:val>
            <c:numRef>
              <c:f>Sheet1!$B$4</c:f>
              <c:numCache>
                <c:formatCode>General</c:formatCode>
                <c:ptCount val="1"/>
                <c:pt idx="0">
                  <c:v>20591</c:v>
                </c:pt>
              </c:numCache>
            </c:numRef>
          </c:val>
        </c:ser>
        <c:ser>
          <c:idx val="4"/>
          <c:order val="4"/>
          <c:tx>
            <c:strRef>
              <c:f>Sheet1!$A$5</c:f>
              <c:strCache>
                <c:ptCount val="1"/>
                <c:pt idx="0">
                  <c:v>2016</c:v>
                </c:pt>
              </c:strCache>
            </c:strRef>
          </c:tx>
          <c:spPr>
            <a:solidFill>
              <a:schemeClr val="accent5"/>
            </a:solidFill>
            <a:ln>
              <a:noFill/>
            </a:ln>
            <a:effectLst/>
          </c:spPr>
          <c:invertIfNegative val="0"/>
          <c:val>
            <c:numRef>
              <c:f>Sheet1!$B$5</c:f>
              <c:numCache>
                <c:formatCode>General</c:formatCode>
                <c:ptCount val="1"/>
                <c:pt idx="0">
                  <c:v>25062</c:v>
                </c:pt>
              </c:numCache>
            </c:numRef>
          </c:val>
        </c:ser>
        <c:dLbls>
          <c:showLegendKey val="0"/>
          <c:showVal val="0"/>
          <c:showCatName val="0"/>
          <c:showSerName val="0"/>
          <c:showPercent val="0"/>
          <c:showBubbleSize val="0"/>
        </c:dLbls>
        <c:gapWidth val="219"/>
        <c:overlap val="-27"/>
        <c:axId val="239602240"/>
        <c:axId val="240230536"/>
      </c:barChart>
      <c:catAx>
        <c:axId val="23960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230536"/>
        <c:crosses val="autoZero"/>
        <c:auto val="1"/>
        <c:lblAlgn val="ctr"/>
        <c:lblOffset val="100"/>
        <c:noMultiLvlLbl val="0"/>
      </c:catAx>
      <c:valAx>
        <c:axId val="240230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9602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aseline="0" dirty="0"/>
              <a:t>Boat Value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Sheet2!$A$1:$A$5</c:f>
              <c:numCache>
                <c:formatCode>General</c:formatCode>
                <c:ptCount val="5"/>
                <c:pt idx="0">
                  <c:v>2012</c:v>
                </c:pt>
                <c:pt idx="1">
                  <c:v>2013</c:v>
                </c:pt>
                <c:pt idx="2">
                  <c:v>2014</c:v>
                </c:pt>
                <c:pt idx="3">
                  <c:v>2015</c:v>
                </c:pt>
                <c:pt idx="4">
                  <c:v>2016</c:v>
                </c:pt>
              </c:numCache>
            </c:numRef>
          </c:cat>
          <c:val>
            <c:numRef>
              <c:f>Sheet2!$B$1:$B$5</c:f>
              <c:numCache>
                <c:formatCode>#,##0</c:formatCode>
                <c:ptCount val="5"/>
                <c:pt idx="0">
                  <c:v>152824042</c:v>
                </c:pt>
                <c:pt idx="1">
                  <c:v>142659092</c:v>
                </c:pt>
                <c:pt idx="2">
                  <c:v>142455147</c:v>
                </c:pt>
                <c:pt idx="3">
                  <c:v>239170393</c:v>
                </c:pt>
                <c:pt idx="4">
                  <c:v>308001481</c:v>
                </c:pt>
              </c:numCache>
            </c:numRef>
          </c:val>
        </c:ser>
        <c:dLbls>
          <c:showLegendKey val="0"/>
          <c:showVal val="0"/>
          <c:showCatName val="0"/>
          <c:showSerName val="0"/>
          <c:showPercent val="0"/>
          <c:showBubbleSize val="0"/>
        </c:dLbls>
        <c:gapWidth val="219"/>
        <c:overlap val="-27"/>
        <c:axId val="240231320"/>
        <c:axId val="240231712"/>
      </c:barChart>
      <c:catAx>
        <c:axId val="24023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0231712"/>
        <c:crosses val="autoZero"/>
        <c:auto val="1"/>
        <c:lblAlgn val="ctr"/>
        <c:lblOffset val="100"/>
        <c:noMultiLvlLbl val="0"/>
      </c:catAx>
      <c:valAx>
        <c:axId val="240231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0231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1BFE4-DE46-4251-8F47-01C6A81D269D}" type="doc">
      <dgm:prSet loTypeId="urn:microsoft.com/office/officeart/2005/8/layout/hList7" loCatId="list" qsTypeId="urn:microsoft.com/office/officeart/2005/8/quickstyle/simple1" qsCatId="simple" csTypeId="urn:microsoft.com/office/officeart/2005/8/colors/accent1_2" csCatId="accent1" phldr="1"/>
      <dgm:spPr/>
    </dgm:pt>
    <dgm:pt modelId="{ACD0F895-6C51-4625-AC3C-9B5BBAD985EF}">
      <dgm:prSet phldrT="[Text]"/>
      <dgm:spPr/>
      <dgm:t>
        <a:bodyPr/>
        <a:lstStyle/>
        <a:p>
          <a:r>
            <a:rPr lang="en-US" dirty="0" smtClean="0"/>
            <a:t>Boats</a:t>
          </a:r>
          <a:endParaRPr lang="en-US" dirty="0"/>
        </a:p>
      </dgm:t>
    </dgm:pt>
    <dgm:pt modelId="{F670462B-7AA4-476D-99AB-81738EF074C4}" type="parTrans" cxnId="{DEDDAA10-E651-42EB-AB2F-B22093CB5893}">
      <dgm:prSet/>
      <dgm:spPr/>
      <dgm:t>
        <a:bodyPr/>
        <a:lstStyle/>
        <a:p>
          <a:endParaRPr lang="en-US"/>
        </a:p>
      </dgm:t>
    </dgm:pt>
    <dgm:pt modelId="{D707447E-9170-4CBC-97EA-F58A053F0EAC}" type="sibTrans" cxnId="{DEDDAA10-E651-42EB-AB2F-B22093CB5893}">
      <dgm:prSet/>
      <dgm:spPr/>
      <dgm:t>
        <a:bodyPr/>
        <a:lstStyle/>
        <a:p>
          <a:endParaRPr lang="en-US"/>
        </a:p>
      </dgm:t>
    </dgm:pt>
    <dgm:pt modelId="{928CDCDB-7738-4C8E-8D4E-061F47817869}">
      <dgm:prSet phldrT="[Text]"/>
      <dgm:spPr/>
      <dgm:t>
        <a:bodyPr/>
        <a:lstStyle/>
        <a:p>
          <a:r>
            <a:rPr lang="en-US" dirty="0" smtClean="0"/>
            <a:t>Time</a:t>
          </a:r>
          <a:endParaRPr lang="en-US" dirty="0"/>
        </a:p>
      </dgm:t>
    </dgm:pt>
    <dgm:pt modelId="{6BBB1A1B-8497-4DB8-A26A-E608DD2D2DDD}" type="parTrans" cxnId="{55C6B051-B1B3-4FAB-BFA8-65605551DC24}">
      <dgm:prSet/>
      <dgm:spPr/>
      <dgm:t>
        <a:bodyPr/>
        <a:lstStyle/>
        <a:p>
          <a:endParaRPr lang="en-US"/>
        </a:p>
      </dgm:t>
    </dgm:pt>
    <dgm:pt modelId="{6CFE9F56-22A2-4C0C-8FCC-F020757E26FA}" type="sibTrans" cxnId="{55C6B051-B1B3-4FAB-BFA8-65605551DC24}">
      <dgm:prSet/>
      <dgm:spPr/>
      <dgm:t>
        <a:bodyPr/>
        <a:lstStyle/>
        <a:p>
          <a:endParaRPr lang="en-US"/>
        </a:p>
      </dgm:t>
    </dgm:pt>
    <dgm:pt modelId="{68B2727B-42E1-4D3A-AD85-92CE19D73851}">
      <dgm:prSet phldrT="[Text]"/>
      <dgm:spPr/>
      <dgm:t>
        <a:bodyPr/>
        <a:lstStyle/>
        <a:p>
          <a:r>
            <a:rPr lang="en-US" dirty="0" smtClean="0"/>
            <a:t>Value</a:t>
          </a:r>
          <a:endParaRPr lang="en-US" dirty="0"/>
        </a:p>
      </dgm:t>
    </dgm:pt>
    <dgm:pt modelId="{9355F877-B004-4BE2-BE8B-C5DE551663C6}" type="parTrans" cxnId="{DD731754-FF10-404B-B5CC-791F3734DFDA}">
      <dgm:prSet/>
      <dgm:spPr/>
      <dgm:t>
        <a:bodyPr/>
        <a:lstStyle/>
        <a:p>
          <a:endParaRPr lang="en-US"/>
        </a:p>
      </dgm:t>
    </dgm:pt>
    <dgm:pt modelId="{490F1EC1-6263-409A-B341-DB9F1C5D1A57}" type="sibTrans" cxnId="{DD731754-FF10-404B-B5CC-791F3734DFDA}">
      <dgm:prSet/>
      <dgm:spPr/>
      <dgm:t>
        <a:bodyPr/>
        <a:lstStyle/>
        <a:p>
          <a:endParaRPr lang="en-US"/>
        </a:p>
      </dgm:t>
    </dgm:pt>
    <dgm:pt modelId="{4757D48E-C92F-4ACA-804F-9EA3AF50D3CA}" type="pres">
      <dgm:prSet presAssocID="{9981BFE4-DE46-4251-8F47-01C6A81D269D}" presName="Name0" presStyleCnt="0">
        <dgm:presLayoutVars>
          <dgm:dir/>
          <dgm:resizeHandles val="exact"/>
        </dgm:presLayoutVars>
      </dgm:prSet>
      <dgm:spPr/>
    </dgm:pt>
    <dgm:pt modelId="{0360ED60-DCD6-4B2C-9A62-B342B5D89EFF}" type="pres">
      <dgm:prSet presAssocID="{9981BFE4-DE46-4251-8F47-01C6A81D269D}" presName="fgShape" presStyleLbl="fgShp" presStyleIdx="0" presStyleCnt="1" custLinFactNeighborX="-185" custLinFactNeighborY="-50947"/>
      <dgm:spPr/>
    </dgm:pt>
    <dgm:pt modelId="{F4E20671-6418-42C8-A0C5-34600DD43F66}" type="pres">
      <dgm:prSet presAssocID="{9981BFE4-DE46-4251-8F47-01C6A81D269D}" presName="linComp" presStyleCnt="0"/>
      <dgm:spPr/>
    </dgm:pt>
    <dgm:pt modelId="{9EE02709-3C02-4EBB-85BD-CB7F68E64B2C}" type="pres">
      <dgm:prSet presAssocID="{ACD0F895-6C51-4625-AC3C-9B5BBAD985EF}" presName="compNode" presStyleCnt="0"/>
      <dgm:spPr/>
    </dgm:pt>
    <dgm:pt modelId="{35F747BC-E8DA-419D-BAF8-414A995CA443}" type="pres">
      <dgm:prSet presAssocID="{ACD0F895-6C51-4625-AC3C-9B5BBAD985EF}" presName="bkgdShape" presStyleLbl="node1" presStyleIdx="0" presStyleCnt="3" custLinFactNeighborX="1476" custLinFactNeighborY="-964"/>
      <dgm:spPr/>
      <dgm:t>
        <a:bodyPr/>
        <a:lstStyle/>
        <a:p>
          <a:endParaRPr lang="en-US"/>
        </a:p>
      </dgm:t>
    </dgm:pt>
    <dgm:pt modelId="{1E8E85A8-2C6D-45FD-AA65-776311B16B58}" type="pres">
      <dgm:prSet presAssocID="{ACD0F895-6C51-4625-AC3C-9B5BBAD985EF}" presName="nodeTx" presStyleLbl="node1" presStyleIdx="0" presStyleCnt="3">
        <dgm:presLayoutVars>
          <dgm:bulletEnabled val="1"/>
        </dgm:presLayoutVars>
      </dgm:prSet>
      <dgm:spPr/>
      <dgm:t>
        <a:bodyPr/>
        <a:lstStyle/>
        <a:p>
          <a:endParaRPr lang="en-US"/>
        </a:p>
      </dgm:t>
    </dgm:pt>
    <dgm:pt modelId="{38581243-58A1-44A3-9D98-7713882ABA1B}" type="pres">
      <dgm:prSet presAssocID="{ACD0F895-6C51-4625-AC3C-9B5BBAD985EF}" presName="invisiNode" presStyleLbl="node1" presStyleIdx="0" presStyleCnt="3"/>
      <dgm:spPr/>
    </dgm:pt>
    <dgm:pt modelId="{A1F17DC4-D5B8-42C2-976D-654452515CC2}" type="pres">
      <dgm:prSet presAssocID="{ACD0F895-6C51-4625-AC3C-9B5BBAD985EF}"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03BCC615-A5D3-4BAE-9BCA-3AC8DE07D13D}" type="pres">
      <dgm:prSet presAssocID="{D707447E-9170-4CBC-97EA-F58A053F0EAC}" presName="sibTrans" presStyleLbl="sibTrans2D1" presStyleIdx="0" presStyleCnt="0"/>
      <dgm:spPr/>
      <dgm:t>
        <a:bodyPr/>
        <a:lstStyle/>
        <a:p>
          <a:endParaRPr lang="en-US"/>
        </a:p>
      </dgm:t>
    </dgm:pt>
    <dgm:pt modelId="{C62755D2-055A-4AB1-B1AE-DF78D8E195AE}" type="pres">
      <dgm:prSet presAssocID="{928CDCDB-7738-4C8E-8D4E-061F47817869}" presName="compNode" presStyleCnt="0"/>
      <dgm:spPr/>
    </dgm:pt>
    <dgm:pt modelId="{74CBA974-1075-4342-BDA7-36D0CB3C0FE2}" type="pres">
      <dgm:prSet presAssocID="{928CDCDB-7738-4C8E-8D4E-061F47817869}" presName="bkgdShape" presStyleLbl="node1" presStyleIdx="1" presStyleCnt="3"/>
      <dgm:spPr/>
      <dgm:t>
        <a:bodyPr/>
        <a:lstStyle/>
        <a:p>
          <a:endParaRPr lang="en-US"/>
        </a:p>
      </dgm:t>
    </dgm:pt>
    <dgm:pt modelId="{7F4B1AE0-22F0-48FA-B07F-D0953053382F}" type="pres">
      <dgm:prSet presAssocID="{928CDCDB-7738-4C8E-8D4E-061F47817869}" presName="nodeTx" presStyleLbl="node1" presStyleIdx="1" presStyleCnt="3">
        <dgm:presLayoutVars>
          <dgm:bulletEnabled val="1"/>
        </dgm:presLayoutVars>
      </dgm:prSet>
      <dgm:spPr/>
      <dgm:t>
        <a:bodyPr/>
        <a:lstStyle/>
        <a:p>
          <a:endParaRPr lang="en-US"/>
        </a:p>
      </dgm:t>
    </dgm:pt>
    <dgm:pt modelId="{4676493C-92DD-4A7E-A8C6-502D023A7FA1}" type="pres">
      <dgm:prSet presAssocID="{928CDCDB-7738-4C8E-8D4E-061F47817869}" presName="invisiNode" presStyleLbl="node1" presStyleIdx="1" presStyleCnt="3"/>
      <dgm:spPr/>
    </dgm:pt>
    <dgm:pt modelId="{01DF380A-86E5-428D-A9AB-CCCED2B8D2AD}" type="pres">
      <dgm:prSet presAssocID="{928CDCDB-7738-4C8E-8D4E-061F47817869}"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B05CC29-3E67-4B8D-A1A5-C74EA7BF5C43}" type="pres">
      <dgm:prSet presAssocID="{6CFE9F56-22A2-4C0C-8FCC-F020757E26FA}" presName="sibTrans" presStyleLbl="sibTrans2D1" presStyleIdx="0" presStyleCnt="0"/>
      <dgm:spPr/>
      <dgm:t>
        <a:bodyPr/>
        <a:lstStyle/>
        <a:p>
          <a:endParaRPr lang="en-US"/>
        </a:p>
      </dgm:t>
    </dgm:pt>
    <dgm:pt modelId="{98845269-2483-48B9-98E7-9EC9BB67D13E}" type="pres">
      <dgm:prSet presAssocID="{68B2727B-42E1-4D3A-AD85-92CE19D73851}" presName="compNode" presStyleCnt="0"/>
      <dgm:spPr/>
    </dgm:pt>
    <dgm:pt modelId="{AF2B4E20-B963-4B80-8C13-D5AB2BECE789}" type="pres">
      <dgm:prSet presAssocID="{68B2727B-42E1-4D3A-AD85-92CE19D73851}" presName="bkgdShape" presStyleLbl="node1" presStyleIdx="2" presStyleCnt="3"/>
      <dgm:spPr/>
      <dgm:t>
        <a:bodyPr/>
        <a:lstStyle/>
        <a:p>
          <a:endParaRPr lang="en-US"/>
        </a:p>
      </dgm:t>
    </dgm:pt>
    <dgm:pt modelId="{C95E6FAE-8D75-4A16-AA77-2F6BDC34A603}" type="pres">
      <dgm:prSet presAssocID="{68B2727B-42E1-4D3A-AD85-92CE19D73851}" presName="nodeTx" presStyleLbl="node1" presStyleIdx="2" presStyleCnt="3">
        <dgm:presLayoutVars>
          <dgm:bulletEnabled val="1"/>
        </dgm:presLayoutVars>
      </dgm:prSet>
      <dgm:spPr/>
      <dgm:t>
        <a:bodyPr/>
        <a:lstStyle/>
        <a:p>
          <a:endParaRPr lang="en-US"/>
        </a:p>
      </dgm:t>
    </dgm:pt>
    <dgm:pt modelId="{947A4106-E9C1-400E-B99B-67C24F1B9143}" type="pres">
      <dgm:prSet presAssocID="{68B2727B-42E1-4D3A-AD85-92CE19D73851}" presName="invisiNode" presStyleLbl="node1" presStyleIdx="2" presStyleCnt="3"/>
      <dgm:spPr/>
    </dgm:pt>
    <dgm:pt modelId="{1884FFAD-C094-4823-B442-52B231F12F49}" type="pres">
      <dgm:prSet presAssocID="{68B2727B-42E1-4D3A-AD85-92CE19D73851}"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Lst>
  <dgm:cxnLst>
    <dgm:cxn modelId="{F700B9F0-1A4C-4659-881F-CDC74C3DF1AB}" type="presOf" srcId="{ACD0F895-6C51-4625-AC3C-9B5BBAD985EF}" destId="{1E8E85A8-2C6D-45FD-AA65-776311B16B58}" srcOrd="1" destOrd="0" presId="urn:microsoft.com/office/officeart/2005/8/layout/hList7"/>
    <dgm:cxn modelId="{D133B012-C0EF-494B-876F-D3FBE559B828}" type="presOf" srcId="{6CFE9F56-22A2-4C0C-8FCC-F020757E26FA}" destId="{6B05CC29-3E67-4B8D-A1A5-C74EA7BF5C43}" srcOrd="0" destOrd="0" presId="urn:microsoft.com/office/officeart/2005/8/layout/hList7"/>
    <dgm:cxn modelId="{E8E8DE2F-EF52-41A7-AB1C-34AA970F609C}" type="presOf" srcId="{D707447E-9170-4CBC-97EA-F58A053F0EAC}" destId="{03BCC615-A5D3-4BAE-9BCA-3AC8DE07D13D}" srcOrd="0" destOrd="0" presId="urn:microsoft.com/office/officeart/2005/8/layout/hList7"/>
    <dgm:cxn modelId="{55C6B051-B1B3-4FAB-BFA8-65605551DC24}" srcId="{9981BFE4-DE46-4251-8F47-01C6A81D269D}" destId="{928CDCDB-7738-4C8E-8D4E-061F47817869}" srcOrd="1" destOrd="0" parTransId="{6BBB1A1B-8497-4DB8-A26A-E608DD2D2DDD}" sibTransId="{6CFE9F56-22A2-4C0C-8FCC-F020757E26FA}"/>
    <dgm:cxn modelId="{DD731754-FF10-404B-B5CC-791F3734DFDA}" srcId="{9981BFE4-DE46-4251-8F47-01C6A81D269D}" destId="{68B2727B-42E1-4D3A-AD85-92CE19D73851}" srcOrd="2" destOrd="0" parTransId="{9355F877-B004-4BE2-BE8B-C5DE551663C6}" sibTransId="{490F1EC1-6263-409A-B341-DB9F1C5D1A57}"/>
    <dgm:cxn modelId="{C9221CD9-C745-4238-9618-2D32E83E5F81}" type="presOf" srcId="{ACD0F895-6C51-4625-AC3C-9B5BBAD985EF}" destId="{35F747BC-E8DA-419D-BAF8-414A995CA443}" srcOrd="0" destOrd="0" presId="urn:microsoft.com/office/officeart/2005/8/layout/hList7"/>
    <dgm:cxn modelId="{CC74ACCD-9ADF-4205-B1D4-B07705EE5169}" type="presOf" srcId="{68B2727B-42E1-4D3A-AD85-92CE19D73851}" destId="{AF2B4E20-B963-4B80-8C13-D5AB2BECE789}" srcOrd="0" destOrd="0" presId="urn:microsoft.com/office/officeart/2005/8/layout/hList7"/>
    <dgm:cxn modelId="{581F038B-2298-44AA-9AF5-9794D299DB0B}" type="presOf" srcId="{928CDCDB-7738-4C8E-8D4E-061F47817869}" destId="{7F4B1AE0-22F0-48FA-B07F-D0953053382F}" srcOrd="1" destOrd="0" presId="urn:microsoft.com/office/officeart/2005/8/layout/hList7"/>
    <dgm:cxn modelId="{B37B9BCD-B57F-4560-9D3A-31C8C8EC1E89}" type="presOf" srcId="{68B2727B-42E1-4D3A-AD85-92CE19D73851}" destId="{C95E6FAE-8D75-4A16-AA77-2F6BDC34A603}" srcOrd="1" destOrd="0" presId="urn:microsoft.com/office/officeart/2005/8/layout/hList7"/>
    <dgm:cxn modelId="{DEDDAA10-E651-42EB-AB2F-B22093CB5893}" srcId="{9981BFE4-DE46-4251-8F47-01C6A81D269D}" destId="{ACD0F895-6C51-4625-AC3C-9B5BBAD985EF}" srcOrd="0" destOrd="0" parTransId="{F670462B-7AA4-476D-99AB-81738EF074C4}" sibTransId="{D707447E-9170-4CBC-97EA-F58A053F0EAC}"/>
    <dgm:cxn modelId="{F14861E9-EAA8-41B7-9CAB-E1B9F71655ED}" type="presOf" srcId="{9981BFE4-DE46-4251-8F47-01C6A81D269D}" destId="{4757D48E-C92F-4ACA-804F-9EA3AF50D3CA}" srcOrd="0" destOrd="0" presId="urn:microsoft.com/office/officeart/2005/8/layout/hList7"/>
    <dgm:cxn modelId="{4DD4B01A-21A4-43E2-A755-073EFF2FACBD}" type="presOf" srcId="{928CDCDB-7738-4C8E-8D4E-061F47817869}" destId="{74CBA974-1075-4342-BDA7-36D0CB3C0FE2}" srcOrd="0" destOrd="0" presId="urn:microsoft.com/office/officeart/2005/8/layout/hList7"/>
    <dgm:cxn modelId="{AF045A8C-F913-4B19-9C27-3AF52F35CB9C}" type="presParOf" srcId="{4757D48E-C92F-4ACA-804F-9EA3AF50D3CA}" destId="{0360ED60-DCD6-4B2C-9A62-B342B5D89EFF}" srcOrd="0" destOrd="0" presId="urn:microsoft.com/office/officeart/2005/8/layout/hList7"/>
    <dgm:cxn modelId="{D55D1D48-F5C5-4DC5-B114-26BC6083CEB0}" type="presParOf" srcId="{4757D48E-C92F-4ACA-804F-9EA3AF50D3CA}" destId="{F4E20671-6418-42C8-A0C5-34600DD43F66}" srcOrd="1" destOrd="0" presId="urn:microsoft.com/office/officeart/2005/8/layout/hList7"/>
    <dgm:cxn modelId="{3126825B-D044-44CA-B365-F9517F0C21E1}" type="presParOf" srcId="{F4E20671-6418-42C8-A0C5-34600DD43F66}" destId="{9EE02709-3C02-4EBB-85BD-CB7F68E64B2C}" srcOrd="0" destOrd="0" presId="urn:microsoft.com/office/officeart/2005/8/layout/hList7"/>
    <dgm:cxn modelId="{5C497D25-C91C-44EC-A541-677AB5780DC1}" type="presParOf" srcId="{9EE02709-3C02-4EBB-85BD-CB7F68E64B2C}" destId="{35F747BC-E8DA-419D-BAF8-414A995CA443}" srcOrd="0" destOrd="0" presId="urn:microsoft.com/office/officeart/2005/8/layout/hList7"/>
    <dgm:cxn modelId="{B742545A-2CAD-4C7A-AA8D-B9F0D2D48A16}" type="presParOf" srcId="{9EE02709-3C02-4EBB-85BD-CB7F68E64B2C}" destId="{1E8E85A8-2C6D-45FD-AA65-776311B16B58}" srcOrd="1" destOrd="0" presId="urn:microsoft.com/office/officeart/2005/8/layout/hList7"/>
    <dgm:cxn modelId="{9873848E-A8FD-44B5-9499-BC79E248F72C}" type="presParOf" srcId="{9EE02709-3C02-4EBB-85BD-CB7F68E64B2C}" destId="{38581243-58A1-44A3-9D98-7713882ABA1B}" srcOrd="2" destOrd="0" presId="urn:microsoft.com/office/officeart/2005/8/layout/hList7"/>
    <dgm:cxn modelId="{AC9CB5F3-6839-4CB9-BC28-4973298B037F}" type="presParOf" srcId="{9EE02709-3C02-4EBB-85BD-CB7F68E64B2C}" destId="{A1F17DC4-D5B8-42C2-976D-654452515CC2}" srcOrd="3" destOrd="0" presId="urn:microsoft.com/office/officeart/2005/8/layout/hList7"/>
    <dgm:cxn modelId="{63B64A0D-E08B-4C1A-9EC7-7429C70B7567}" type="presParOf" srcId="{F4E20671-6418-42C8-A0C5-34600DD43F66}" destId="{03BCC615-A5D3-4BAE-9BCA-3AC8DE07D13D}" srcOrd="1" destOrd="0" presId="urn:microsoft.com/office/officeart/2005/8/layout/hList7"/>
    <dgm:cxn modelId="{C2F54E46-9B4F-41A2-9B5A-AF102D86DCFA}" type="presParOf" srcId="{F4E20671-6418-42C8-A0C5-34600DD43F66}" destId="{C62755D2-055A-4AB1-B1AE-DF78D8E195AE}" srcOrd="2" destOrd="0" presId="urn:microsoft.com/office/officeart/2005/8/layout/hList7"/>
    <dgm:cxn modelId="{F200E6A1-4BB8-487E-BE36-FAF9B24B3308}" type="presParOf" srcId="{C62755D2-055A-4AB1-B1AE-DF78D8E195AE}" destId="{74CBA974-1075-4342-BDA7-36D0CB3C0FE2}" srcOrd="0" destOrd="0" presId="urn:microsoft.com/office/officeart/2005/8/layout/hList7"/>
    <dgm:cxn modelId="{10AE102E-8468-4B07-88B0-C42EE4AA2196}" type="presParOf" srcId="{C62755D2-055A-4AB1-B1AE-DF78D8E195AE}" destId="{7F4B1AE0-22F0-48FA-B07F-D0953053382F}" srcOrd="1" destOrd="0" presId="urn:microsoft.com/office/officeart/2005/8/layout/hList7"/>
    <dgm:cxn modelId="{7C3B0ACB-B166-49AA-AD29-19D3F36D638B}" type="presParOf" srcId="{C62755D2-055A-4AB1-B1AE-DF78D8E195AE}" destId="{4676493C-92DD-4A7E-A8C6-502D023A7FA1}" srcOrd="2" destOrd="0" presId="urn:microsoft.com/office/officeart/2005/8/layout/hList7"/>
    <dgm:cxn modelId="{4E4B028B-7A5B-4728-B786-4A94404AA4B4}" type="presParOf" srcId="{C62755D2-055A-4AB1-B1AE-DF78D8E195AE}" destId="{01DF380A-86E5-428D-A9AB-CCCED2B8D2AD}" srcOrd="3" destOrd="0" presId="urn:microsoft.com/office/officeart/2005/8/layout/hList7"/>
    <dgm:cxn modelId="{55E8459E-3F83-4B74-A9DA-54AB7051B5E1}" type="presParOf" srcId="{F4E20671-6418-42C8-A0C5-34600DD43F66}" destId="{6B05CC29-3E67-4B8D-A1A5-C74EA7BF5C43}" srcOrd="3" destOrd="0" presId="urn:microsoft.com/office/officeart/2005/8/layout/hList7"/>
    <dgm:cxn modelId="{A28E4947-81DA-4E32-BBCD-87D554300EF9}" type="presParOf" srcId="{F4E20671-6418-42C8-A0C5-34600DD43F66}" destId="{98845269-2483-48B9-98E7-9EC9BB67D13E}" srcOrd="4" destOrd="0" presId="urn:microsoft.com/office/officeart/2005/8/layout/hList7"/>
    <dgm:cxn modelId="{0037448D-16FF-4474-901D-2809EB1E47CC}" type="presParOf" srcId="{98845269-2483-48B9-98E7-9EC9BB67D13E}" destId="{AF2B4E20-B963-4B80-8C13-D5AB2BECE789}" srcOrd="0" destOrd="0" presId="urn:microsoft.com/office/officeart/2005/8/layout/hList7"/>
    <dgm:cxn modelId="{9BE515EC-4255-4B07-9168-F5A255426886}" type="presParOf" srcId="{98845269-2483-48B9-98E7-9EC9BB67D13E}" destId="{C95E6FAE-8D75-4A16-AA77-2F6BDC34A603}" srcOrd="1" destOrd="0" presId="urn:microsoft.com/office/officeart/2005/8/layout/hList7"/>
    <dgm:cxn modelId="{AAEE8A68-475D-4AB0-A526-F05B57585654}" type="presParOf" srcId="{98845269-2483-48B9-98E7-9EC9BB67D13E}" destId="{947A4106-E9C1-400E-B99B-67C24F1B9143}" srcOrd="2" destOrd="0" presId="urn:microsoft.com/office/officeart/2005/8/layout/hList7"/>
    <dgm:cxn modelId="{953906F6-31DF-4C14-A771-E90AB3B06D50}" type="presParOf" srcId="{98845269-2483-48B9-98E7-9EC9BB67D13E}" destId="{1884FFAD-C094-4823-B442-52B231F12F4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1CD759-0B07-4A81-90D2-588C92A50D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6939404-2BD7-4AEA-A64D-70B583774F19}">
      <dgm:prSet phldrT="[Text]"/>
      <dgm:spPr/>
      <dgm:t>
        <a:bodyPr/>
        <a:lstStyle/>
        <a:p>
          <a:r>
            <a:rPr lang="en-US" dirty="0" smtClean="0"/>
            <a:t>Service</a:t>
          </a:r>
          <a:endParaRPr lang="en-US" dirty="0"/>
        </a:p>
      </dgm:t>
    </dgm:pt>
    <dgm:pt modelId="{59EE21DE-AC69-42B9-934C-735074EF9802}" type="parTrans" cxnId="{4BA7CE0C-2F81-4B7F-9F18-48581608AB9C}">
      <dgm:prSet/>
      <dgm:spPr/>
      <dgm:t>
        <a:bodyPr/>
        <a:lstStyle/>
        <a:p>
          <a:endParaRPr lang="en-US"/>
        </a:p>
      </dgm:t>
    </dgm:pt>
    <dgm:pt modelId="{DE3E6846-3660-4C99-8287-D3234D8FDB63}" type="sibTrans" cxnId="{4BA7CE0C-2F81-4B7F-9F18-48581608AB9C}">
      <dgm:prSet/>
      <dgm:spPr/>
      <dgm:t>
        <a:bodyPr/>
        <a:lstStyle/>
        <a:p>
          <a:endParaRPr lang="en-US"/>
        </a:p>
      </dgm:t>
    </dgm:pt>
    <dgm:pt modelId="{37E5E493-CFE9-4CDB-9A67-F63D4EEF9C0B}">
      <dgm:prSet phldrT="[Text]"/>
      <dgm:spPr/>
      <dgm:t>
        <a:bodyPr/>
        <a:lstStyle/>
        <a:p>
          <a:r>
            <a:rPr lang="en-US" dirty="0" smtClean="0"/>
            <a:t>Software</a:t>
          </a:r>
          <a:endParaRPr lang="en-US" dirty="0"/>
        </a:p>
      </dgm:t>
    </dgm:pt>
    <dgm:pt modelId="{549CB6C5-2626-493B-BEBD-B0303CCFBD08}" type="parTrans" cxnId="{A849A9A3-1E02-4E47-A52F-130471BEA4E0}">
      <dgm:prSet/>
      <dgm:spPr/>
      <dgm:t>
        <a:bodyPr/>
        <a:lstStyle/>
        <a:p>
          <a:endParaRPr lang="en-US"/>
        </a:p>
      </dgm:t>
    </dgm:pt>
    <dgm:pt modelId="{8D3FFE24-3ACD-477A-87C7-5AF729C9761F}" type="sibTrans" cxnId="{A849A9A3-1E02-4E47-A52F-130471BEA4E0}">
      <dgm:prSet/>
      <dgm:spPr/>
      <dgm:t>
        <a:bodyPr/>
        <a:lstStyle/>
        <a:p>
          <a:endParaRPr lang="en-US"/>
        </a:p>
      </dgm:t>
    </dgm:pt>
    <dgm:pt modelId="{D8523A5F-51E4-4FC6-B828-683BF5E21FB0}">
      <dgm:prSet phldrT="[Text]"/>
      <dgm:spPr/>
      <dgm:t>
        <a:bodyPr/>
        <a:lstStyle/>
        <a:p>
          <a:r>
            <a:rPr lang="en-US" dirty="0" smtClean="0"/>
            <a:t>Program to import file</a:t>
          </a:r>
          <a:endParaRPr lang="en-US" dirty="0"/>
        </a:p>
      </dgm:t>
    </dgm:pt>
    <dgm:pt modelId="{4A68EFE2-2785-479E-A90C-2A0539BB88D2}" type="parTrans" cxnId="{97B56680-6CB3-41D1-BFB4-554FE92D838F}">
      <dgm:prSet/>
      <dgm:spPr/>
      <dgm:t>
        <a:bodyPr/>
        <a:lstStyle/>
        <a:p>
          <a:endParaRPr lang="en-US"/>
        </a:p>
      </dgm:t>
    </dgm:pt>
    <dgm:pt modelId="{9DCC6F97-D195-4A27-B5A6-2442E1500FC6}" type="sibTrans" cxnId="{97B56680-6CB3-41D1-BFB4-554FE92D838F}">
      <dgm:prSet/>
      <dgm:spPr/>
      <dgm:t>
        <a:bodyPr/>
        <a:lstStyle/>
        <a:p>
          <a:endParaRPr lang="en-US"/>
        </a:p>
      </dgm:t>
    </dgm:pt>
    <dgm:pt modelId="{09244442-8E42-43D3-9086-8B98F007BEA8}">
      <dgm:prSet phldrT="[Text]"/>
      <dgm:spPr/>
      <dgm:t>
        <a:bodyPr/>
        <a:lstStyle/>
        <a:p>
          <a:r>
            <a:rPr lang="en-US" dirty="0" smtClean="0"/>
            <a:t>Go Live</a:t>
          </a:r>
          <a:endParaRPr lang="en-US" dirty="0"/>
        </a:p>
      </dgm:t>
    </dgm:pt>
    <dgm:pt modelId="{09EF98D3-EE52-4C85-8ADD-72350954124E}" type="parTrans" cxnId="{F564BF1E-FDB1-4B34-9535-52FDB06C3D8B}">
      <dgm:prSet/>
      <dgm:spPr/>
      <dgm:t>
        <a:bodyPr/>
        <a:lstStyle/>
        <a:p>
          <a:endParaRPr lang="en-US"/>
        </a:p>
      </dgm:t>
    </dgm:pt>
    <dgm:pt modelId="{F6D3492D-9E6F-4F26-88E6-17F4BD894C86}" type="sibTrans" cxnId="{F564BF1E-FDB1-4B34-9535-52FDB06C3D8B}">
      <dgm:prSet/>
      <dgm:spPr/>
      <dgm:t>
        <a:bodyPr/>
        <a:lstStyle/>
        <a:p>
          <a:endParaRPr lang="en-US"/>
        </a:p>
      </dgm:t>
    </dgm:pt>
    <dgm:pt modelId="{9438DA00-EA74-479D-A0D1-4F5E49D43242}">
      <dgm:prSet phldrT="[Text]"/>
      <dgm:spPr/>
      <dgm:t>
        <a:bodyPr/>
        <a:lstStyle/>
        <a:p>
          <a:r>
            <a:rPr lang="en-US" dirty="0" smtClean="0"/>
            <a:t>Import the file and bill</a:t>
          </a:r>
          <a:endParaRPr lang="en-US" dirty="0"/>
        </a:p>
      </dgm:t>
    </dgm:pt>
    <dgm:pt modelId="{C9CFD949-4088-4E55-9785-3157332BDEC7}" type="sibTrans" cxnId="{1E629BF5-9D8C-4420-B47E-CC6FAEF9B65D}">
      <dgm:prSet/>
      <dgm:spPr/>
      <dgm:t>
        <a:bodyPr/>
        <a:lstStyle/>
        <a:p>
          <a:endParaRPr lang="en-US"/>
        </a:p>
      </dgm:t>
    </dgm:pt>
    <dgm:pt modelId="{92E96438-0E2E-4D03-93D5-FD3F5048970C}" type="parTrans" cxnId="{1E629BF5-9D8C-4420-B47E-CC6FAEF9B65D}">
      <dgm:prSet/>
      <dgm:spPr/>
      <dgm:t>
        <a:bodyPr/>
        <a:lstStyle/>
        <a:p>
          <a:endParaRPr lang="en-US"/>
        </a:p>
      </dgm:t>
    </dgm:pt>
    <dgm:pt modelId="{EB2F3541-5CCC-40F2-B7FD-4889DD4A3245}">
      <dgm:prSet phldrT="[Text]"/>
      <dgm:spPr/>
      <dgm:t>
        <a:bodyPr/>
        <a:lstStyle/>
        <a:p>
          <a:r>
            <a:rPr lang="en-US" dirty="0" smtClean="0"/>
            <a:t>Vessel Valuation Services</a:t>
          </a:r>
          <a:endParaRPr lang="en-US" dirty="0"/>
        </a:p>
      </dgm:t>
    </dgm:pt>
    <dgm:pt modelId="{AE32410B-00C4-4C86-BBF0-CFD76FF160A6}" type="sibTrans" cxnId="{52864985-9A1D-428E-B822-09FFCE57F1F9}">
      <dgm:prSet/>
      <dgm:spPr/>
      <dgm:t>
        <a:bodyPr/>
        <a:lstStyle/>
        <a:p>
          <a:endParaRPr lang="en-US"/>
        </a:p>
      </dgm:t>
    </dgm:pt>
    <dgm:pt modelId="{58484379-3B35-44D5-80DC-2D89F752A7F0}" type="parTrans" cxnId="{52864985-9A1D-428E-B822-09FFCE57F1F9}">
      <dgm:prSet/>
      <dgm:spPr/>
      <dgm:t>
        <a:bodyPr/>
        <a:lstStyle/>
        <a:p>
          <a:endParaRPr lang="en-US"/>
        </a:p>
      </dgm:t>
    </dgm:pt>
    <dgm:pt modelId="{67FDA1B5-D626-43E8-B9C8-BCB6BB30CD34}">
      <dgm:prSet phldrT="[Text]"/>
      <dgm:spPr/>
      <dgm:t>
        <a:bodyPr/>
        <a:lstStyle/>
        <a:p>
          <a:r>
            <a:rPr lang="en-US" dirty="0" smtClean="0"/>
            <a:t>$8,000* annually</a:t>
          </a:r>
          <a:endParaRPr lang="en-US" dirty="0"/>
        </a:p>
      </dgm:t>
    </dgm:pt>
    <dgm:pt modelId="{91C49D09-1B28-4F4F-BD5F-A02BF12C4889}" type="parTrans" cxnId="{903058F7-2444-414B-BBA1-E1520C9A8155}">
      <dgm:prSet/>
      <dgm:spPr/>
      <dgm:t>
        <a:bodyPr/>
        <a:lstStyle/>
        <a:p>
          <a:endParaRPr lang="en-US"/>
        </a:p>
      </dgm:t>
    </dgm:pt>
    <dgm:pt modelId="{90286E12-E653-4A12-8776-8C7B6A9C824E}" type="sibTrans" cxnId="{903058F7-2444-414B-BBA1-E1520C9A8155}">
      <dgm:prSet/>
      <dgm:spPr/>
      <dgm:t>
        <a:bodyPr/>
        <a:lstStyle/>
        <a:p>
          <a:endParaRPr lang="en-US"/>
        </a:p>
      </dgm:t>
    </dgm:pt>
    <dgm:pt modelId="{87259167-D7B2-4B4A-8D7A-FFBA85082048}">
      <dgm:prSet phldrT="[Text]"/>
      <dgm:spPr/>
      <dgm:t>
        <a:bodyPr/>
        <a:lstStyle/>
        <a:p>
          <a:r>
            <a:rPr lang="en-US" dirty="0" smtClean="0"/>
            <a:t>One time fee $5,000</a:t>
          </a:r>
          <a:endParaRPr lang="en-US" dirty="0"/>
        </a:p>
      </dgm:t>
    </dgm:pt>
    <dgm:pt modelId="{508CBDBA-E268-47B5-B866-4BA769001D6C}" type="parTrans" cxnId="{B3B513DF-D833-4752-9CBE-A544755A4C11}">
      <dgm:prSet/>
      <dgm:spPr/>
      <dgm:t>
        <a:bodyPr/>
        <a:lstStyle/>
        <a:p>
          <a:endParaRPr lang="en-US"/>
        </a:p>
      </dgm:t>
    </dgm:pt>
    <dgm:pt modelId="{BAA5C871-CF8E-421D-BB02-37EF961F233E}" type="sibTrans" cxnId="{B3B513DF-D833-4752-9CBE-A544755A4C11}">
      <dgm:prSet/>
      <dgm:spPr/>
      <dgm:t>
        <a:bodyPr/>
        <a:lstStyle/>
        <a:p>
          <a:endParaRPr lang="en-US"/>
        </a:p>
      </dgm:t>
    </dgm:pt>
    <dgm:pt modelId="{8F2BDAD2-6AE2-4181-9691-3BD7D41A0CF3}" type="pres">
      <dgm:prSet presAssocID="{811CD759-0B07-4A81-90D2-588C92A50D83}" presName="linearFlow" presStyleCnt="0">
        <dgm:presLayoutVars>
          <dgm:dir/>
          <dgm:animLvl val="lvl"/>
          <dgm:resizeHandles val="exact"/>
        </dgm:presLayoutVars>
      </dgm:prSet>
      <dgm:spPr/>
      <dgm:t>
        <a:bodyPr/>
        <a:lstStyle/>
        <a:p>
          <a:endParaRPr lang="en-US"/>
        </a:p>
      </dgm:t>
    </dgm:pt>
    <dgm:pt modelId="{67A55C99-41F0-45C3-9A8F-787CD0326454}" type="pres">
      <dgm:prSet presAssocID="{26939404-2BD7-4AEA-A64D-70B583774F19}" presName="composite" presStyleCnt="0"/>
      <dgm:spPr/>
    </dgm:pt>
    <dgm:pt modelId="{2DD98067-A65E-44DF-9A35-1CBE6BEFCCC0}" type="pres">
      <dgm:prSet presAssocID="{26939404-2BD7-4AEA-A64D-70B583774F19}" presName="parentText" presStyleLbl="alignNode1" presStyleIdx="0" presStyleCnt="3">
        <dgm:presLayoutVars>
          <dgm:chMax val="1"/>
          <dgm:bulletEnabled val="1"/>
        </dgm:presLayoutVars>
      </dgm:prSet>
      <dgm:spPr/>
      <dgm:t>
        <a:bodyPr/>
        <a:lstStyle/>
        <a:p>
          <a:endParaRPr lang="en-US"/>
        </a:p>
      </dgm:t>
    </dgm:pt>
    <dgm:pt modelId="{9FB5BBC6-FA28-4EBE-A995-1B8FACB0A9D1}" type="pres">
      <dgm:prSet presAssocID="{26939404-2BD7-4AEA-A64D-70B583774F19}" presName="descendantText" presStyleLbl="alignAcc1" presStyleIdx="0" presStyleCnt="3" custLinFactNeighborX="-1173">
        <dgm:presLayoutVars>
          <dgm:bulletEnabled val="1"/>
        </dgm:presLayoutVars>
      </dgm:prSet>
      <dgm:spPr/>
      <dgm:t>
        <a:bodyPr/>
        <a:lstStyle/>
        <a:p>
          <a:endParaRPr lang="en-US"/>
        </a:p>
      </dgm:t>
    </dgm:pt>
    <dgm:pt modelId="{24764087-4F0E-422A-8495-05AEE12EA8E1}" type="pres">
      <dgm:prSet presAssocID="{DE3E6846-3660-4C99-8287-D3234D8FDB63}" presName="sp" presStyleCnt="0"/>
      <dgm:spPr/>
    </dgm:pt>
    <dgm:pt modelId="{E22020B3-AA33-465C-B76F-9C4C6B91F172}" type="pres">
      <dgm:prSet presAssocID="{37E5E493-CFE9-4CDB-9A67-F63D4EEF9C0B}" presName="composite" presStyleCnt="0"/>
      <dgm:spPr/>
    </dgm:pt>
    <dgm:pt modelId="{562B3ACA-7CB0-4CE7-9A5D-A2333DA95A85}" type="pres">
      <dgm:prSet presAssocID="{37E5E493-CFE9-4CDB-9A67-F63D4EEF9C0B}" presName="parentText" presStyleLbl="alignNode1" presStyleIdx="1" presStyleCnt="3">
        <dgm:presLayoutVars>
          <dgm:chMax val="1"/>
          <dgm:bulletEnabled val="1"/>
        </dgm:presLayoutVars>
      </dgm:prSet>
      <dgm:spPr/>
      <dgm:t>
        <a:bodyPr/>
        <a:lstStyle/>
        <a:p>
          <a:endParaRPr lang="en-US"/>
        </a:p>
      </dgm:t>
    </dgm:pt>
    <dgm:pt modelId="{5ED1F238-E562-4BD3-B01A-97C4D0E161F1}" type="pres">
      <dgm:prSet presAssocID="{37E5E493-CFE9-4CDB-9A67-F63D4EEF9C0B}" presName="descendantText" presStyleLbl="alignAcc1" presStyleIdx="1" presStyleCnt="3">
        <dgm:presLayoutVars>
          <dgm:bulletEnabled val="1"/>
        </dgm:presLayoutVars>
      </dgm:prSet>
      <dgm:spPr/>
      <dgm:t>
        <a:bodyPr/>
        <a:lstStyle/>
        <a:p>
          <a:endParaRPr lang="en-US"/>
        </a:p>
      </dgm:t>
    </dgm:pt>
    <dgm:pt modelId="{D79003C1-950D-4732-8EAB-EDB9CD643095}" type="pres">
      <dgm:prSet presAssocID="{8D3FFE24-3ACD-477A-87C7-5AF729C9761F}" presName="sp" presStyleCnt="0"/>
      <dgm:spPr/>
    </dgm:pt>
    <dgm:pt modelId="{BCDCC61D-7161-4C9C-9525-EAF3DC97E926}" type="pres">
      <dgm:prSet presAssocID="{09244442-8E42-43D3-9086-8B98F007BEA8}" presName="composite" presStyleCnt="0"/>
      <dgm:spPr/>
    </dgm:pt>
    <dgm:pt modelId="{AC945DED-331E-484B-89A4-1740B9A5283F}" type="pres">
      <dgm:prSet presAssocID="{09244442-8E42-43D3-9086-8B98F007BEA8}" presName="parentText" presStyleLbl="alignNode1" presStyleIdx="2" presStyleCnt="3">
        <dgm:presLayoutVars>
          <dgm:chMax val="1"/>
          <dgm:bulletEnabled val="1"/>
        </dgm:presLayoutVars>
      </dgm:prSet>
      <dgm:spPr/>
      <dgm:t>
        <a:bodyPr/>
        <a:lstStyle/>
        <a:p>
          <a:endParaRPr lang="en-US"/>
        </a:p>
      </dgm:t>
    </dgm:pt>
    <dgm:pt modelId="{AE2FD2EB-F3AB-47E7-B8E5-C3661DCC8E84}" type="pres">
      <dgm:prSet presAssocID="{09244442-8E42-43D3-9086-8B98F007BEA8}" presName="descendantText" presStyleLbl="alignAcc1" presStyleIdx="2" presStyleCnt="3" custLinFactNeighborX="-386" custLinFactNeighborY="-1041">
        <dgm:presLayoutVars>
          <dgm:bulletEnabled val="1"/>
        </dgm:presLayoutVars>
      </dgm:prSet>
      <dgm:spPr/>
      <dgm:t>
        <a:bodyPr/>
        <a:lstStyle/>
        <a:p>
          <a:endParaRPr lang="en-US"/>
        </a:p>
      </dgm:t>
    </dgm:pt>
  </dgm:ptLst>
  <dgm:cxnLst>
    <dgm:cxn modelId="{52864985-9A1D-428E-B822-09FFCE57F1F9}" srcId="{26939404-2BD7-4AEA-A64D-70B583774F19}" destId="{EB2F3541-5CCC-40F2-B7FD-4889DD4A3245}" srcOrd="0" destOrd="0" parTransId="{58484379-3B35-44D5-80DC-2D89F752A7F0}" sibTransId="{AE32410B-00C4-4C86-BBF0-CFD76FF160A6}"/>
    <dgm:cxn modelId="{59F64D7B-FFFF-4892-A430-E91883553E35}" type="presOf" srcId="{87259167-D7B2-4B4A-8D7A-FFBA85082048}" destId="{5ED1F238-E562-4BD3-B01A-97C4D0E161F1}" srcOrd="0" destOrd="1" presId="urn:microsoft.com/office/officeart/2005/8/layout/chevron2"/>
    <dgm:cxn modelId="{F564BF1E-FDB1-4B34-9535-52FDB06C3D8B}" srcId="{811CD759-0B07-4A81-90D2-588C92A50D83}" destId="{09244442-8E42-43D3-9086-8B98F007BEA8}" srcOrd="2" destOrd="0" parTransId="{09EF98D3-EE52-4C85-8ADD-72350954124E}" sibTransId="{F6D3492D-9E6F-4F26-88E6-17F4BD894C86}"/>
    <dgm:cxn modelId="{FA858D17-B941-4A4E-A584-CC5CF1AEB5B4}" type="presOf" srcId="{37E5E493-CFE9-4CDB-9A67-F63D4EEF9C0B}" destId="{562B3ACA-7CB0-4CE7-9A5D-A2333DA95A85}" srcOrd="0" destOrd="0" presId="urn:microsoft.com/office/officeart/2005/8/layout/chevron2"/>
    <dgm:cxn modelId="{A849A9A3-1E02-4E47-A52F-130471BEA4E0}" srcId="{811CD759-0B07-4A81-90D2-588C92A50D83}" destId="{37E5E493-CFE9-4CDB-9A67-F63D4EEF9C0B}" srcOrd="1" destOrd="0" parTransId="{549CB6C5-2626-493B-BEBD-B0303CCFBD08}" sibTransId="{8D3FFE24-3ACD-477A-87C7-5AF729C9761F}"/>
    <dgm:cxn modelId="{360C1223-B7A8-41A3-83C7-F8A5F6942B12}" type="presOf" srcId="{811CD759-0B07-4A81-90D2-588C92A50D83}" destId="{8F2BDAD2-6AE2-4181-9691-3BD7D41A0CF3}" srcOrd="0" destOrd="0" presId="urn:microsoft.com/office/officeart/2005/8/layout/chevron2"/>
    <dgm:cxn modelId="{DAB0F5B4-DE31-496D-BC45-7320E521F56D}" type="presOf" srcId="{EB2F3541-5CCC-40F2-B7FD-4889DD4A3245}" destId="{9FB5BBC6-FA28-4EBE-A995-1B8FACB0A9D1}" srcOrd="0" destOrd="0" presId="urn:microsoft.com/office/officeart/2005/8/layout/chevron2"/>
    <dgm:cxn modelId="{19626A13-62B9-4769-BDF8-6F795EAB7C98}" type="presOf" srcId="{D8523A5F-51E4-4FC6-B828-683BF5E21FB0}" destId="{5ED1F238-E562-4BD3-B01A-97C4D0E161F1}" srcOrd="0" destOrd="0" presId="urn:microsoft.com/office/officeart/2005/8/layout/chevron2"/>
    <dgm:cxn modelId="{903058F7-2444-414B-BBA1-E1520C9A8155}" srcId="{26939404-2BD7-4AEA-A64D-70B583774F19}" destId="{67FDA1B5-D626-43E8-B9C8-BCB6BB30CD34}" srcOrd="1" destOrd="0" parTransId="{91C49D09-1B28-4F4F-BD5F-A02BF12C4889}" sibTransId="{90286E12-E653-4A12-8776-8C7B6A9C824E}"/>
    <dgm:cxn modelId="{6C84C0FD-B8D4-4F63-84A0-960808426E71}" type="presOf" srcId="{26939404-2BD7-4AEA-A64D-70B583774F19}" destId="{2DD98067-A65E-44DF-9A35-1CBE6BEFCCC0}" srcOrd="0" destOrd="0" presId="urn:microsoft.com/office/officeart/2005/8/layout/chevron2"/>
    <dgm:cxn modelId="{1E629BF5-9D8C-4420-B47E-CC6FAEF9B65D}" srcId="{09244442-8E42-43D3-9086-8B98F007BEA8}" destId="{9438DA00-EA74-479D-A0D1-4F5E49D43242}" srcOrd="0" destOrd="0" parTransId="{92E96438-0E2E-4D03-93D5-FD3F5048970C}" sibTransId="{C9CFD949-4088-4E55-9785-3157332BDEC7}"/>
    <dgm:cxn modelId="{B3B513DF-D833-4752-9CBE-A544755A4C11}" srcId="{37E5E493-CFE9-4CDB-9A67-F63D4EEF9C0B}" destId="{87259167-D7B2-4B4A-8D7A-FFBA85082048}" srcOrd="1" destOrd="0" parTransId="{508CBDBA-E268-47B5-B866-4BA769001D6C}" sibTransId="{BAA5C871-CF8E-421D-BB02-37EF961F233E}"/>
    <dgm:cxn modelId="{7395BC52-7C9F-4D8B-B812-CB2FAA671A20}" type="presOf" srcId="{09244442-8E42-43D3-9086-8B98F007BEA8}" destId="{AC945DED-331E-484B-89A4-1740B9A5283F}" srcOrd="0" destOrd="0" presId="urn:microsoft.com/office/officeart/2005/8/layout/chevron2"/>
    <dgm:cxn modelId="{49810129-236C-48E3-A440-0281389AAD72}" type="presOf" srcId="{9438DA00-EA74-479D-A0D1-4F5E49D43242}" destId="{AE2FD2EB-F3AB-47E7-B8E5-C3661DCC8E84}" srcOrd="0" destOrd="0" presId="urn:microsoft.com/office/officeart/2005/8/layout/chevron2"/>
    <dgm:cxn modelId="{394D6187-D2DF-4E2E-9EDF-C60108B1D779}" type="presOf" srcId="{67FDA1B5-D626-43E8-B9C8-BCB6BB30CD34}" destId="{9FB5BBC6-FA28-4EBE-A995-1B8FACB0A9D1}" srcOrd="0" destOrd="1" presId="urn:microsoft.com/office/officeart/2005/8/layout/chevron2"/>
    <dgm:cxn modelId="{97B56680-6CB3-41D1-BFB4-554FE92D838F}" srcId="{37E5E493-CFE9-4CDB-9A67-F63D4EEF9C0B}" destId="{D8523A5F-51E4-4FC6-B828-683BF5E21FB0}" srcOrd="0" destOrd="0" parTransId="{4A68EFE2-2785-479E-A90C-2A0539BB88D2}" sibTransId="{9DCC6F97-D195-4A27-B5A6-2442E1500FC6}"/>
    <dgm:cxn modelId="{4BA7CE0C-2F81-4B7F-9F18-48581608AB9C}" srcId="{811CD759-0B07-4A81-90D2-588C92A50D83}" destId="{26939404-2BD7-4AEA-A64D-70B583774F19}" srcOrd="0" destOrd="0" parTransId="{59EE21DE-AC69-42B9-934C-735074EF9802}" sibTransId="{DE3E6846-3660-4C99-8287-D3234D8FDB63}"/>
    <dgm:cxn modelId="{50AB7F30-358B-4E8B-B442-54263BD80286}" type="presParOf" srcId="{8F2BDAD2-6AE2-4181-9691-3BD7D41A0CF3}" destId="{67A55C99-41F0-45C3-9A8F-787CD0326454}" srcOrd="0" destOrd="0" presId="urn:microsoft.com/office/officeart/2005/8/layout/chevron2"/>
    <dgm:cxn modelId="{5D56C35B-A497-400F-9C0A-E12017E91DFE}" type="presParOf" srcId="{67A55C99-41F0-45C3-9A8F-787CD0326454}" destId="{2DD98067-A65E-44DF-9A35-1CBE6BEFCCC0}" srcOrd="0" destOrd="0" presId="urn:microsoft.com/office/officeart/2005/8/layout/chevron2"/>
    <dgm:cxn modelId="{EDA415E1-A086-4F20-8463-225716971162}" type="presParOf" srcId="{67A55C99-41F0-45C3-9A8F-787CD0326454}" destId="{9FB5BBC6-FA28-4EBE-A995-1B8FACB0A9D1}" srcOrd="1" destOrd="0" presId="urn:microsoft.com/office/officeart/2005/8/layout/chevron2"/>
    <dgm:cxn modelId="{848B2B1E-A603-4A66-89BC-768532BF37A0}" type="presParOf" srcId="{8F2BDAD2-6AE2-4181-9691-3BD7D41A0CF3}" destId="{24764087-4F0E-422A-8495-05AEE12EA8E1}" srcOrd="1" destOrd="0" presId="urn:microsoft.com/office/officeart/2005/8/layout/chevron2"/>
    <dgm:cxn modelId="{008E58BA-87EE-4D12-84F0-F399EA1E8A04}" type="presParOf" srcId="{8F2BDAD2-6AE2-4181-9691-3BD7D41A0CF3}" destId="{E22020B3-AA33-465C-B76F-9C4C6B91F172}" srcOrd="2" destOrd="0" presId="urn:microsoft.com/office/officeart/2005/8/layout/chevron2"/>
    <dgm:cxn modelId="{860B1313-8A2C-4350-AA3C-FDDD238083F3}" type="presParOf" srcId="{E22020B3-AA33-465C-B76F-9C4C6B91F172}" destId="{562B3ACA-7CB0-4CE7-9A5D-A2333DA95A85}" srcOrd="0" destOrd="0" presId="urn:microsoft.com/office/officeart/2005/8/layout/chevron2"/>
    <dgm:cxn modelId="{AD8FC6A4-94FF-4D0C-BCFC-3EE76117B175}" type="presParOf" srcId="{E22020B3-AA33-465C-B76F-9C4C6B91F172}" destId="{5ED1F238-E562-4BD3-B01A-97C4D0E161F1}" srcOrd="1" destOrd="0" presId="urn:microsoft.com/office/officeart/2005/8/layout/chevron2"/>
    <dgm:cxn modelId="{8FEECB05-C5B2-4797-80D5-D0B7F893A386}" type="presParOf" srcId="{8F2BDAD2-6AE2-4181-9691-3BD7D41A0CF3}" destId="{D79003C1-950D-4732-8EAB-EDB9CD643095}" srcOrd="3" destOrd="0" presId="urn:microsoft.com/office/officeart/2005/8/layout/chevron2"/>
    <dgm:cxn modelId="{217C734C-E9E6-4713-B03D-6A01AD81D9E0}" type="presParOf" srcId="{8F2BDAD2-6AE2-4181-9691-3BD7D41A0CF3}" destId="{BCDCC61D-7161-4C9C-9525-EAF3DC97E926}" srcOrd="4" destOrd="0" presId="urn:microsoft.com/office/officeart/2005/8/layout/chevron2"/>
    <dgm:cxn modelId="{B10C6A15-826D-4AD0-8FB1-9D5E1C059B45}" type="presParOf" srcId="{BCDCC61D-7161-4C9C-9525-EAF3DC97E926}" destId="{AC945DED-331E-484B-89A4-1740B9A5283F}" srcOrd="0" destOrd="0" presId="urn:microsoft.com/office/officeart/2005/8/layout/chevron2"/>
    <dgm:cxn modelId="{009BD7F4-172E-4841-BE8D-0F155AC77367}" type="presParOf" srcId="{BCDCC61D-7161-4C9C-9525-EAF3DC97E926}" destId="{AE2FD2EB-F3AB-47E7-B8E5-C3661DCC8E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747BC-E8DA-419D-BAF8-414A995CA443}">
      <dsp:nvSpPr>
        <dsp:cNvPr id="0" name=""/>
        <dsp:cNvSpPr/>
      </dsp:nvSpPr>
      <dsp:spPr>
        <a:xfrm>
          <a:off x="40895" y="0"/>
          <a:ext cx="2655093" cy="54186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Boats</a:t>
          </a:r>
          <a:endParaRPr lang="en-US" sz="5200" kern="1200" dirty="0"/>
        </a:p>
      </dsp:txBody>
      <dsp:txXfrm>
        <a:off x="40895" y="2167466"/>
        <a:ext cx="2655093" cy="2167466"/>
      </dsp:txXfrm>
    </dsp:sp>
    <dsp:sp modelId="{A1F17DC4-D5B8-42C2-976D-654452515CC2}">
      <dsp:nvSpPr>
        <dsp:cNvPr id="0" name=""/>
        <dsp:cNvSpPr/>
      </dsp:nvSpPr>
      <dsp:spPr>
        <a:xfrm>
          <a:off x="427045" y="325120"/>
          <a:ext cx="1804416" cy="18044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BA974-1075-4342-BDA7-36D0CB3C0FE2}">
      <dsp:nvSpPr>
        <dsp:cNvPr id="0" name=""/>
        <dsp:cNvSpPr/>
      </dsp:nvSpPr>
      <dsp:spPr>
        <a:xfrm>
          <a:off x="2736453" y="0"/>
          <a:ext cx="2655093" cy="54186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Time</a:t>
          </a:r>
          <a:endParaRPr lang="en-US" sz="5200" kern="1200" dirty="0"/>
        </a:p>
      </dsp:txBody>
      <dsp:txXfrm>
        <a:off x="2736453" y="2167466"/>
        <a:ext cx="2655093" cy="2167466"/>
      </dsp:txXfrm>
    </dsp:sp>
    <dsp:sp modelId="{01DF380A-86E5-428D-A9AB-CCCED2B8D2AD}">
      <dsp:nvSpPr>
        <dsp:cNvPr id="0" name=""/>
        <dsp:cNvSpPr/>
      </dsp:nvSpPr>
      <dsp:spPr>
        <a:xfrm>
          <a:off x="3161791" y="325120"/>
          <a:ext cx="1804416" cy="18044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B4E20-B963-4B80-8C13-D5AB2BECE789}">
      <dsp:nvSpPr>
        <dsp:cNvPr id="0" name=""/>
        <dsp:cNvSpPr/>
      </dsp:nvSpPr>
      <dsp:spPr>
        <a:xfrm>
          <a:off x="5471199" y="0"/>
          <a:ext cx="2655093" cy="54186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Value</a:t>
          </a:r>
          <a:endParaRPr lang="en-US" sz="5200" kern="1200" dirty="0"/>
        </a:p>
      </dsp:txBody>
      <dsp:txXfrm>
        <a:off x="5471199" y="2167466"/>
        <a:ext cx="2655093" cy="2167466"/>
      </dsp:txXfrm>
    </dsp:sp>
    <dsp:sp modelId="{1884FFAD-C094-4823-B442-52B231F12F49}">
      <dsp:nvSpPr>
        <dsp:cNvPr id="0" name=""/>
        <dsp:cNvSpPr/>
      </dsp:nvSpPr>
      <dsp:spPr>
        <a:xfrm>
          <a:off x="5896538" y="325120"/>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0ED60-DCD6-4B2C-9A62-B342B5D89EFF}">
      <dsp:nvSpPr>
        <dsp:cNvPr id="0" name=""/>
        <dsp:cNvSpPr/>
      </dsp:nvSpPr>
      <dsp:spPr>
        <a:xfrm>
          <a:off x="311286" y="3920836"/>
          <a:ext cx="7477760" cy="81280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8067-A65E-44DF-9A35-1CBE6BEFCCC0}">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Service</a:t>
          </a:r>
          <a:endParaRPr lang="en-US" sz="2400" kern="1200" dirty="0"/>
        </a:p>
      </dsp:txBody>
      <dsp:txXfrm rot="-5400000">
        <a:off x="1" y="679096"/>
        <a:ext cx="1352020" cy="579438"/>
      </dsp:txXfrm>
    </dsp:sp>
    <dsp:sp modelId="{9FB5BBC6-FA28-4EBE-A995-1B8FACB0A9D1}">
      <dsp:nvSpPr>
        <dsp:cNvPr id="0" name=""/>
        <dsp:cNvSpPr/>
      </dsp:nvSpPr>
      <dsp:spPr>
        <a:xfrm rot="5400000">
          <a:off x="4032804" y="-2757179"/>
          <a:ext cx="1255447" cy="677597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Vessel Valuation Services</a:t>
          </a:r>
          <a:endParaRPr lang="en-US" sz="3500" kern="1200" dirty="0"/>
        </a:p>
        <a:p>
          <a:pPr marL="285750" lvl="1" indent="-285750" algn="l" defTabSz="1555750">
            <a:lnSpc>
              <a:spcPct val="90000"/>
            </a:lnSpc>
            <a:spcBef>
              <a:spcPct val="0"/>
            </a:spcBef>
            <a:spcAft>
              <a:spcPct val="15000"/>
            </a:spcAft>
            <a:buChar char="••"/>
          </a:pPr>
          <a:r>
            <a:rPr lang="en-US" sz="3500" kern="1200" dirty="0" smtClean="0"/>
            <a:t>$8,000* annually</a:t>
          </a:r>
          <a:endParaRPr lang="en-US" sz="3500" kern="1200" dirty="0"/>
        </a:p>
      </dsp:txBody>
      <dsp:txXfrm rot="-5400000">
        <a:off x="1272538" y="64373"/>
        <a:ext cx="6714693" cy="1132875"/>
      </dsp:txXfrm>
    </dsp:sp>
    <dsp:sp modelId="{562B3ACA-7CB0-4CE7-9A5D-A2333DA95A85}">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Software</a:t>
          </a:r>
          <a:endParaRPr lang="en-US" sz="2400" kern="1200" dirty="0"/>
        </a:p>
      </dsp:txBody>
      <dsp:txXfrm rot="-5400000">
        <a:off x="1" y="2419614"/>
        <a:ext cx="1352020" cy="579438"/>
      </dsp:txXfrm>
    </dsp:sp>
    <dsp:sp modelId="{5ED1F238-E562-4BD3-B01A-97C4D0E161F1}">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Program to import file</a:t>
          </a:r>
          <a:endParaRPr lang="en-US" sz="3500" kern="1200" dirty="0"/>
        </a:p>
        <a:p>
          <a:pPr marL="285750" lvl="1" indent="-285750" algn="l" defTabSz="1555750">
            <a:lnSpc>
              <a:spcPct val="90000"/>
            </a:lnSpc>
            <a:spcBef>
              <a:spcPct val="0"/>
            </a:spcBef>
            <a:spcAft>
              <a:spcPct val="15000"/>
            </a:spcAft>
            <a:buChar char="••"/>
          </a:pPr>
          <a:r>
            <a:rPr lang="en-US" sz="3500" kern="1200" dirty="0" smtClean="0"/>
            <a:t>One time fee $5,000</a:t>
          </a:r>
          <a:endParaRPr lang="en-US" sz="3500" kern="1200" dirty="0"/>
        </a:p>
      </dsp:txBody>
      <dsp:txXfrm rot="-5400000">
        <a:off x="1352020" y="1804891"/>
        <a:ext cx="6714693" cy="1132875"/>
      </dsp:txXfrm>
    </dsp:sp>
    <dsp:sp modelId="{AC945DED-331E-484B-89A4-1740B9A5283F}">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Go Live</a:t>
          </a:r>
          <a:endParaRPr lang="en-US" sz="2400" kern="1200" dirty="0"/>
        </a:p>
      </dsp:txBody>
      <dsp:txXfrm rot="-5400000">
        <a:off x="1" y="4160131"/>
        <a:ext cx="1352020" cy="579438"/>
      </dsp:txXfrm>
    </dsp:sp>
    <dsp:sp modelId="{AE2FD2EB-F3AB-47E7-B8E5-C3661DCC8E84}">
      <dsp:nvSpPr>
        <dsp:cNvPr id="0" name=""/>
        <dsp:cNvSpPr/>
      </dsp:nvSpPr>
      <dsp:spPr>
        <a:xfrm rot="5400000">
          <a:off x="4086131" y="710787"/>
          <a:ext cx="1255447" cy="677597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Import the file and bill</a:t>
          </a:r>
          <a:endParaRPr lang="en-US" sz="3500" kern="1200" dirty="0"/>
        </a:p>
      </dsp:txBody>
      <dsp:txXfrm rot="-5400000">
        <a:off x="1325865" y="3532339"/>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8/17/2016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pic>
        <p:nvPicPr>
          <p:cNvPr id="6" name="Picture 5"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5919203" y="8350250"/>
            <a:ext cx="698500" cy="793750"/>
          </a:xfrm>
          <a:prstGeom prst="rect">
            <a:avLst/>
          </a:prstGeom>
          <a:noFill/>
          <a:ln>
            <a:noFill/>
          </a:ln>
        </p:spPr>
      </p:pic>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 am Lori Tupper and this is Megan Harvey and we are from Carteret County.  First we want to thank the DOR for inviting us to speak.  We hope you benefit from our presentation.  We are here to talk about Vessel Listing &amp; Assessment</a:t>
            </a:r>
            <a:endParaRPr lang="en-US" sz="1800" dirty="0"/>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Values and situs the boats</a:t>
            </a:r>
            <a:r>
              <a:rPr lang="en-US" baseline="0" dirty="0" smtClean="0"/>
              <a:t> in our county - freeing up staff to work on discoveries</a:t>
            </a:r>
          </a:p>
          <a:p>
            <a:endParaRPr lang="en-US" baseline="0" dirty="0" smtClean="0"/>
          </a:p>
          <a:p>
            <a:r>
              <a:rPr lang="en-US" baseline="0" dirty="0" smtClean="0"/>
              <a:t>Updates personal property records- gets them ready to be billed and deletes the records of boats no longer in our county </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11</a:t>
            </a:fld>
            <a:endParaRPr lang="en-US"/>
          </a:p>
        </p:txBody>
      </p:sp>
    </p:spTree>
    <p:extLst>
      <p:ext uri="{BB962C8B-B14F-4D97-AF65-F5344CB8AC3E}">
        <p14:creationId xmlns:p14="http://schemas.microsoft.com/office/powerpoint/2010/main" val="110903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12</a:t>
            </a:fld>
            <a:endParaRPr lang="en-US"/>
          </a:p>
        </p:txBody>
      </p:sp>
    </p:spTree>
    <p:extLst>
      <p:ext uri="{BB962C8B-B14F-4D97-AF65-F5344CB8AC3E}">
        <p14:creationId xmlns:p14="http://schemas.microsoft.com/office/powerpoint/2010/main" val="297501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to identify a default tax district to use – just like with the VTS System.</a:t>
            </a:r>
          </a:p>
          <a:p>
            <a:r>
              <a:rPr lang="en-US" dirty="0" smtClean="0"/>
              <a:t>The tax district we used was the same as the County Building.</a:t>
            </a:r>
          </a:p>
          <a:p>
            <a:r>
              <a:rPr lang="en-US" dirty="0" smtClean="0"/>
              <a:t>We had several meetings with the town</a:t>
            </a:r>
            <a:r>
              <a:rPr lang="en-US" baseline="0" dirty="0" smtClean="0"/>
              <a:t> to let them know what we were doing.  The impact was big the first year.</a:t>
            </a:r>
          </a:p>
          <a:p>
            <a:endParaRPr lang="en-US" baseline="0" dirty="0" smtClean="0"/>
          </a:p>
          <a:p>
            <a:r>
              <a:rPr lang="en-US" baseline="0" dirty="0" smtClean="0"/>
              <a:t>The first year was the roughest – taxpayers that never listed were confused</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14</a:t>
            </a:fld>
            <a:endParaRPr lang="en-US"/>
          </a:p>
        </p:txBody>
      </p:sp>
    </p:spTree>
    <p:extLst>
      <p:ext uri="{BB962C8B-B14F-4D97-AF65-F5344CB8AC3E}">
        <p14:creationId xmlns:p14="http://schemas.microsoft.com/office/powerpoint/2010/main" val="216543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of ALVIN – the hull key</a:t>
            </a:r>
            <a:r>
              <a:rPr lang="en-US" baseline="0" dirty="0" smtClean="0"/>
              <a:t> is the renewal number</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20</a:t>
            </a:fld>
            <a:endParaRPr lang="en-US"/>
          </a:p>
        </p:txBody>
      </p:sp>
    </p:spTree>
    <p:extLst>
      <p:ext uri="{BB962C8B-B14F-4D97-AF65-F5344CB8AC3E}">
        <p14:creationId xmlns:p14="http://schemas.microsoft.com/office/powerpoint/2010/main" val="70261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screens shot</a:t>
            </a:r>
            <a:r>
              <a:rPr lang="en-US" baseline="0" dirty="0" smtClean="0"/>
              <a:t> of the file that is on the CD.  The database ID matches back to ALVIN</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21</a:t>
            </a:fld>
            <a:endParaRPr lang="en-US"/>
          </a:p>
        </p:txBody>
      </p:sp>
    </p:spTree>
    <p:extLst>
      <p:ext uri="{BB962C8B-B14F-4D97-AF65-F5344CB8AC3E}">
        <p14:creationId xmlns:p14="http://schemas.microsoft.com/office/powerpoint/2010/main" val="182700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of our tax</a:t>
            </a:r>
            <a:r>
              <a:rPr lang="en-US" baseline="0" dirty="0" smtClean="0"/>
              <a:t> software – you can see it has a DU “Duplicate Vessel File” I know we billed them last year for this same boat</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22</a:t>
            </a:fld>
            <a:endParaRPr lang="en-US"/>
          </a:p>
        </p:txBody>
      </p:sp>
    </p:spTree>
    <p:extLst>
      <p:ext uri="{BB962C8B-B14F-4D97-AF65-F5344CB8AC3E}">
        <p14:creationId xmlns:p14="http://schemas.microsoft.com/office/powerpoint/2010/main" val="304169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new record – AD – Add from Vessel File.  We</a:t>
            </a:r>
            <a:r>
              <a:rPr lang="en-US" baseline="0" dirty="0" smtClean="0"/>
              <a:t> need to double check the situs.</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23</a:t>
            </a:fld>
            <a:endParaRPr lang="en-US"/>
          </a:p>
        </p:txBody>
      </p:sp>
    </p:spTree>
    <p:extLst>
      <p:ext uri="{BB962C8B-B14F-4D97-AF65-F5344CB8AC3E}">
        <p14:creationId xmlns:p14="http://schemas.microsoft.com/office/powerpoint/2010/main" val="66514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that was manually added.  We always try to populate</a:t>
            </a:r>
            <a:r>
              <a:rPr lang="en-US" baseline="0" dirty="0" smtClean="0"/>
              <a:t> the Hull Key and Hull ID – next year a match – we don’t have to touch this record</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24</a:t>
            </a:fld>
            <a:endParaRPr lang="en-US"/>
          </a:p>
        </p:txBody>
      </p:sp>
    </p:spTree>
    <p:extLst>
      <p:ext uri="{BB962C8B-B14F-4D97-AF65-F5344CB8AC3E}">
        <p14:creationId xmlns:p14="http://schemas.microsoft.com/office/powerpoint/2010/main" val="341667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an issue the first year – HP was 150 but coming through in the import process as 1500.</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25</a:t>
            </a:fld>
            <a:endParaRPr lang="en-US"/>
          </a:p>
        </p:txBody>
      </p:sp>
    </p:spTree>
    <p:extLst>
      <p:ext uri="{BB962C8B-B14F-4D97-AF65-F5344CB8AC3E}">
        <p14:creationId xmlns:p14="http://schemas.microsoft.com/office/powerpoint/2010/main" val="2779433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on the CD allows us</a:t>
            </a:r>
            <a:r>
              <a:rPr lang="en-US" baseline="0" dirty="0" smtClean="0"/>
              <a:t> to quickly value discovered boats.  We can search for a boat and find the value.  This helps us value all the boats the same in our county.  Easily determine if the motor if included in the cost of the boat.</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26</a:t>
            </a:fld>
            <a:endParaRPr lang="en-US"/>
          </a:p>
        </p:txBody>
      </p:sp>
    </p:spTree>
    <p:extLst>
      <p:ext uri="{BB962C8B-B14F-4D97-AF65-F5344CB8AC3E}">
        <p14:creationId xmlns:p14="http://schemas.microsoft.com/office/powerpoint/2010/main" val="271880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items we are going to review:</a:t>
            </a:r>
          </a:p>
          <a:p>
            <a:r>
              <a:rPr lang="en-US" sz="1800" dirty="0" smtClean="0"/>
              <a:t>Motivation – what made us decide to make a change</a:t>
            </a:r>
          </a:p>
          <a:p>
            <a:r>
              <a:rPr lang="en-US" sz="1800" dirty="0" smtClean="0"/>
              <a:t>Solution – what was our solution</a:t>
            </a:r>
          </a:p>
          <a:p>
            <a:r>
              <a:rPr lang="en-US" sz="1800" dirty="0" smtClean="0"/>
              <a:t>Implementation – how did we implement our solution and some of the challenges we faced</a:t>
            </a:r>
          </a:p>
          <a:p>
            <a:r>
              <a:rPr lang="en-US" sz="1800" dirty="0" smtClean="0"/>
              <a:t>Benefit – was it worth it?</a:t>
            </a:r>
          </a:p>
          <a:p>
            <a:r>
              <a:rPr lang="en-US" sz="1800" dirty="0" smtClean="0"/>
              <a:t>Budget – what did it cost us?</a:t>
            </a:r>
          </a:p>
          <a:p>
            <a:r>
              <a:rPr lang="en-US" sz="1800" dirty="0" smtClean="0"/>
              <a:t>Timeline – how long does it take?</a:t>
            </a:r>
          </a:p>
          <a:p>
            <a:r>
              <a:rPr lang="en-US" sz="1800" dirty="0" smtClean="0"/>
              <a:t>Let us just leave you with three things to think about</a:t>
            </a:r>
            <a:endParaRPr lang="en-US" sz="1800" dirty="0"/>
          </a:p>
        </p:txBody>
      </p:sp>
      <p:sp>
        <p:nvSpPr>
          <p:cNvPr id="4" name="Slide Number Placeholder 3"/>
          <p:cNvSpPr>
            <a:spLocks noGrp="1"/>
          </p:cNvSpPr>
          <p:nvPr>
            <p:ph type="sldNum" sz="quarter" idx="10"/>
          </p:nvPr>
        </p:nvSpPr>
        <p:spPr/>
        <p:txBody>
          <a:bodyPr/>
          <a:lstStyle/>
          <a:p>
            <a:fld id="{35A11EAB-687D-4AE4-B775-678A923E9436}" type="slidenum">
              <a:rPr lang="en-US" smtClean="0"/>
              <a:t>2</a:t>
            </a:fld>
            <a:endParaRPr lang="en-US"/>
          </a:p>
        </p:txBody>
      </p:sp>
    </p:spTree>
    <p:extLst>
      <p:ext uri="{BB962C8B-B14F-4D97-AF65-F5344CB8AC3E}">
        <p14:creationId xmlns:p14="http://schemas.microsoft.com/office/powerpoint/2010/main" val="2818025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a:t>
            </a:r>
            <a:r>
              <a:rPr lang="en-US" baseline="0" dirty="0" smtClean="0"/>
              <a:t> shot of the CD File – you can click on find records to perform any search.</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27</a:t>
            </a:fld>
            <a:endParaRPr lang="en-US"/>
          </a:p>
        </p:txBody>
      </p:sp>
    </p:spTree>
    <p:extLst>
      <p:ext uri="{BB962C8B-B14F-4D97-AF65-F5344CB8AC3E}">
        <p14:creationId xmlns:p14="http://schemas.microsoft.com/office/powerpoint/2010/main" val="12864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 shot of a found record.  You can see there</a:t>
            </a:r>
            <a:r>
              <a:rPr lang="en-US" baseline="0" dirty="0" smtClean="0"/>
              <a:t> are two motors on this boat.  In addition, the boat value is included in the 61,400.</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28</a:t>
            </a:fld>
            <a:endParaRPr lang="en-US"/>
          </a:p>
        </p:txBody>
      </p:sp>
    </p:spTree>
    <p:extLst>
      <p:ext uri="{BB962C8B-B14F-4D97-AF65-F5344CB8AC3E}">
        <p14:creationId xmlns:p14="http://schemas.microsoft.com/office/powerpoint/2010/main" val="337814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is a funny video to break the ice – it is a parody of the listing process</a:t>
            </a:r>
            <a:endParaRPr lang="en-US" sz="1800" dirty="0"/>
          </a:p>
        </p:txBody>
      </p:sp>
      <p:sp>
        <p:nvSpPr>
          <p:cNvPr id="4" name="Slide Number Placeholder 3"/>
          <p:cNvSpPr>
            <a:spLocks noGrp="1"/>
          </p:cNvSpPr>
          <p:nvPr>
            <p:ph type="sldNum" sz="quarter" idx="10"/>
          </p:nvPr>
        </p:nvSpPr>
        <p:spPr/>
        <p:txBody>
          <a:bodyPr/>
          <a:lstStyle/>
          <a:p>
            <a:fld id="{35A11EAB-687D-4AE4-B775-678A923E9436}" type="slidenum">
              <a:rPr lang="en-US" smtClean="0"/>
              <a:t>3</a:t>
            </a:fld>
            <a:endParaRPr lang="en-US"/>
          </a:p>
        </p:txBody>
      </p:sp>
    </p:spTree>
    <p:extLst>
      <p:ext uri="{BB962C8B-B14F-4D97-AF65-F5344CB8AC3E}">
        <p14:creationId xmlns:p14="http://schemas.microsoft.com/office/powerpoint/2010/main" val="317273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p>
          <a:p>
            <a:endParaRPr lang="en-US" dirty="0" smtClean="0"/>
          </a:p>
          <a:p>
            <a:r>
              <a:rPr lang="en-US" dirty="0" smtClean="0"/>
              <a:t>Staff Shortage</a:t>
            </a:r>
            <a:r>
              <a:rPr lang="en-US" baseline="0" dirty="0" smtClean="0"/>
              <a:t> – in our office we have a Business Property Appraiser, Listing Supervisor, Two Customer Service Representatives.  Trying to keep up with all of the boats was becoming impossible</a:t>
            </a:r>
          </a:p>
          <a:p>
            <a:endParaRPr lang="en-US" baseline="0" dirty="0" smtClean="0"/>
          </a:p>
          <a:p>
            <a:r>
              <a:rPr lang="en-US" baseline="0" dirty="0" smtClean="0"/>
              <a:t>Value Method – we were using various types of methods to value the boats.  We were losing the fair and equitable concept.  We had to standardize this process</a:t>
            </a:r>
          </a:p>
          <a:p>
            <a:endParaRPr lang="en-US" baseline="0" dirty="0" smtClean="0"/>
          </a:p>
          <a:p>
            <a:r>
              <a:rPr lang="en-US" baseline="0" dirty="0" smtClean="0"/>
              <a:t>Boat motors – viewing the value record in our software application, we could not tell if the motor was included in the value.  In addition, we were missing a lot of the multiple motors.</a:t>
            </a:r>
          </a:p>
          <a:p>
            <a:endParaRPr lang="en-US" baseline="0" dirty="0" smtClean="0"/>
          </a:p>
          <a:p>
            <a:r>
              <a:rPr lang="en-US" baseline="0" dirty="0" smtClean="0"/>
              <a:t>Manual Update – annually we had to touch every boat value record to adjust the FMV.  Time consuming and labor intensive.  We could not handle this task.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4</a:t>
            </a:fld>
            <a:endParaRPr lang="en-US"/>
          </a:p>
        </p:txBody>
      </p:sp>
    </p:spTree>
    <p:extLst>
      <p:ext uri="{BB962C8B-B14F-4D97-AF65-F5344CB8AC3E}">
        <p14:creationId xmlns:p14="http://schemas.microsoft.com/office/powerpoint/2010/main" val="319442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Annually, the number of our boats were decreasing.  Taxpayers would list one year and not the next.  We did not have the time or the resources to track all of these.  In addition, our tax levy was decreasing.  We had to come up with a more efficient manner to list, value and bill boats.</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5</a:t>
            </a:fld>
            <a:endParaRPr lang="en-US"/>
          </a:p>
        </p:txBody>
      </p:sp>
    </p:spTree>
    <p:extLst>
      <p:ext uri="{BB962C8B-B14F-4D97-AF65-F5344CB8AC3E}">
        <p14:creationId xmlns:p14="http://schemas.microsoft.com/office/powerpoint/2010/main" val="407740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40" dirty="0" smtClean="0"/>
              <a:t>Use the tax bill as the discovery notice and</a:t>
            </a:r>
            <a:r>
              <a:rPr lang="en-US" sz="2440" baseline="0" dirty="0" smtClean="0"/>
              <a:t> annual tax bill.</a:t>
            </a:r>
            <a:endParaRPr lang="en-US" sz="2440" dirty="0"/>
          </a:p>
        </p:txBody>
      </p:sp>
      <p:sp>
        <p:nvSpPr>
          <p:cNvPr id="4" name="Slide Number Placeholder 3"/>
          <p:cNvSpPr>
            <a:spLocks noGrp="1"/>
          </p:cNvSpPr>
          <p:nvPr>
            <p:ph type="sldNum" sz="quarter" idx="10"/>
          </p:nvPr>
        </p:nvSpPr>
        <p:spPr/>
        <p:txBody>
          <a:bodyPr/>
          <a:lstStyle/>
          <a:p>
            <a:fld id="{35A11EAB-687D-4AE4-B775-678A923E9436}" type="slidenum">
              <a:rPr lang="en-US" smtClean="0"/>
              <a:t>6</a:t>
            </a:fld>
            <a:endParaRPr lang="en-US"/>
          </a:p>
        </p:txBody>
      </p:sp>
    </p:spTree>
    <p:extLst>
      <p:ext uri="{BB962C8B-B14F-4D97-AF65-F5344CB8AC3E}">
        <p14:creationId xmlns:p14="http://schemas.microsoft.com/office/powerpoint/2010/main" val="119720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get to the discovery/</a:t>
            </a:r>
            <a:r>
              <a:rPr lang="en-US" baseline="0" dirty="0" smtClean="0"/>
              <a:t> bill?</a:t>
            </a:r>
          </a:p>
          <a:p>
            <a:endParaRPr lang="en-US" baseline="0" dirty="0" smtClean="0"/>
          </a:p>
          <a:p>
            <a:r>
              <a:rPr lang="en-US" baseline="0" dirty="0" smtClean="0"/>
              <a:t>We needed a file……</a:t>
            </a:r>
          </a:p>
          <a:p>
            <a:endParaRPr lang="en-US" baseline="0" dirty="0" smtClean="0"/>
          </a:p>
          <a:p>
            <a:r>
              <a:rPr lang="en-US" baseline="0" dirty="0" smtClean="0"/>
              <a:t>Listed every boat in our county</a:t>
            </a:r>
          </a:p>
          <a:p>
            <a:endParaRPr lang="en-US" baseline="0" dirty="0" smtClean="0"/>
          </a:p>
          <a:p>
            <a:r>
              <a:rPr lang="en-US" baseline="0" dirty="0" smtClean="0"/>
              <a:t>Valued every boat in our county</a:t>
            </a:r>
          </a:p>
          <a:p>
            <a:endParaRPr lang="en-US" baseline="0" dirty="0" smtClean="0"/>
          </a:p>
          <a:p>
            <a:r>
              <a:rPr lang="en-US" baseline="0" dirty="0" smtClean="0"/>
              <a:t>Import directly into our tax software application</a:t>
            </a:r>
          </a:p>
          <a:p>
            <a:endParaRPr lang="en-US" baseline="0" dirty="0" smtClean="0"/>
          </a:p>
          <a:p>
            <a:r>
              <a:rPr lang="en-US" baseline="0" dirty="0" smtClean="0"/>
              <a:t>Made it to the final step our Bill/Discovery Notice </a:t>
            </a:r>
          </a:p>
          <a:p>
            <a:endParaRPr lang="en-US" baseline="0" dirty="0" smtClean="0"/>
          </a:p>
        </p:txBody>
      </p:sp>
      <p:sp>
        <p:nvSpPr>
          <p:cNvPr id="4" name="Slide Number Placeholder 3"/>
          <p:cNvSpPr>
            <a:spLocks noGrp="1"/>
          </p:cNvSpPr>
          <p:nvPr>
            <p:ph type="sldNum" sz="quarter" idx="10"/>
          </p:nvPr>
        </p:nvSpPr>
        <p:spPr/>
        <p:txBody>
          <a:bodyPr/>
          <a:lstStyle/>
          <a:p>
            <a:fld id="{35A11EAB-687D-4AE4-B775-678A923E9436}" type="slidenum">
              <a:rPr lang="en-US" smtClean="0"/>
              <a:t>7</a:t>
            </a:fld>
            <a:endParaRPr lang="en-US"/>
          </a:p>
        </p:txBody>
      </p:sp>
    </p:spTree>
    <p:extLst>
      <p:ext uri="{BB962C8B-B14F-4D97-AF65-F5344CB8AC3E}">
        <p14:creationId xmlns:p14="http://schemas.microsoft.com/office/powerpoint/2010/main" val="128194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did we get our file?  We use “Vessel Valuation Services (VVS)”.</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8</a:t>
            </a:fld>
            <a:endParaRPr lang="en-US"/>
          </a:p>
        </p:txBody>
      </p:sp>
    </p:spTree>
    <p:extLst>
      <p:ext uri="{BB962C8B-B14F-4D97-AF65-F5344CB8AC3E}">
        <p14:creationId xmlns:p14="http://schemas.microsoft.com/office/powerpoint/2010/main" val="51779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VVS – gives</a:t>
            </a:r>
            <a:r>
              <a:rPr lang="en-US" baseline="0" dirty="0" smtClean="0"/>
              <a:t> us the flat file that includes the owner and boat information located in county and values that boat</a:t>
            </a:r>
          </a:p>
          <a:p>
            <a:endParaRPr lang="en-US" baseline="0" dirty="0" smtClean="0"/>
          </a:p>
          <a:p>
            <a:r>
              <a:rPr lang="en-US" baseline="0" dirty="0" smtClean="0"/>
              <a:t>A CD that allows us to search and view the information in the file (this is handy to determine if the boat price includes the motor, if the boat has multiple motors and valuing discovered boats.</a:t>
            </a:r>
          </a:p>
          <a:p>
            <a:endParaRPr lang="en-US" baseline="0" dirty="0" smtClean="0"/>
          </a:p>
          <a:p>
            <a:r>
              <a:rPr lang="en-US" baseline="0" dirty="0" smtClean="0"/>
              <a:t>Overview of the number of boats and their value</a:t>
            </a:r>
          </a:p>
          <a:p>
            <a:endParaRPr lang="en-US" baseline="0" dirty="0" smtClean="0"/>
          </a:p>
          <a:p>
            <a:r>
              <a:rPr lang="en-US" baseline="0" dirty="0" smtClean="0"/>
              <a:t>Spreadsheet that lists the owners and boat information of documented vessels in your county.</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9</a:t>
            </a:fld>
            <a:endParaRPr lang="en-US"/>
          </a:p>
        </p:txBody>
      </p:sp>
    </p:spTree>
    <p:extLst>
      <p:ext uri="{BB962C8B-B14F-4D97-AF65-F5344CB8AC3E}">
        <p14:creationId xmlns:p14="http://schemas.microsoft.com/office/powerpoint/2010/main" val="409424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8/17/2016</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pic>
        <p:nvPicPr>
          <p:cNvPr id="14" name="Picture 13" descr="cid:image002.jpg@01CF83C3.EB98BA3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0400" y="5927725"/>
            <a:ext cx="882650" cy="793750"/>
          </a:xfrm>
          <a:prstGeom prst="rect">
            <a:avLst/>
          </a:prstGeom>
          <a:noFill/>
          <a:ln>
            <a:noFill/>
          </a:ln>
        </p:spPr>
      </p:pic>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8/17/2016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8/17/2016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8/17/2016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8/17/2016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8/17/2016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8/17/2016</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8/17/2016</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8/17/2016</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8/17/2016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8/17/2016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8/17/2016</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lorit@carteretcountync.gov" TargetMode="External"/><Relationship Id="rId2" Type="http://schemas.openxmlformats.org/officeDocument/2006/relationships/hyperlink" Target="mailto:meganh@carteretcountync.gov"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mailto:dan@vesselva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156" y="878743"/>
            <a:ext cx="10936778" cy="2387600"/>
          </a:xfrm>
        </p:spPr>
        <p:txBody>
          <a:bodyPr>
            <a:normAutofit/>
          </a:bodyPr>
          <a:lstStyle/>
          <a:p>
            <a:pPr algn="l"/>
            <a:r>
              <a:rPr lang="en-US" sz="6500" dirty="0" smtClean="0"/>
              <a:t>Vessel Listing &amp; Assessment</a:t>
            </a:r>
            <a:endParaRPr lang="en-US" sz="6500" dirty="0"/>
          </a:p>
        </p:txBody>
      </p:sp>
      <p:sp>
        <p:nvSpPr>
          <p:cNvPr id="3" name="TextBox 2"/>
          <p:cNvSpPr txBox="1"/>
          <p:nvPr/>
        </p:nvSpPr>
        <p:spPr>
          <a:xfrm>
            <a:off x="3229494" y="3897006"/>
            <a:ext cx="6940296" cy="630942"/>
          </a:xfrm>
          <a:prstGeom prst="rect">
            <a:avLst/>
          </a:prstGeom>
          <a:noFill/>
          <a:ln>
            <a:noFill/>
          </a:ln>
        </p:spPr>
        <p:txBody>
          <a:bodyPr wrap="square" rtlCol="0">
            <a:spAutoFit/>
          </a:bodyPr>
          <a:lstStyle/>
          <a:p>
            <a:r>
              <a:rPr lang="en-US" sz="3500" dirty="0" smtClean="0">
                <a:ln>
                  <a:solidFill>
                    <a:schemeClr val="accent1">
                      <a:lumMod val="20000"/>
                      <a:lumOff val="80000"/>
                    </a:schemeClr>
                  </a:solidFill>
                </a:ln>
              </a:rPr>
              <a:t>Megan Harvey &amp; Lori Tupper</a:t>
            </a:r>
          </a:p>
        </p:txBody>
      </p:sp>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smtClean="0"/>
              <a:t>Import the file</a:t>
            </a:r>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One step further</a:t>
            </a:r>
            <a:endParaRPr lang="en-US" dirty="0"/>
          </a:p>
        </p:txBody>
      </p:sp>
      <p:pic>
        <p:nvPicPr>
          <p:cNvPr id="4" name="Picture 3"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293399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Advantage:</a:t>
            </a:r>
          </a:p>
          <a:p>
            <a:pPr marL="0" indent="0">
              <a:buNone/>
            </a:pPr>
            <a:r>
              <a:rPr lang="en-US" dirty="0"/>
              <a:t>	</a:t>
            </a:r>
            <a:r>
              <a:rPr lang="en-US" dirty="0" smtClean="0"/>
              <a:t>Values and situs each boat in our county</a:t>
            </a:r>
            <a:br>
              <a:rPr lang="en-US" dirty="0" smtClean="0"/>
            </a:br>
            <a:endParaRPr lang="en-US" dirty="0" smtClean="0"/>
          </a:p>
          <a:p>
            <a:pPr marL="0" indent="0">
              <a:buNone/>
            </a:pPr>
            <a:r>
              <a:rPr lang="en-US" dirty="0"/>
              <a:t>	</a:t>
            </a:r>
            <a:r>
              <a:rPr lang="en-US" dirty="0" smtClean="0"/>
              <a:t>Updates personal property records</a:t>
            </a:r>
          </a:p>
          <a:p>
            <a:pPr marL="0" indent="0">
              <a:buNone/>
            </a:pPr>
            <a:endParaRPr lang="en-US" dirty="0"/>
          </a:p>
        </p:txBody>
      </p:sp>
      <p:sp>
        <p:nvSpPr>
          <p:cNvPr id="3" name="Title 2"/>
          <p:cNvSpPr>
            <a:spLocks noGrp="1"/>
          </p:cNvSpPr>
          <p:nvPr>
            <p:ph type="title"/>
          </p:nvPr>
        </p:nvSpPr>
        <p:spPr/>
        <p:txBody>
          <a:bodyPr/>
          <a:lstStyle/>
          <a:p>
            <a:r>
              <a:rPr lang="en-US" dirty="0" smtClean="0"/>
              <a:t>Import Process</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61821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Process (cont’d)</a:t>
            </a:r>
            <a:endParaRPr lang="en-US" dirty="0"/>
          </a:p>
        </p:txBody>
      </p:sp>
      <p:sp>
        <p:nvSpPr>
          <p:cNvPr id="3" name="Rectangle 2"/>
          <p:cNvSpPr/>
          <p:nvPr/>
        </p:nvSpPr>
        <p:spPr>
          <a:xfrm>
            <a:off x="955962" y="1928382"/>
            <a:ext cx="10397837" cy="3970318"/>
          </a:xfrm>
          <a:prstGeom prst="rect">
            <a:avLst/>
          </a:prstGeom>
        </p:spPr>
        <p:txBody>
          <a:bodyPr wrap="square">
            <a:spAutoFit/>
          </a:bodyPr>
          <a:lstStyle/>
          <a:p>
            <a:r>
              <a:rPr lang="en-US" sz="2800" dirty="0"/>
              <a:t>Challenges</a:t>
            </a:r>
            <a:r>
              <a:rPr lang="en-US" sz="2800" dirty="0" smtClean="0"/>
              <a:t>:</a:t>
            </a:r>
            <a:br>
              <a:rPr lang="en-US" sz="2800" dirty="0" smtClean="0"/>
            </a:br>
            <a:endParaRPr lang="en-US" sz="2800" dirty="0"/>
          </a:p>
          <a:p>
            <a:r>
              <a:rPr lang="en-US" sz="2800" dirty="0"/>
              <a:t>	Situs</a:t>
            </a:r>
          </a:p>
          <a:p>
            <a:r>
              <a:rPr lang="en-US" sz="2800" dirty="0" smtClean="0"/>
              <a:t/>
            </a:r>
            <a:br>
              <a:rPr lang="en-US" sz="2800" dirty="0" smtClean="0"/>
            </a:br>
            <a:r>
              <a:rPr lang="en-US" sz="2800" dirty="0"/>
              <a:t>	Key component to match (software and import file)</a:t>
            </a:r>
          </a:p>
          <a:p>
            <a:r>
              <a:rPr lang="en-US" sz="2800" dirty="0" smtClean="0"/>
              <a:t/>
            </a:r>
            <a:br>
              <a:rPr lang="en-US" sz="2800" dirty="0" smtClean="0"/>
            </a:br>
            <a:r>
              <a:rPr lang="en-US" sz="2800" dirty="0"/>
              <a:t>	Justification issue</a:t>
            </a:r>
          </a:p>
          <a:p>
            <a:r>
              <a:rPr lang="en-US" sz="2800" dirty="0" smtClean="0"/>
              <a:t/>
            </a:r>
            <a:br>
              <a:rPr lang="en-US" sz="2800" dirty="0" smtClean="0"/>
            </a:br>
            <a:r>
              <a:rPr lang="en-US" sz="2800" dirty="0"/>
              <a:t>	Boats that were not in the file</a:t>
            </a:r>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40907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Wingdings" panose="05000000000000000000" pitchFamily="2" charset="2"/>
              <a:buChar char="Ø"/>
            </a:pPr>
            <a:r>
              <a:rPr lang="en-US" dirty="0" smtClean="0"/>
              <a:t>More or less physically located</a:t>
            </a:r>
            <a:br>
              <a:rPr lang="en-US" dirty="0" smtClean="0"/>
            </a:br>
            <a:endParaRPr lang="en-US" dirty="0" smtClean="0"/>
          </a:p>
          <a:p>
            <a:pPr lvl="2">
              <a:buFont typeface="Wingdings" panose="05000000000000000000" pitchFamily="2" charset="2"/>
              <a:buChar char="Ø"/>
            </a:pPr>
            <a:r>
              <a:rPr lang="en-US" dirty="0" smtClean="0"/>
              <a:t>Street address, city</a:t>
            </a:r>
            <a:br>
              <a:rPr lang="en-US" dirty="0" smtClean="0"/>
            </a:br>
            <a:endParaRPr lang="en-US" dirty="0" smtClean="0"/>
          </a:p>
          <a:p>
            <a:pPr lvl="3">
              <a:buFont typeface="Wingdings" panose="05000000000000000000" pitchFamily="2" charset="2"/>
              <a:buChar char="Ø"/>
            </a:pPr>
            <a:r>
              <a:rPr lang="en-US" dirty="0" smtClean="0"/>
              <a:t>Multiple street addresses that cross towns</a:t>
            </a:r>
            <a:br>
              <a:rPr lang="en-US" dirty="0" smtClean="0"/>
            </a:br>
            <a:endParaRPr lang="en-US" dirty="0" smtClean="0"/>
          </a:p>
          <a:p>
            <a:pPr lvl="3">
              <a:buFont typeface="Wingdings" panose="05000000000000000000" pitchFamily="2" charset="2"/>
              <a:buChar char="Ø"/>
            </a:pPr>
            <a:r>
              <a:rPr lang="en-US" dirty="0" smtClean="0"/>
              <a:t>Same zip code for multiple towns</a:t>
            </a:r>
            <a:br>
              <a:rPr lang="en-US" dirty="0" smtClean="0"/>
            </a:br>
            <a:endParaRPr lang="en-US" dirty="0" smtClean="0"/>
          </a:p>
          <a:p>
            <a:pPr lvl="3">
              <a:buFont typeface="Wingdings" panose="05000000000000000000" pitchFamily="2" charset="2"/>
              <a:buChar char="Ø"/>
            </a:pPr>
            <a:r>
              <a:rPr lang="en-US" dirty="0" smtClean="0"/>
              <a:t>Where do I put this boat?</a:t>
            </a:r>
          </a:p>
          <a:p>
            <a:pPr marL="914400" lvl="2" indent="0">
              <a:buNone/>
            </a:pPr>
            <a:endParaRPr lang="en-US" dirty="0"/>
          </a:p>
        </p:txBody>
      </p:sp>
      <p:sp>
        <p:nvSpPr>
          <p:cNvPr id="3" name="Title 2"/>
          <p:cNvSpPr>
            <a:spLocks noGrp="1"/>
          </p:cNvSpPr>
          <p:nvPr>
            <p:ph type="title"/>
          </p:nvPr>
        </p:nvSpPr>
        <p:spPr/>
        <p:txBody>
          <a:bodyPr/>
          <a:lstStyle/>
          <a:p>
            <a:r>
              <a:rPr lang="en-US" dirty="0" smtClean="0"/>
              <a:t>VVS Upload - Situs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656" y="1523446"/>
            <a:ext cx="4200144" cy="4200144"/>
          </a:xfrm>
          <a:prstGeom prst="rect">
            <a:avLst/>
          </a:prstGeom>
        </p:spPr>
      </p:pic>
      <p:pic>
        <p:nvPicPr>
          <p:cNvPr id="5" name="Picture 4"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1055928" y="5915025"/>
            <a:ext cx="870046" cy="793750"/>
          </a:xfrm>
          <a:prstGeom prst="rect">
            <a:avLst/>
          </a:prstGeom>
          <a:noFill/>
          <a:ln>
            <a:noFill/>
          </a:ln>
        </p:spPr>
      </p:pic>
    </p:spTree>
    <p:extLst>
      <p:ext uri="{BB962C8B-B14F-4D97-AF65-F5344CB8AC3E}">
        <p14:creationId xmlns:p14="http://schemas.microsoft.com/office/powerpoint/2010/main" val="1340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smtClean="0"/>
              <a:t>Default situs</a:t>
            </a:r>
            <a:br>
              <a:rPr lang="en-US" dirty="0" smtClean="0"/>
            </a:br>
            <a:endParaRPr lang="en-US" dirty="0" smtClean="0"/>
          </a:p>
          <a:p>
            <a:pPr>
              <a:buFont typeface="Wingdings" panose="05000000000000000000" pitchFamily="2" charset="2"/>
              <a:buChar char="Ø"/>
            </a:pPr>
            <a:r>
              <a:rPr lang="en-US" dirty="0" smtClean="0"/>
              <a:t>Communicate</a:t>
            </a:r>
            <a:br>
              <a:rPr lang="en-US" dirty="0" smtClean="0"/>
            </a:br>
            <a:r>
              <a:rPr lang="en-US" dirty="0" smtClean="0"/>
              <a:t> </a:t>
            </a:r>
          </a:p>
          <a:p>
            <a:pPr>
              <a:buFont typeface="Wingdings" panose="05000000000000000000" pitchFamily="2" charset="2"/>
              <a:buChar char="Ø"/>
            </a:pPr>
            <a:r>
              <a:rPr lang="en-US" dirty="0" smtClean="0"/>
              <a:t>Define the impact</a:t>
            </a:r>
            <a:br>
              <a:rPr lang="en-US" dirty="0" smtClean="0"/>
            </a:br>
            <a:endParaRPr lang="en-US" dirty="0" smtClean="0"/>
          </a:p>
          <a:p>
            <a:pPr>
              <a:buFont typeface="Wingdings" panose="05000000000000000000" pitchFamily="2" charset="2"/>
              <a:buChar char="Ø"/>
            </a:pPr>
            <a:r>
              <a:rPr lang="en-US" dirty="0" smtClean="0"/>
              <a:t>First year is the roughest</a:t>
            </a:r>
            <a:br>
              <a:rPr lang="en-US" dirty="0" smtClean="0"/>
            </a:br>
            <a:endParaRPr lang="en-US" dirty="0"/>
          </a:p>
        </p:txBody>
      </p:sp>
      <p:sp>
        <p:nvSpPr>
          <p:cNvPr id="3" name="Title 2"/>
          <p:cNvSpPr>
            <a:spLocks noGrp="1"/>
          </p:cNvSpPr>
          <p:nvPr>
            <p:ph type="title"/>
          </p:nvPr>
        </p:nvSpPr>
        <p:spPr/>
        <p:txBody>
          <a:bodyPr/>
          <a:lstStyle/>
          <a:p>
            <a:r>
              <a:rPr lang="en-US" dirty="0" smtClean="0"/>
              <a:t>VVS Upload – Situs (cont’d)</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311419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674" y="239486"/>
            <a:ext cx="10790011" cy="6389913"/>
          </a:xfrm>
          <a:prstGeom prst="rect">
            <a:avLst/>
          </a:prstGeom>
        </p:spPr>
      </p:pic>
    </p:spTree>
    <p:extLst>
      <p:ext uri="{BB962C8B-B14F-4D97-AF65-F5344CB8AC3E}">
        <p14:creationId xmlns:p14="http://schemas.microsoft.com/office/powerpoint/2010/main" val="54182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Import file has name, address, boat information</a:t>
            </a:r>
          </a:p>
          <a:p>
            <a:pPr marL="0" indent="0">
              <a:buNone/>
            </a:pPr>
            <a:endParaRPr lang="en-US" dirty="0"/>
          </a:p>
          <a:p>
            <a:pPr marL="0" indent="0">
              <a:buNone/>
            </a:pPr>
            <a:r>
              <a:rPr lang="en-US" dirty="0" smtClean="0"/>
              <a:t>	Import file name Carl Tilghman</a:t>
            </a:r>
          </a:p>
          <a:p>
            <a:pPr marL="0" indent="0">
              <a:buNone/>
            </a:pPr>
            <a:r>
              <a:rPr lang="en-US" dirty="0"/>
              <a:t>	</a:t>
            </a:r>
            <a:r>
              <a:rPr lang="en-US" dirty="0" smtClean="0"/>
              <a:t>Software name Carl L Tilghman</a:t>
            </a:r>
          </a:p>
          <a:p>
            <a:pPr marL="0" indent="0">
              <a:buNone/>
            </a:pPr>
            <a:endParaRPr lang="en-US" dirty="0"/>
          </a:p>
          <a:p>
            <a:pPr marL="0" indent="0">
              <a:buNone/>
            </a:pPr>
            <a:r>
              <a:rPr lang="en-US" dirty="0" smtClean="0"/>
              <a:t>Do we have a match?</a:t>
            </a:r>
          </a:p>
          <a:p>
            <a:pPr marL="0" indent="0">
              <a:buNone/>
            </a:pPr>
            <a:endParaRPr lang="en-US" dirty="0"/>
          </a:p>
          <a:p>
            <a:pPr marL="0" indent="0" algn="ctr">
              <a:buNone/>
            </a:pPr>
            <a:r>
              <a:rPr lang="en-US" sz="6600" dirty="0" smtClean="0"/>
              <a:t>NO</a:t>
            </a:r>
            <a:endParaRPr lang="en-US" sz="6600" dirty="0"/>
          </a:p>
        </p:txBody>
      </p:sp>
      <p:sp>
        <p:nvSpPr>
          <p:cNvPr id="3" name="Title 2"/>
          <p:cNvSpPr>
            <a:spLocks noGrp="1"/>
          </p:cNvSpPr>
          <p:nvPr>
            <p:ph type="title"/>
          </p:nvPr>
        </p:nvSpPr>
        <p:spPr/>
        <p:txBody>
          <a:bodyPr/>
          <a:lstStyle/>
          <a:p>
            <a:r>
              <a:rPr lang="en-US" dirty="0" smtClean="0"/>
              <a:t>Key Component</a:t>
            </a:r>
            <a:endParaRPr lang="en-US" dirty="0"/>
          </a:p>
        </p:txBody>
      </p:sp>
      <p:pic>
        <p:nvPicPr>
          <p:cNvPr id="4" name="Picture 3"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8440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Import file address vs. software file address:</a:t>
            </a:r>
            <a:br>
              <a:rPr lang="en-US" dirty="0" smtClean="0"/>
            </a:br>
            <a:endParaRPr lang="en-US" dirty="0" smtClean="0"/>
          </a:p>
          <a:p>
            <a:pPr lvl="1"/>
            <a:r>
              <a:rPr lang="en-US" dirty="0" smtClean="0"/>
              <a:t>Import file 302 Courthouse Square</a:t>
            </a:r>
            <a:br>
              <a:rPr lang="en-US" dirty="0" smtClean="0"/>
            </a:br>
            <a:endParaRPr lang="en-US" dirty="0" smtClean="0"/>
          </a:p>
          <a:p>
            <a:pPr lvl="1"/>
            <a:r>
              <a:rPr lang="en-US" dirty="0" smtClean="0"/>
              <a:t>Software file 302 Courthouse </a:t>
            </a:r>
            <a:r>
              <a:rPr lang="en-US" dirty="0" err="1" smtClean="0"/>
              <a:t>Sq</a:t>
            </a:r>
            <a:endParaRPr lang="en-US" dirty="0" smtClean="0"/>
          </a:p>
          <a:p>
            <a:pPr lvl="1"/>
            <a:endParaRPr lang="en-US" dirty="0"/>
          </a:p>
          <a:p>
            <a:pPr lvl="1"/>
            <a:r>
              <a:rPr lang="en-US" dirty="0" smtClean="0"/>
              <a:t>Do we have a match?</a:t>
            </a:r>
          </a:p>
          <a:p>
            <a:pPr lvl="1"/>
            <a:endParaRPr lang="en-US" dirty="0"/>
          </a:p>
          <a:p>
            <a:pPr marL="914400" lvl="2" indent="0" algn="ctr">
              <a:buNone/>
            </a:pPr>
            <a:r>
              <a:rPr lang="en-US" sz="6600" dirty="0" smtClean="0"/>
              <a:t>No</a:t>
            </a:r>
          </a:p>
        </p:txBody>
      </p:sp>
      <p:sp>
        <p:nvSpPr>
          <p:cNvPr id="3" name="Title 2"/>
          <p:cNvSpPr>
            <a:spLocks noGrp="1"/>
          </p:cNvSpPr>
          <p:nvPr>
            <p:ph type="title"/>
          </p:nvPr>
        </p:nvSpPr>
        <p:spPr/>
        <p:txBody>
          <a:bodyPr/>
          <a:lstStyle/>
          <a:p>
            <a:r>
              <a:rPr lang="en-US" dirty="0" smtClean="0"/>
              <a:t>Key Component  - Cont’d</a:t>
            </a:r>
            <a:endParaRPr lang="en-US" dirty="0"/>
          </a:p>
        </p:txBody>
      </p:sp>
      <p:pic>
        <p:nvPicPr>
          <p:cNvPr id="4" name="Picture 3"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69332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matching – it would create another name record</a:t>
            </a:r>
          </a:p>
        </p:txBody>
      </p:sp>
      <p:sp>
        <p:nvSpPr>
          <p:cNvPr id="3" name="Title 2"/>
          <p:cNvSpPr>
            <a:spLocks noGrp="1"/>
          </p:cNvSpPr>
          <p:nvPr>
            <p:ph type="title"/>
          </p:nvPr>
        </p:nvSpPr>
        <p:spPr/>
        <p:txBody>
          <a:bodyPr/>
          <a:lstStyle/>
          <a:p>
            <a:r>
              <a:rPr lang="en-US" dirty="0" smtClean="0"/>
              <a:t>Key Component – Cont’d</a:t>
            </a:r>
            <a:endParaRPr lang="en-US" dirty="0"/>
          </a:p>
        </p:txBody>
      </p:sp>
      <p:pic>
        <p:nvPicPr>
          <p:cNvPr id="4" name="Picture 3"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61280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Need a static and reliable match</a:t>
            </a:r>
            <a:br>
              <a:rPr lang="en-US" dirty="0" smtClean="0"/>
            </a:br>
            <a:endParaRPr lang="en-US" dirty="0" smtClean="0"/>
          </a:p>
          <a:p>
            <a:r>
              <a:rPr lang="en-US" dirty="0" smtClean="0"/>
              <a:t>Could you use the hull id?</a:t>
            </a:r>
            <a:br>
              <a:rPr lang="en-US" dirty="0" smtClean="0"/>
            </a:br>
            <a:endParaRPr lang="en-US" dirty="0" smtClean="0"/>
          </a:p>
          <a:p>
            <a:pPr lvl="1"/>
            <a:r>
              <a:rPr lang="en-US" dirty="0" smtClean="0"/>
              <a:t>Maybe – but that follows the boat</a:t>
            </a:r>
            <a:br>
              <a:rPr lang="en-US" dirty="0" smtClean="0"/>
            </a:br>
            <a:endParaRPr lang="en-US" dirty="0" smtClean="0"/>
          </a:p>
          <a:p>
            <a:pPr lvl="1"/>
            <a:r>
              <a:rPr lang="en-US" dirty="0" smtClean="0"/>
              <a:t>Need to account for ownership changes</a:t>
            </a:r>
            <a:br>
              <a:rPr lang="en-US" dirty="0" smtClean="0"/>
            </a:br>
            <a:endParaRPr lang="en-US" dirty="0" smtClean="0"/>
          </a:p>
          <a:p>
            <a:pPr lvl="1"/>
            <a:r>
              <a:rPr lang="en-US" dirty="0" smtClean="0"/>
              <a:t>We use the Hull Key, Database ID, Renewal No</a:t>
            </a:r>
          </a:p>
          <a:p>
            <a:pPr lvl="1"/>
            <a:endParaRPr lang="en-US" dirty="0" smtClean="0"/>
          </a:p>
        </p:txBody>
      </p:sp>
      <p:sp>
        <p:nvSpPr>
          <p:cNvPr id="3" name="Title 2"/>
          <p:cNvSpPr>
            <a:spLocks noGrp="1"/>
          </p:cNvSpPr>
          <p:nvPr>
            <p:ph type="title"/>
          </p:nvPr>
        </p:nvSpPr>
        <p:spPr/>
        <p:txBody>
          <a:bodyPr/>
          <a:lstStyle/>
          <a:p>
            <a:r>
              <a:rPr lang="en-US" dirty="0" smtClean="0"/>
              <a:t>Key Component – Cont’d</a:t>
            </a:r>
            <a:endParaRPr lang="en-US" dirty="0"/>
          </a:p>
        </p:txBody>
      </p:sp>
      <p:pic>
        <p:nvPicPr>
          <p:cNvPr id="4" name="Picture 3"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428933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Motivation</a:t>
            </a:r>
            <a:br>
              <a:rPr lang="en-US" dirty="0" smtClean="0"/>
            </a:br>
            <a:endParaRPr lang="en-US" dirty="0" smtClean="0"/>
          </a:p>
          <a:p>
            <a:r>
              <a:rPr lang="en-US" dirty="0" smtClean="0"/>
              <a:t>Solution</a:t>
            </a:r>
            <a:br>
              <a:rPr lang="en-US" dirty="0" smtClean="0"/>
            </a:br>
            <a:endParaRPr lang="en-US" dirty="0" smtClean="0"/>
          </a:p>
          <a:p>
            <a:r>
              <a:rPr lang="en-US" dirty="0" smtClean="0"/>
              <a:t>Implementation</a:t>
            </a:r>
            <a:br>
              <a:rPr lang="en-US" dirty="0" smtClean="0"/>
            </a:br>
            <a:endParaRPr lang="en-US" dirty="0" smtClean="0"/>
          </a:p>
          <a:p>
            <a:r>
              <a:rPr lang="en-US" dirty="0" smtClean="0"/>
              <a:t>Benefit</a:t>
            </a:r>
            <a:br>
              <a:rPr lang="en-US" dirty="0" smtClean="0"/>
            </a:br>
            <a:endParaRPr lang="en-US" dirty="0" smtClean="0"/>
          </a:p>
          <a:p>
            <a:r>
              <a:rPr lang="en-US" dirty="0" smtClean="0"/>
              <a:t>Budget</a:t>
            </a:r>
            <a:br>
              <a:rPr lang="en-US" dirty="0" smtClean="0"/>
            </a:br>
            <a:endParaRPr lang="en-US" dirty="0" smtClean="0"/>
          </a:p>
          <a:p>
            <a:r>
              <a:rPr lang="en-US" dirty="0" smtClean="0"/>
              <a:t>Three </a:t>
            </a:r>
            <a:r>
              <a:rPr lang="en-US" dirty="0" smtClean="0"/>
              <a:t>Things to Remember</a:t>
            </a:r>
            <a:endParaRPr lang="en-US" dirty="0"/>
          </a:p>
        </p:txBody>
      </p:sp>
      <p:sp>
        <p:nvSpPr>
          <p:cNvPr id="3" name="Title 2"/>
          <p:cNvSpPr>
            <a:spLocks noGrp="1"/>
          </p:cNvSpPr>
          <p:nvPr>
            <p:ph type="title"/>
          </p:nvPr>
        </p:nvSpPr>
        <p:spPr/>
        <p:txBody>
          <a:bodyPr/>
          <a:lstStyle/>
          <a:p>
            <a:r>
              <a:rPr lang="en-US" dirty="0" smtClean="0"/>
              <a:t>Vessel Listing &amp; Assessment</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332516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 Key, Database ID, Renewal No.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42" y="1589150"/>
            <a:ext cx="10050653" cy="4290441"/>
          </a:xfrm>
          <a:prstGeom prst="rect">
            <a:avLst/>
          </a:prstGeom>
        </p:spPr>
      </p:pic>
      <p:pic>
        <p:nvPicPr>
          <p:cNvPr id="4" name="Picture 3" descr="cid:image002.jpg@01CF83C3.EB98BA30"/>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419588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14" y="1554480"/>
            <a:ext cx="10474961" cy="5004752"/>
          </a:xfrm>
          <a:prstGeom prst="rect">
            <a:avLst/>
          </a:prstGeom>
        </p:spPr>
      </p:pic>
      <p:pic>
        <p:nvPicPr>
          <p:cNvPr id="5" name="Picture 4" descr="cid:image002.jpg@01CF83C3.EB98BA30"/>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90188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 y="283029"/>
            <a:ext cx="10576832" cy="6302828"/>
          </a:xfrm>
          <a:prstGeom prst="rect">
            <a:avLst/>
          </a:prstGeom>
        </p:spPr>
      </p:pic>
    </p:spTree>
    <p:extLst>
      <p:ext uri="{BB962C8B-B14F-4D97-AF65-F5344CB8AC3E}">
        <p14:creationId xmlns:p14="http://schemas.microsoft.com/office/powerpoint/2010/main" val="27762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9714" y="217714"/>
            <a:ext cx="10330543" cy="6302829"/>
          </a:xfrm>
        </p:spPr>
      </p:pic>
    </p:spTree>
    <p:extLst>
      <p:ext uri="{BB962C8B-B14F-4D97-AF65-F5344CB8AC3E}">
        <p14:creationId xmlns:p14="http://schemas.microsoft.com/office/powerpoint/2010/main" val="402507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42" y="293913"/>
            <a:ext cx="10305143" cy="6063343"/>
          </a:xfrm>
          <a:prstGeom prst="rect">
            <a:avLst/>
          </a:prstGeom>
        </p:spPr>
      </p:pic>
    </p:spTree>
    <p:extLst>
      <p:ext uri="{BB962C8B-B14F-4D97-AF65-F5344CB8AC3E}">
        <p14:creationId xmlns:p14="http://schemas.microsoft.com/office/powerpoint/2010/main" val="19310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281565"/>
            <a:ext cx="10515600" cy="1325563"/>
          </a:xfrm>
        </p:spPr>
        <p:txBody>
          <a:bodyPr/>
          <a:lstStyle/>
          <a:p>
            <a:r>
              <a:rPr lang="en-US" dirty="0" smtClean="0"/>
              <a:t>Justification Issue</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
        <p:nvSpPr>
          <p:cNvPr id="6" name="TextBox 5"/>
          <p:cNvSpPr txBox="1"/>
          <p:nvPr/>
        </p:nvSpPr>
        <p:spPr>
          <a:xfrm>
            <a:off x="1678488" y="5022937"/>
            <a:ext cx="9144000" cy="939452"/>
          </a:xfrm>
          <a:prstGeom prst="rect">
            <a:avLst/>
          </a:prstGeom>
          <a:noFill/>
          <a:ln>
            <a:noFill/>
          </a:ln>
        </p:spPr>
        <p:txBody>
          <a:bodyPr wrap="square" rtlCol="0">
            <a:spAutoFit/>
          </a:bodyPr>
          <a:lstStyle/>
          <a:p>
            <a:endParaRPr lang="en-US" dirty="0" err="1" smtClean="0">
              <a:ln>
                <a:solidFill>
                  <a:schemeClr val="accent1">
                    <a:lumMod val="20000"/>
                    <a:lumOff val="80000"/>
                  </a:schemeClr>
                </a:solidFill>
              </a:ln>
            </a:endParaRPr>
          </a:p>
        </p:txBody>
      </p:sp>
      <p:sp>
        <p:nvSpPr>
          <p:cNvPr id="7" name="TextBox 6"/>
          <p:cNvSpPr txBox="1"/>
          <p:nvPr/>
        </p:nvSpPr>
        <p:spPr>
          <a:xfrm>
            <a:off x="2198168" y="1846053"/>
            <a:ext cx="7573992" cy="707886"/>
          </a:xfrm>
          <a:prstGeom prst="rect">
            <a:avLst/>
          </a:prstGeom>
          <a:noFill/>
          <a:ln>
            <a:noFill/>
          </a:ln>
        </p:spPr>
        <p:txBody>
          <a:bodyPr wrap="square" rtlCol="0">
            <a:spAutoFit/>
          </a:bodyPr>
          <a:lstStyle/>
          <a:p>
            <a:r>
              <a:rPr lang="en-US" sz="4000" dirty="0" smtClean="0">
                <a:ln>
                  <a:solidFill>
                    <a:schemeClr val="accent1">
                      <a:lumMod val="20000"/>
                      <a:lumOff val="80000"/>
                    </a:schemeClr>
                  </a:solidFill>
                </a:ln>
              </a:rPr>
              <a:t>Boat Motor HP in Flat File</a:t>
            </a:r>
            <a:endParaRPr lang="en-US" sz="4000" dirty="0" smtClean="0">
              <a:ln>
                <a:solidFill>
                  <a:schemeClr val="accent1">
                    <a:lumMod val="20000"/>
                    <a:lumOff val="80000"/>
                  </a:schemeClr>
                </a:solidFill>
              </a:ln>
            </a:endParaRPr>
          </a:p>
        </p:txBody>
      </p:sp>
      <p:sp>
        <p:nvSpPr>
          <p:cNvPr id="8" name="TextBox 7"/>
          <p:cNvSpPr txBox="1"/>
          <p:nvPr/>
        </p:nvSpPr>
        <p:spPr>
          <a:xfrm>
            <a:off x="5175849" y="3080552"/>
            <a:ext cx="2484408" cy="707886"/>
          </a:xfrm>
          <a:prstGeom prst="rect">
            <a:avLst/>
          </a:prstGeom>
          <a:noFill/>
          <a:ln>
            <a:noFill/>
          </a:ln>
        </p:spPr>
        <p:txBody>
          <a:bodyPr wrap="square" rtlCol="0">
            <a:spAutoFit/>
          </a:bodyPr>
          <a:lstStyle/>
          <a:p>
            <a:r>
              <a:rPr lang="en-US" sz="4000" dirty="0" smtClean="0">
                <a:ln>
                  <a:solidFill>
                    <a:schemeClr val="accent1">
                      <a:lumMod val="20000"/>
                      <a:lumOff val="80000"/>
                    </a:schemeClr>
                  </a:solidFill>
                </a:ln>
              </a:rPr>
              <a:t>VS</a:t>
            </a:r>
            <a:endParaRPr lang="en-US" sz="4000" dirty="0" smtClean="0">
              <a:ln>
                <a:solidFill>
                  <a:schemeClr val="accent1">
                    <a:lumMod val="20000"/>
                    <a:lumOff val="80000"/>
                  </a:schemeClr>
                </a:solidFill>
              </a:ln>
            </a:endParaRPr>
          </a:p>
        </p:txBody>
      </p:sp>
      <p:sp>
        <p:nvSpPr>
          <p:cNvPr id="9" name="TextBox 8"/>
          <p:cNvSpPr txBox="1"/>
          <p:nvPr/>
        </p:nvSpPr>
        <p:spPr>
          <a:xfrm>
            <a:off x="1260718" y="4668994"/>
            <a:ext cx="10314670" cy="707886"/>
          </a:xfrm>
          <a:prstGeom prst="rect">
            <a:avLst/>
          </a:prstGeom>
          <a:noFill/>
          <a:ln>
            <a:noFill/>
          </a:ln>
        </p:spPr>
        <p:txBody>
          <a:bodyPr wrap="square" rtlCol="0">
            <a:spAutoFit/>
          </a:bodyPr>
          <a:lstStyle/>
          <a:p>
            <a:r>
              <a:rPr lang="en-US" sz="4000" dirty="0" smtClean="0">
                <a:ln>
                  <a:solidFill>
                    <a:schemeClr val="accent1">
                      <a:lumMod val="20000"/>
                      <a:lumOff val="80000"/>
                    </a:schemeClr>
                  </a:solidFill>
                </a:ln>
              </a:rPr>
              <a:t>Boat Motor </a:t>
            </a:r>
            <a:r>
              <a:rPr lang="en-US" sz="4000" dirty="0" smtClean="0">
                <a:ln>
                  <a:solidFill>
                    <a:schemeClr val="accent1">
                      <a:lumMod val="20000"/>
                      <a:lumOff val="80000"/>
                    </a:schemeClr>
                  </a:solidFill>
                </a:ln>
              </a:rPr>
              <a:t>HP in Software Application</a:t>
            </a:r>
            <a:endParaRPr lang="en-US" sz="4000" dirty="0" smtClean="0">
              <a:ln>
                <a:solidFill>
                  <a:schemeClr val="accent1">
                    <a:lumMod val="20000"/>
                    <a:lumOff val="80000"/>
                  </a:schemeClr>
                </a:solidFill>
              </a:ln>
            </a:endParaRPr>
          </a:p>
        </p:txBody>
      </p:sp>
    </p:spTree>
    <p:extLst>
      <p:ext uri="{BB962C8B-B14F-4D97-AF65-F5344CB8AC3E}">
        <p14:creationId xmlns:p14="http://schemas.microsoft.com/office/powerpoint/2010/main" val="278742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Value discovered boats</a:t>
            </a:r>
            <a:br>
              <a:rPr lang="en-US" dirty="0" smtClean="0"/>
            </a:br>
            <a:endParaRPr lang="en-US" dirty="0" smtClean="0"/>
          </a:p>
          <a:p>
            <a:r>
              <a:rPr lang="en-US" dirty="0" smtClean="0"/>
              <a:t>Verify if motor is included in the price</a:t>
            </a:r>
            <a:endParaRPr lang="en-US" dirty="0"/>
          </a:p>
        </p:txBody>
      </p:sp>
      <p:sp>
        <p:nvSpPr>
          <p:cNvPr id="3" name="Title 2"/>
          <p:cNvSpPr>
            <a:spLocks noGrp="1"/>
          </p:cNvSpPr>
          <p:nvPr>
            <p:ph type="title"/>
          </p:nvPr>
        </p:nvSpPr>
        <p:spPr/>
        <p:txBody>
          <a:bodyPr/>
          <a:lstStyle/>
          <a:p>
            <a:r>
              <a:rPr lang="en-US" dirty="0" smtClean="0"/>
              <a:t>VVS</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29894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VVS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8231" y="1690688"/>
            <a:ext cx="8235538" cy="4971369"/>
          </a:xfrm>
        </p:spPr>
      </p:pic>
    </p:spTree>
    <p:extLst>
      <p:ext uri="{BB962C8B-B14F-4D97-AF65-F5344CB8AC3E}">
        <p14:creationId xmlns:p14="http://schemas.microsoft.com/office/powerpoint/2010/main" val="183995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99" y="1357313"/>
            <a:ext cx="11293475" cy="4700587"/>
          </a:xfrm>
          <a:prstGeom prst="rect">
            <a:avLst/>
          </a:prstGeom>
        </p:spPr>
      </p:pic>
    </p:spTree>
    <p:extLst>
      <p:ext uri="{BB962C8B-B14F-4D97-AF65-F5344CB8AC3E}">
        <p14:creationId xmlns:p14="http://schemas.microsoft.com/office/powerpoint/2010/main" val="136969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p:txBody>
          <a:bodyPr/>
          <a:lstStyle/>
          <a:p>
            <a:r>
              <a:rPr lang="en-US" dirty="0" smtClean="0"/>
              <a:t>Increase your levy</a:t>
            </a:r>
          </a:p>
          <a:p>
            <a:r>
              <a:rPr lang="en-US" dirty="0" smtClean="0"/>
              <a:t>Fair &amp; Equitable Value</a:t>
            </a:r>
          </a:p>
          <a:p>
            <a:r>
              <a:rPr lang="en-US" dirty="0" smtClean="0"/>
              <a:t>Work on Discovery</a:t>
            </a:r>
            <a:endParaRPr lang="en-US" dirty="0"/>
          </a:p>
        </p:txBody>
      </p:sp>
      <p:graphicFrame>
        <p:nvGraphicFramePr>
          <p:cNvPr id="4" name="Content Placeholder 3" title="Table sample"/>
          <p:cNvGraphicFramePr>
            <a:graphicFrameLocks noGrp="1"/>
          </p:cNvGraphicFramePr>
          <p:nvPr>
            <p:ph sz="half" idx="1"/>
            <p:extLst>
              <p:ext uri="{D42A27DB-BD31-4B8C-83A1-F6EECF244321}">
                <p14:modId xmlns:p14="http://schemas.microsoft.com/office/powerpoint/2010/main" val="1458845611"/>
              </p:ext>
            </p:extLst>
          </p:nvPr>
        </p:nvGraphicFramePr>
        <p:xfrm>
          <a:off x="838200" y="1825625"/>
          <a:ext cx="5181600" cy="2082800"/>
        </p:xfrm>
        <a:graphic>
          <a:graphicData uri="http://schemas.openxmlformats.org/drawingml/2006/table">
            <a:tbl>
              <a:tblPr firstRow="1" bandRow="1">
                <a:tableStyleId>{5C22544A-7EE6-4342-B048-85BDC9FD1C3A}</a:tableStyleId>
              </a:tblPr>
              <a:tblGrid>
                <a:gridCol w="1727200"/>
                <a:gridCol w="1727200"/>
                <a:gridCol w="1727200"/>
              </a:tblGrid>
              <a:tr h="520700">
                <a:tc>
                  <a:txBody>
                    <a:bodyPr/>
                    <a:lstStyle/>
                    <a:p>
                      <a:endParaRPr lang="en-US" dirty="0"/>
                    </a:p>
                  </a:txBody>
                  <a:tcPr marL="99255" marR="99255" anchor="ctr"/>
                </a:tc>
                <a:tc>
                  <a:txBody>
                    <a:bodyPr/>
                    <a:lstStyle/>
                    <a:p>
                      <a:pPr algn="ctr"/>
                      <a:r>
                        <a:rPr lang="en-US" dirty="0" smtClean="0"/>
                        <a:t># 0f Boats</a:t>
                      </a:r>
                      <a:endParaRPr lang="en-US" dirty="0"/>
                    </a:p>
                  </a:txBody>
                  <a:tcPr marL="99255" marR="99255" anchor="ctr"/>
                </a:tc>
                <a:tc>
                  <a:txBody>
                    <a:bodyPr/>
                    <a:lstStyle/>
                    <a:p>
                      <a:pPr algn="ctr"/>
                      <a:r>
                        <a:rPr lang="en-US" dirty="0" smtClean="0"/>
                        <a:t>Value</a:t>
                      </a:r>
                      <a:endParaRPr lang="en-US" dirty="0"/>
                    </a:p>
                  </a:txBody>
                  <a:tcPr marL="99255" marR="99255" anchor="ctr"/>
                </a:tc>
              </a:tr>
              <a:tr h="520700">
                <a:tc>
                  <a:txBody>
                    <a:bodyPr/>
                    <a:lstStyle/>
                    <a:p>
                      <a:r>
                        <a:rPr lang="en-US" dirty="0" smtClean="0"/>
                        <a:t>2016</a:t>
                      </a:r>
                      <a:endParaRPr lang="en-US" dirty="0"/>
                    </a:p>
                  </a:txBody>
                  <a:tcPr marL="99255" marR="99255" anchor="ctr"/>
                </a:tc>
                <a:tc>
                  <a:txBody>
                    <a:bodyPr/>
                    <a:lstStyle/>
                    <a:p>
                      <a:pPr algn="ctr"/>
                      <a:r>
                        <a:rPr lang="en-US" dirty="0" smtClean="0"/>
                        <a:t>25,062</a:t>
                      </a:r>
                      <a:endParaRPr lang="en-US" dirty="0"/>
                    </a:p>
                  </a:txBody>
                  <a:tcPr marL="99255" marR="99255" anchor="ctr"/>
                </a:tc>
                <a:tc>
                  <a:txBody>
                    <a:bodyPr/>
                    <a:lstStyle/>
                    <a:p>
                      <a:pPr algn="ctr"/>
                      <a:r>
                        <a:rPr lang="en-US" dirty="0" smtClean="0"/>
                        <a:t>308,001,481</a:t>
                      </a:r>
                      <a:endParaRPr lang="en-US" dirty="0"/>
                    </a:p>
                  </a:txBody>
                  <a:tcPr marL="99255" marR="99255" anchor="ctr"/>
                </a:tc>
              </a:tr>
              <a:tr h="520700">
                <a:tc>
                  <a:txBody>
                    <a:bodyPr/>
                    <a:lstStyle/>
                    <a:p>
                      <a:r>
                        <a:rPr lang="en-US" dirty="0" smtClean="0"/>
                        <a:t>2015</a:t>
                      </a:r>
                      <a:endParaRPr lang="en-US" dirty="0"/>
                    </a:p>
                  </a:txBody>
                  <a:tcPr marL="99255" marR="99255" anchor="ctr"/>
                </a:tc>
                <a:tc>
                  <a:txBody>
                    <a:bodyPr/>
                    <a:lstStyle/>
                    <a:p>
                      <a:pPr algn="ctr"/>
                      <a:r>
                        <a:rPr lang="en-US" dirty="0" smtClean="0"/>
                        <a:t>20,594</a:t>
                      </a:r>
                      <a:endParaRPr lang="en-US" dirty="0"/>
                    </a:p>
                  </a:txBody>
                  <a:tcPr marL="99255" marR="99255" anchor="ctr"/>
                </a:tc>
                <a:tc>
                  <a:txBody>
                    <a:bodyPr/>
                    <a:lstStyle/>
                    <a:p>
                      <a:pPr algn="ctr"/>
                      <a:r>
                        <a:rPr lang="en-US" dirty="0" smtClean="0"/>
                        <a:t>239,170,393</a:t>
                      </a:r>
                      <a:endParaRPr lang="en-US" dirty="0"/>
                    </a:p>
                  </a:txBody>
                  <a:tcPr marL="99255" marR="99255" anchor="ctr"/>
                </a:tc>
              </a:tr>
              <a:tr h="520700">
                <a:tc>
                  <a:txBody>
                    <a:bodyPr/>
                    <a:lstStyle/>
                    <a:p>
                      <a:r>
                        <a:rPr lang="en-US" dirty="0" smtClean="0"/>
                        <a:t>2014</a:t>
                      </a:r>
                      <a:endParaRPr lang="en-US" dirty="0"/>
                    </a:p>
                  </a:txBody>
                  <a:tcPr marL="99255" marR="99255" anchor="ctr"/>
                </a:tc>
                <a:tc>
                  <a:txBody>
                    <a:bodyPr/>
                    <a:lstStyle/>
                    <a:p>
                      <a:pPr algn="ctr"/>
                      <a:r>
                        <a:rPr lang="en-US" dirty="0" smtClean="0"/>
                        <a:t>9,253</a:t>
                      </a:r>
                      <a:endParaRPr lang="en-US" dirty="0"/>
                    </a:p>
                  </a:txBody>
                  <a:tcPr marL="99255" marR="99255" anchor="ctr"/>
                </a:tc>
                <a:tc>
                  <a:txBody>
                    <a:bodyPr/>
                    <a:lstStyle/>
                    <a:p>
                      <a:pPr algn="ctr"/>
                      <a:r>
                        <a:rPr lang="en-US" dirty="0" smtClean="0"/>
                        <a:t>142,455,147</a:t>
                      </a:r>
                      <a:endParaRPr lang="en-US" dirty="0"/>
                    </a:p>
                  </a:txBody>
                  <a:tcPr marL="99255" marR="99255" anchor="ctr"/>
                </a:tc>
              </a:tr>
            </a:tbl>
          </a:graphicData>
        </a:graphic>
      </p:graphicFrame>
      <p:sp>
        <p:nvSpPr>
          <p:cNvPr id="2" name="Title 1"/>
          <p:cNvSpPr>
            <a:spLocks noGrp="1"/>
          </p:cNvSpPr>
          <p:nvPr>
            <p:ph type="title"/>
          </p:nvPr>
        </p:nvSpPr>
        <p:spPr/>
        <p:txBody>
          <a:bodyPr/>
          <a:lstStyle/>
          <a:p>
            <a:r>
              <a:rPr lang="en-US" dirty="0" smtClean="0"/>
              <a:t>Benefits</a:t>
            </a:r>
            <a:endParaRPr lang="en-US" dirty="0"/>
          </a:p>
        </p:txBody>
      </p:sp>
      <p:pic>
        <p:nvPicPr>
          <p:cNvPr id="5" name="Picture 4"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376019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Little preview:</a:t>
            </a:r>
            <a:endParaRPr lang="en-US" dirty="0"/>
          </a:p>
        </p:txBody>
      </p:sp>
      <p:sp>
        <p:nvSpPr>
          <p:cNvPr id="3" name="Title 2"/>
          <p:cNvSpPr>
            <a:spLocks noGrp="1"/>
          </p:cNvSpPr>
          <p:nvPr>
            <p:ph type="title"/>
          </p:nvPr>
        </p:nvSpPr>
        <p:spPr/>
        <p:txBody>
          <a:bodyPr/>
          <a:lstStyle/>
          <a:p>
            <a:r>
              <a:rPr lang="en-US" dirty="0" smtClean="0"/>
              <a:t>Where we were:</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37951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smtClean="0"/>
              <a:t>Boat Comparison 2012 - 2016</a:t>
            </a:r>
            <a:endParaRPr lang="en-US" dirty="0"/>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2506567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308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Boat Value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5328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110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2701309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23457" y="6346371"/>
            <a:ext cx="7326086" cy="369332"/>
          </a:xfrm>
          <a:prstGeom prst="rect">
            <a:avLst/>
          </a:prstGeom>
          <a:noFill/>
          <a:ln>
            <a:noFill/>
          </a:ln>
        </p:spPr>
        <p:txBody>
          <a:bodyPr wrap="square" rtlCol="0">
            <a:spAutoFit/>
          </a:bodyPr>
          <a:lstStyle/>
          <a:p>
            <a:r>
              <a:rPr lang="en-US" b="1" dirty="0" smtClean="0">
                <a:ln>
                  <a:solidFill>
                    <a:schemeClr val="accent1">
                      <a:lumMod val="20000"/>
                      <a:lumOff val="80000"/>
                    </a:schemeClr>
                  </a:solidFill>
                </a:ln>
              </a:rPr>
              <a:t>*based on the number of boats processed</a:t>
            </a:r>
          </a:p>
        </p:txBody>
      </p:sp>
      <p:pic>
        <p:nvPicPr>
          <p:cNvPr id="5" name="Picture 4" descr="cid:image002.jpg@01CF83C3.EB98BA30"/>
          <p:cNvPicPr/>
          <p:nvPr/>
        </p:nvPicPr>
        <p:blipFill>
          <a:blip r:embed="rId7">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2589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0234" y="2088998"/>
            <a:ext cx="5704115" cy="2308324"/>
          </a:xfrm>
          <a:prstGeom prst="rect">
            <a:avLst/>
          </a:prstGeom>
          <a:noFill/>
          <a:ln>
            <a:solidFill>
              <a:schemeClr val="accent4"/>
            </a:solidFill>
          </a:ln>
        </p:spPr>
        <p:txBody>
          <a:bodyPr wrap="square" rtlCol="0">
            <a:spAutoFit/>
          </a:bodyPr>
          <a:lstStyle/>
          <a:p>
            <a:r>
              <a:rPr lang="en-US" sz="7200" b="1" dirty="0" smtClean="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Things to Remember</a:t>
            </a:r>
            <a:endParaRPr lang="en-US" sz="7200" dirty="0" smtClean="0">
              <a:ln>
                <a:solidFill>
                  <a:schemeClr val="accent1">
                    <a:lumMod val="20000"/>
                    <a:lumOff val="80000"/>
                  </a:schemeClr>
                </a:solidFill>
              </a:ln>
              <a:solidFill>
                <a:schemeClr val="accent1">
                  <a:lumMod val="75000"/>
                </a:schemeClr>
              </a:solidFill>
            </a:endParaRPr>
          </a:p>
        </p:txBody>
      </p:sp>
      <p:cxnSp>
        <p:nvCxnSpPr>
          <p:cNvPr id="6" name="Straight Connector 5"/>
          <p:cNvCxnSpPr/>
          <p:nvPr/>
        </p:nvCxnSpPr>
        <p:spPr>
          <a:xfrm flipH="1">
            <a:off x="4572000" y="326571"/>
            <a:ext cx="65314" cy="5921829"/>
          </a:xfrm>
          <a:prstGeom prst="line">
            <a:avLst/>
          </a:prstGeom>
          <a:ln w="1079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93971" y="2873829"/>
            <a:ext cx="184731" cy="369332"/>
          </a:xfrm>
          <a:prstGeom prst="rect">
            <a:avLst/>
          </a:prstGeom>
          <a:noFill/>
          <a:ln>
            <a:solidFill>
              <a:schemeClr val="tx2">
                <a:lumMod val="20000"/>
                <a:lumOff val="80000"/>
              </a:schemeClr>
            </a:solidFill>
          </a:ln>
        </p:spPr>
        <p:txBody>
          <a:bodyPr wrap="none" rtlCol="0">
            <a:spAutoFit/>
          </a:bodyPr>
          <a:lstStyle/>
          <a:p>
            <a:endParaRPr lang="en-US" dirty="0" err="1" smtClean="0">
              <a:ln>
                <a:solidFill>
                  <a:schemeClr val="accent1">
                    <a:lumMod val="20000"/>
                    <a:lumOff val="80000"/>
                  </a:schemeClr>
                </a:solidFill>
              </a:ln>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0084" y="2171621"/>
            <a:ext cx="1824991" cy="2143079"/>
          </a:xfrm>
          <a:prstGeom prst="rect">
            <a:avLst/>
          </a:prstGeom>
        </p:spPr>
      </p:pic>
      <p:pic>
        <p:nvPicPr>
          <p:cNvPr id="8" name="Picture 7"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214228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775" y="1411287"/>
            <a:ext cx="10515600" cy="4351338"/>
          </a:xfrm>
        </p:spPr>
        <p:txBody>
          <a:bodyPr/>
          <a:lstStyle/>
          <a:p>
            <a:r>
              <a:rPr lang="en-US" dirty="0" smtClean="0"/>
              <a:t>File of boats in your county with the value</a:t>
            </a:r>
            <a:br>
              <a:rPr lang="en-US" dirty="0" smtClean="0"/>
            </a:br>
            <a:endParaRPr lang="en-US" dirty="0" smtClean="0"/>
          </a:p>
          <a:p>
            <a:r>
              <a:rPr lang="en-US" dirty="0" smtClean="0"/>
              <a:t>Import the file</a:t>
            </a:r>
            <a:br>
              <a:rPr lang="en-US" dirty="0" smtClean="0"/>
            </a:br>
            <a:endParaRPr lang="en-US" dirty="0" smtClean="0"/>
          </a:p>
          <a:p>
            <a:r>
              <a:rPr lang="en-US" dirty="0" smtClean="0"/>
              <a:t>Bill serves as Discovery Notice</a:t>
            </a:r>
            <a:endParaRPr lang="en-US" dirty="0"/>
          </a:p>
          <a:p>
            <a:endParaRPr lang="en-US" dirty="0" smtClean="0"/>
          </a:p>
          <a:p>
            <a:endParaRPr lang="en-US" dirty="0"/>
          </a:p>
        </p:txBody>
      </p:sp>
      <p:pic>
        <p:nvPicPr>
          <p:cNvPr id="3" name="Picture 2" descr="cid:image002.jpg@01CF83C3.EB98BA30"/>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44226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543" y="522514"/>
            <a:ext cx="5965371" cy="707886"/>
          </a:xfrm>
          <a:prstGeom prst="rect">
            <a:avLst/>
          </a:prstGeom>
          <a:noFill/>
          <a:ln>
            <a:noFill/>
          </a:ln>
        </p:spPr>
        <p:txBody>
          <a:bodyPr wrap="square" rtlCol="0">
            <a:spAutoFit/>
          </a:bodyPr>
          <a:lstStyle/>
          <a:p>
            <a:r>
              <a:rPr lang="en-US" sz="4000" dirty="0" smtClean="0">
                <a:ln>
                  <a:solidFill>
                    <a:schemeClr val="accent1">
                      <a:lumMod val="20000"/>
                      <a:lumOff val="80000"/>
                    </a:schemeClr>
                  </a:solidFill>
                </a:ln>
              </a:rPr>
              <a:t>Contact Information</a:t>
            </a:r>
          </a:p>
        </p:txBody>
      </p:sp>
      <p:sp>
        <p:nvSpPr>
          <p:cNvPr id="3" name="TextBox 2"/>
          <p:cNvSpPr txBox="1"/>
          <p:nvPr/>
        </p:nvSpPr>
        <p:spPr>
          <a:xfrm>
            <a:off x="1948543" y="1654629"/>
            <a:ext cx="8719457" cy="3970318"/>
          </a:xfrm>
          <a:prstGeom prst="rect">
            <a:avLst/>
          </a:prstGeom>
          <a:noFill/>
          <a:ln>
            <a:noFill/>
          </a:ln>
        </p:spPr>
        <p:txBody>
          <a:bodyPr wrap="square" rtlCol="0">
            <a:spAutoFit/>
          </a:bodyPr>
          <a:lstStyle/>
          <a:p>
            <a:r>
              <a:rPr lang="en-US" sz="2800" b="1" dirty="0" smtClean="0">
                <a:ln>
                  <a:solidFill>
                    <a:schemeClr val="accent1">
                      <a:lumMod val="20000"/>
                      <a:lumOff val="80000"/>
                    </a:schemeClr>
                  </a:solidFill>
                </a:ln>
              </a:rPr>
              <a:t>Megan Harvey (252) </a:t>
            </a:r>
            <a:r>
              <a:rPr lang="en-US" sz="2800" b="1" dirty="0" smtClean="0">
                <a:ln>
                  <a:solidFill>
                    <a:schemeClr val="accent1">
                      <a:lumMod val="20000"/>
                      <a:lumOff val="80000"/>
                    </a:schemeClr>
                  </a:solidFill>
                </a:ln>
              </a:rPr>
              <a:t>728-8535</a:t>
            </a:r>
            <a:endParaRPr lang="en-US" sz="2800" b="1" dirty="0" smtClean="0">
              <a:ln>
                <a:solidFill>
                  <a:schemeClr val="accent1">
                    <a:lumMod val="20000"/>
                    <a:lumOff val="80000"/>
                  </a:schemeClr>
                </a:solidFill>
              </a:ln>
            </a:endParaRPr>
          </a:p>
          <a:p>
            <a:r>
              <a:rPr lang="en-US" sz="2800" b="1" dirty="0" smtClean="0">
                <a:ln>
                  <a:solidFill>
                    <a:schemeClr val="accent1">
                      <a:lumMod val="20000"/>
                      <a:lumOff val="80000"/>
                    </a:schemeClr>
                  </a:solidFill>
                </a:ln>
                <a:hlinkClick r:id="rId2"/>
              </a:rPr>
              <a:t>meganh@carteretcountync.gov</a:t>
            </a:r>
            <a:endParaRPr lang="en-US" sz="2800" b="1" dirty="0" smtClean="0">
              <a:ln>
                <a:solidFill>
                  <a:schemeClr val="accent1">
                    <a:lumMod val="20000"/>
                    <a:lumOff val="80000"/>
                  </a:schemeClr>
                </a:solidFill>
              </a:ln>
            </a:endParaRPr>
          </a:p>
          <a:p>
            <a:endParaRPr lang="en-US" sz="2800" b="1" dirty="0">
              <a:ln>
                <a:solidFill>
                  <a:schemeClr val="accent1">
                    <a:lumMod val="20000"/>
                    <a:lumOff val="80000"/>
                  </a:schemeClr>
                </a:solidFill>
              </a:ln>
            </a:endParaRPr>
          </a:p>
          <a:p>
            <a:endParaRPr lang="en-US" sz="2800" b="1" dirty="0" smtClean="0">
              <a:ln>
                <a:solidFill>
                  <a:schemeClr val="accent1">
                    <a:lumMod val="20000"/>
                    <a:lumOff val="80000"/>
                  </a:schemeClr>
                </a:solidFill>
              </a:ln>
            </a:endParaRPr>
          </a:p>
          <a:p>
            <a:r>
              <a:rPr lang="en-US" sz="2800" b="1" dirty="0" smtClean="0">
                <a:ln>
                  <a:solidFill>
                    <a:schemeClr val="accent1">
                      <a:lumMod val="20000"/>
                      <a:lumOff val="80000"/>
                    </a:schemeClr>
                  </a:solidFill>
                </a:ln>
              </a:rPr>
              <a:t>Lori Tupper (252) 728-8598</a:t>
            </a:r>
          </a:p>
          <a:p>
            <a:r>
              <a:rPr lang="en-US" sz="2800" b="1" dirty="0" smtClean="0">
                <a:ln>
                  <a:solidFill>
                    <a:schemeClr val="accent1">
                      <a:lumMod val="20000"/>
                      <a:lumOff val="80000"/>
                    </a:schemeClr>
                  </a:solidFill>
                </a:ln>
                <a:hlinkClick r:id="rId3"/>
              </a:rPr>
              <a:t>lorit@carteretcountync.gov</a:t>
            </a:r>
            <a:r>
              <a:rPr lang="en-US" sz="2800" b="1" dirty="0" smtClean="0">
                <a:ln>
                  <a:solidFill>
                    <a:schemeClr val="accent1">
                      <a:lumMod val="20000"/>
                      <a:lumOff val="80000"/>
                    </a:schemeClr>
                  </a:solidFill>
                </a:ln>
              </a:rPr>
              <a:t> </a:t>
            </a:r>
          </a:p>
          <a:p>
            <a:endParaRPr lang="en-US" sz="2800" b="1" dirty="0">
              <a:ln>
                <a:solidFill>
                  <a:schemeClr val="accent1">
                    <a:lumMod val="20000"/>
                    <a:lumOff val="80000"/>
                  </a:schemeClr>
                </a:solidFill>
              </a:ln>
            </a:endParaRPr>
          </a:p>
          <a:p>
            <a:r>
              <a:rPr lang="en-US" sz="2800" b="1" dirty="0" smtClean="0">
                <a:ln>
                  <a:solidFill>
                    <a:schemeClr val="accent1">
                      <a:lumMod val="20000"/>
                      <a:lumOff val="80000"/>
                    </a:schemeClr>
                  </a:solidFill>
                </a:ln>
              </a:rPr>
              <a:t>Dan Bradley (804) 338-3257</a:t>
            </a:r>
          </a:p>
          <a:p>
            <a:r>
              <a:rPr lang="en-US" sz="2800" b="1" dirty="0" smtClean="0">
                <a:ln>
                  <a:solidFill>
                    <a:schemeClr val="accent1">
                      <a:lumMod val="20000"/>
                      <a:lumOff val="80000"/>
                    </a:schemeClr>
                  </a:solidFill>
                </a:ln>
                <a:hlinkClick r:id="rId4"/>
              </a:rPr>
              <a:t>dan@vesselval.com</a:t>
            </a:r>
            <a:r>
              <a:rPr lang="en-US" sz="2800" b="1" dirty="0" smtClean="0">
                <a:ln>
                  <a:solidFill>
                    <a:schemeClr val="accent1">
                      <a:lumMod val="20000"/>
                      <a:lumOff val="80000"/>
                    </a:schemeClr>
                  </a:solidFill>
                </a:ln>
              </a:rPr>
              <a:t>   </a:t>
            </a:r>
          </a:p>
        </p:txBody>
      </p:sp>
      <p:pic>
        <p:nvPicPr>
          <p:cNvPr id="4" name="Picture 3" descr="cid:image002.jpg@01CF83C3.EB98BA30"/>
          <p:cNvPicPr/>
          <p:nvPr/>
        </p:nvPicPr>
        <p:blipFill>
          <a:blip r:embed="rId5">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305843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633" y="2956550"/>
            <a:ext cx="3308767" cy="1325563"/>
          </a:xfrm>
        </p:spPr>
        <p:txBody>
          <a:bodyPr>
            <a:normAutofit fontScale="90000"/>
          </a:bodyPr>
          <a:lstStyle/>
          <a:p>
            <a:r>
              <a:rPr lang="en-US" dirty="0" smtClean="0"/>
              <a:t>MOTIVATION</a:t>
            </a:r>
            <a:endParaRPr lang="en-US" dirty="0"/>
          </a:p>
        </p:txBody>
      </p:sp>
      <p:grpSp>
        <p:nvGrpSpPr>
          <p:cNvPr id="19" name="Group 18"/>
          <p:cNvGrpSpPr/>
          <p:nvPr/>
        </p:nvGrpSpPr>
        <p:grpSpPr>
          <a:xfrm>
            <a:off x="2125549" y="529108"/>
            <a:ext cx="2975947" cy="2517977"/>
            <a:chOff x="1932758" y="673906"/>
            <a:chExt cx="2975947" cy="2517977"/>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758" y="673906"/>
              <a:ext cx="2975947" cy="2517977"/>
            </a:xfrm>
            <a:prstGeom prst="rect">
              <a:avLst/>
            </a:prstGeom>
          </p:spPr>
        </p:pic>
        <p:sp>
          <p:nvSpPr>
            <p:cNvPr id="11" name="Rectangle 10"/>
            <p:cNvSpPr/>
            <p:nvPr/>
          </p:nvSpPr>
          <p:spPr>
            <a:xfrm>
              <a:off x="2522087" y="1378897"/>
              <a:ext cx="1797287" cy="369332"/>
            </a:xfrm>
            <a:prstGeom prst="rect">
              <a:avLst/>
            </a:prstGeom>
          </p:spPr>
          <p:txBody>
            <a:bodyPr wrap="none">
              <a:spAutoFit/>
            </a:bodyPr>
            <a:lstStyle/>
            <a:p>
              <a:pPr algn="ctr"/>
              <a:r>
                <a:rPr lang="en-US" dirty="0"/>
                <a:t>Value Method</a:t>
              </a:r>
            </a:p>
          </p:txBody>
        </p:sp>
      </p:grpSp>
      <p:grpSp>
        <p:nvGrpSpPr>
          <p:cNvPr id="20" name="Group 19"/>
          <p:cNvGrpSpPr/>
          <p:nvPr/>
        </p:nvGrpSpPr>
        <p:grpSpPr>
          <a:xfrm>
            <a:off x="7772400" y="524343"/>
            <a:ext cx="3226526" cy="2817105"/>
            <a:chOff x="7772400" y="524343"/>
            <a:chExt cx="3226526" cy="281710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24343"/>
              <a:ext cx="3226526" cy="2817105"/>
            </a:xfrm>
            <a:prstGeom prst="rect">
              <a:avLst/>
            </a:prstGeom>
          </p:spPr>
        </p:pic>
        <p:sp>
          <p:nvSpPr>
            <p:cNvPr id="17" name="Rectangle 16"/>
            <p:cNvSpPr/>
            <p:nvPr/>
          </p:nvSpPr>
          <p:spPr>
            <a:xfrm>
              <a:off x="8565895" y="1563563"/>
              <a:ext cx="1518364" cy="369332"/>
            </a:xfrm>
            <a:prstGeom prst="rect">
              <a:avLst/>
            </a:prstGeom>
          </p:spPr>
          <p:txBody>
            <a:bodyPr wrap="none">
              <a:spAutoFit/>
            </a:bodyPr>
            <a:lstStyle/>
            <a:p>
              <a:pPr algn="ctr"/>
              <a:r>
                <a:rPr lang="en-US" dirty="0"/>
                <a:t>Boat Motors</a:t>
              </a:r>
            </a:p>
          </p:txBody>
        </p:sp>
      </p:grpSp>
      <p:grpSp>
        <p:nvGrpSpPr>
          <p:cNvPr id="21" name="Group 20"/>
          <p:cNvGrpSpPr/>
          <p:nvPr/>
        </p:nvGrpSpPr>
        <p:grpSpPr>
          <a:xfrm>
            <a:off x="7772400" y="3759414"/>
            <a:ext cx="3375640" cy="2589633"/>
            <a:chOff x="5637170" y="4720701"/>
            <a:chExt cx="3375640" cy="2589633"/>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170" y="4720701"/>
              <a:ext cx="3375640" cy="2589633"/>
            </a:xfrm>
            <a:prstGeom prst="rect">
              <a:avLst/>
            </a:prstGeom>
          </p:spPr>
        </p:pic>
        <p:sp>
          <p:nvSpPr>
            <p:cNvPr id="18" name="Rectangle 17"/>
            <p:cNvSpPr/>
            <p:nvPr/>
          </p:nvSpPr>
          <p:spPr>
            <a:xfrm>
              <a:off x="6443982" y="5807032"/>
              <a:ext cx="1762021" cy="369332"/>
            </a:xfrm>
            <a:prstGeom prst="rect">
              <a:avLst/>
            </a:prstGeom>
          </p:spPr>
          <p:txBody>
            <a:bodyPr wrap="none">
              <a:spAutoFit/>
            </a:bodyPr>
            <a:lstStyle/>
            <a:p>
              <a:pPr algn="ctr"/>
              <a:r>
                <a:rPr lang="en-US" dirty="0" smtClean="0"/>
                <a:t>Staff Shortage</a:t>
              </a:r>
              <a:endParaRPr lang="en-US" dirty="0"/>
            </a:p>
          </p:txBody>
        </p:sp>
      </p:grpSp>
      <p:grpSp>
        <p:nvGrpSpPr>
          <p:cNvPr id="22" name="Group 21"/>
          <p:cNvGrpSpPr/>
          <p:nvPr/>
        </p:nvGrpSpPr>
        <p:grpSpPr>
          <a:xfrm>
            <a:off x="1912189" y="3831070"/>
            <a:ext cx="2975947" cy="2517977"/>
            <a:chOff x="1932758" y="673906"/>
            <a:chExt cx="2975947" cy="2517977"/>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758" y="673906"/>
              <a:ext cx="2975947" cy="2517977"/>
            </a:xfrm>
            <a:prstGeom prst="rect">
              <a:avLst/>
            </a:prstGeom>
          </p:spPr>
        </p:pic>
        <p:sp>
          <p:nvSpPr>
            <p:cNvPr id="24" name="Rectangle 23"/>
            <p:cNvSpPr/>
            <p:nvPr/>
          </p:nvSpPr>
          <p:spPr>
            <a:xfrm>
              <a:off x="2442740" y="1378897"/>
              <a:ext cx="1955985" cy="369332"/>
            </a:xfrm>
            <a:prstGeom prst="rect">
              <a:avLst/>
            </a:prstGeom>
          </p:spPr>
          <p:txBody>
            <a:bodyPr wrap="none">
              <a:spAutoFit/>
            </a:bodyPr>
            <a:lstStyle/>
            <a:p>
              <a:pPr algn="ctr"/>
              <a:r>
                <a:rPr lang="en-US" dirty="0" smtClean="0"/>
                <a:t>Manual Update</a:t>
              </a:r>
              <a:endParaRPr lang="en-US" dirty="0"/>
            </a:p>
          </p:txBody>
        </p:sp>
      </p:grpSp>
      <p:pic>
        <p:nvPicPr>
          <p:cNvPr id="25" name="Picture 24" descr="cid:image002.jpg@01CF83C3.EB98BA30"/>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34431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4592818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405744" y="7218219"/>
            <a:ext cx="4073236" cy="427809"/>
          </a:xfrm>
          <a:prstGeom prst="rect">
            <a:avLst/>
          </a:prstGeom>
          <a:noFill/>
          <a:ln>
            <a:solidFill>
              <a:schemeClr val="tx2">
                <a:lumMod val="20000"/>
                <a:lumOff val="80000"/>
              </a:schemeClr>
            </a:solidFill>
          </a:ln>
        </p:spPr>
        <p:txBody>
          <a:bodyPr wrap="square" rtlCol="0">
            <a:spAutoFit/>
          </a:bodyPr>
          <a:lstStyle/>
          <a:p>
            <a:r>
              <a:rPr lang="en-US" sz="2180" dirty="0" smtClean="0">
                <a:ln>
                  <a:solidFill>
                    <a:schemeClr val="accent1">
                      <a:lumMod val="20000"/>
                      <a:lumOff val="80000"/>
                    </a:schemeClr>
                  </a:solidFill>
                </a:ln>
              </a:rPr>
              <a:t>Problems</a:t>
            </a:r>
          </a:p>
        </p:txBody>
      </p:sp>
      <p:pic>
        <p:nvPicPr>
          <p:cNvPr id="5" name="Picture 4" descr="cid:image002.jpg@01CF83C3.EB98BA30"/>
          <p:cNvPicPr/>
          <p:nvPr/>
        </p:nvPicPr>
        <p:blipFill>
          <a:blip r:embed="rId8">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93390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a:xfrm>
            <a:off x="4954385" y="987425"/>
            <a:ext cx="6401003" cy="4873625"/>
          </a:xfrm>
        </p:spPr>
      </p:pic>
      <p:sp>
        <p:nvSpPr>
          <p:cNvPr id="4" name="Title 3"/>
          <p:cNvSpPr>
            <a:spLocks noGrp="1"/>
          </p:cNvSpPr>
          <p:nvPr>
            <p:ph type="title"/>
          </p:nvPr>
        </p:nvSpPr>
        <p:spPr/>
        <p:txBody>
          <a:bodyPr>
            <a:normAutofit/>
          </a:bodyPr>
          <a:lstStyle/>
          <a:p>
            <a:r>
              <a:rPr lang="en-US" sz="6000" dirty="0" smtClean="0"/>
              <a:t>Solution</a:t>
            </a:r>
            <a:endParaRPr lang="en-US" sz="6000" dirty="0"/>
          </a:p>
        </p:txBody>
      </p:sp>
    </p:spTree>
    <p:extLst>
      <p:ext uri="{BB962C8B-B14F-4D97-AF65-F5344CB8AC3E}">
        <p14:creationId xmlns:p14="http://schemas.microsoft.com/office/powerpoint/2010/main" val="339753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548" y="831272"/>
            <a:ext cx="8463873" cy="53118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3" name="TextBox 2"/>
          <p:cNvSpPr txBox="1"/>
          <p:nvPr/>
        </p:nvSpPr>
        <p:spPr>
          <a:xfrm>
            <a:off x="3491345" y="4596938"/>
            <a:ext cx="1338350" cy="477054"/>
          </a:xfrm>
          <a:prstGeom prst="rect">
            <a:avLst/>
          </a:prstGeom>
          <a:noFill/>
          <a:ln>
            <a:noFill/>
          </a:ln>
        </p:spPr>
        <p:txBody>
          <a:bodyPr wrap="square" rtlCol="0">
            <a:spAutoFit/>
          </a:bodyPr>
          <a:lstStyle/>
          <a:p>
            <a:r>
              <a:rPr lang="en-US" sz="2500" b="1" dirty="0" smtClean="0">
                <a:ln>
                  <a:solidFill>
                    <a:schemeClr val="accent1">
                      <a:lumMod val="20000"/>
                      <a:lumOff val="80000"/>
                    </a:schemeClr>
                  </a:solidFill>
                </a:ln>
              </a:rPr>
              <a:t>File</a:t>
            </a:r>
          </a:p>
        </p:txBody>
      </p:sp>
      <p:sp>
        <p:nvSpPr>
          <p:cNvPr id="4" name="TextBox 3"/>
          <p:cNvSpPr txBox="1"/>
          <p:nvPr/>
        </p:nvSpPr>
        <p:spPr>
          <a:xfrm>
            <a:off x="5220393" y="3640975"/>
            <a:ext cx="1246909" cy="477054"/>
          </a:xfrm>
          <a:prstGeom prst="rect">
            <a:avLst/>
          </a:prstGeom>
          <a:noFill/>
          <a:ln>
            <a:noFill/>
          </a:ln>
        </p:spPr>
        <p:txBody>
          <a:bodyPr wrap="square" rtlCol="0">
            <a:spAutoFit/>
          </a:bodyPr>
          <a:lstStyle/>
          <a:p>
            <a:r>
              <a:rPr lang="en-US" sz="2500" b="1" dirty="0" smtClean="0">
                <a:ln>
                  <a:solidFill>
                    <a:schemeClr val="accent1">
                      <a:lumMod val="20000"/>
                      <a:lumOff val="80000"/>
                    </a:schemeClr>
                  </a:solidFill>
                </a:ln>
              </a:rPr>
              <a:t>Value</a:t>
            </a:r>
          </a:p>
        </p:txBody>
      </p:sp>
      <p:sp>
        <p:nvSpPr>
          <p:cNvPr id="5" name="TextBox 4"/>
          <p:cNvSpPr txBox="1"/>
          <p:nvPr/>
        </p:nvSpPr>
        <p:spPr>
          <a:xfrm>
            <a:off x="6874625" y="2518757"/>
            <a:ext cx="1238596" cy="477054"/>
          </a:xfrm>
          <a:prstGeom prst="rect">
            <a:avLst/>
          </a:prstGeom>
          <a:noFill/>
          <a:ln>
            <a:noFill/>
          </a:ln>
        </p:spPr>
        <p:txBody>
          <a:bodyPr wrap="square" rtlCol="0">
            <a:spAutoFit/>
          </a:bodyPr>
          <a:lstStyle/>
          <a:p>
            <a:r>
              <a:rPr lang="en-US" sz="2500" b="1" dirty="0" smtClean="0">
                <a:ln>
                  <a:solidFill>
                    <a:schemeClr val="accent1">
                      <a:lumMod val="20000"/>
                      <a:lumOff val="80000"/>
                    </a:schemeClr>
                  </a:solidFill>
                </a:ln>
              </a:rPr>
              <a:t>Import</a:t>
            </a:r>
          </a:p>
        </p:txBody>
      </p:sp>
      <p:sp>
        <p:nvSpPr>
          <p:cNvPr id="6" name="TextBox 5"/>
          <p:cNvSpPr txBox="1"/>
          <p:nvPr/>
        </p:nvSpPr>
        <p:spPr>
          <a:xfrm>
            <a:off x="8620298" y="1371601"/>
            <a:ext cx="1305098" cy="477054"/>
          </a:xfrm>
          <a:prstGeom prst="rect">
            <a:avLst/>
          </a:prstGeom>
          <a:noFill/>
          <a:ln>
            <a:noFill/>
          </a:ln>
        </p:spPr>
        <p:txBody>
          <a:bodyPr wrap="square" rtlCol="0">
            <a:spAutoFit/>
          </a:bodyPr>
          <a:lstStyle/>
          <a:p>
            <a:r>
              <a:rPr lang="en-US" sz="2500" b="1" dirty="0" smtClean="0">
                <a:ln>
                  <a:solidFill>
                    <a:schemeClr val="accent1">
                      <a:lumMod val="20000"/>
                      <a:lumOff val="80000"/>
                    </a:schemeClr>
                  </a:solidFill>
                </a:ln>
              </a:rPr>
              <a:t>Bill</a:t>
            </a:r>
          </a:p>
        </p:txBody>
      </p:sp>
    </p:spTree>
    <p:extLst>
      <p:ext uri="{BB962C8B-B14F-4D97-AF65-F5344CB8AC3E}">
        <p14:creationId xmlns:p14="http://schemas.microsoft.com/office/powerpoint/2010/main" val="23483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Provide actual "market value" instead of straight-line depreciation, reducing taxpayer </a:t>
            </a:r>
            <a:r>
              <a:rPr lang="en-US" dirty="0" smtClean="0"/>
              <a:t>complaints</a:t>
            </a:r>
            <a:br>
              <a:rPr lang="en-US" dirty="0" smtClean="0"/>
            </a:br>
            <a:endParaRPr lang="en-US" dirty="0" smtClean="0"/>
          </a:p>
          <a:p>
            <a:r>
              <a:rPr lang="en-US" dirty="0"/>
              <a:t>Support the assessment with a nationally recognized pricing </a:t>
            </a:r>
            <a:r>
              <a:rPr lang="en-US" dirty="0" smtClean="0"/>
              <a:t>guide</a:t>
            </a:r>
            <a:br>
              <a:rPr lang="en-US" dirty="0" smtClean="0"/>
            </a:br>
            <a:endParaRPr lang="en-US" dirty="0" smtClean="0"/>
          </a:p>
          <a:p>
            <a:r>
              <a:rPr lang="en-US" dirty="0"/>
              <a:t>Eliminate the mundane task of looking up each entry manually and recording the </a:t>
            </a:r>
            <a:r>
              <a:rPr lang="en-US" dirty="0" smtClean="0"/>
              <a:t>result</a:t>
            </a:r>
            <a:br>
              <a:rPr lang="en-US" dirty="0" smtClean="0"/>
            </a:br>
            <a:endParaRPr lang="en-US" dirty="0" smtClean="0"/>
          </a:p>
          <a:p>
            <a:r>
              <a:rPr lang="en-US" dirty="0"/>
              <a:t>Save personnel time that is better spent on discovery and </a:t>
            </a:r>
            <a:r>
              <a:rPr lang="en-US" dirty="0" smtClean="0"/>
              <a:t>service</a:t>
            </a:r>
            <a:br>
              <a:rPr lang="en-US" dirty="0" smtClean="0"/>
            </a:br>
            <a:endParaRPr lang="en-US" dirty="0" smtClean="0"/>
          </a:p>
          <a:p>
            <a:r>
              <a:rPr lang="en-US" dirty="0" smtClean="0"/>
              <a:t>Increase tax levy</a:t>
            </a:r>
            <a:r>
              <a:rPr lang="en-US" dirty="0"/>
              <a:t/>
            </a:r>
            <a:br>
              <a:rPr lang="en-US" dirty="0"/>
            </a:br>
            <a:endParaRPr lang="en-US" dirty="0"/>
          </a:p>
        </p:txBody>
      </p:sp>
      <p:sp>
        <p:nvSpPr>
          <p:cNvPr id="3" name="Title 2"/>
          <p:cNvSpPr>
            <a:spLocks noGrp="1"/>
          </p:cNvSpPr>
          <p:nvPr>
            <p:ph type="title"/>
          </p:nvPr>
        </p:nvSpPr>
        <p:spPr/>
        <p:txBody>
          <a:bodyPr>
            <a:normAutofit/>
          </a:bodyPr>
          <a:lstStyle/>
          <a:p>
            <a:r>
              <a:rPr lang="en-US" dirty="0" smtClean="0"/>
              <a:t>Vessel Valuation Services (VVS)</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67008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2105"/>
            <a:ext cx="10515600" cy="4351338"/>
          </a:xfrm>
        </p:spPr>
        <p:txBody>
          <a:bodyPr/>
          <a:lstStyle/>
          <a:p>
            <a:pPr>
              <a:buFont typeface="Wingdings" panose="05000000000000000000" pitchFamily="2" charset="2"/>
              <a:buChar char="v"/>
            </a:pPr>
            <a:r>
              <a:rPr lang="en-US" dirty="0" smtClean="0"/>
              <a:t>Flat file</a:t>
            </a:r>
            <a:br>
              <a:rPr lang="en-US" dirty="0" smtClean="0"/>
            </a:br>
            <a:endParaRPr lang="en-US" dirty="0" smtClean="0"/>
          </a:p>
          <a:p>
            <a:pPr>
              <a:buFont typeface="Wingdings" panose="05000000000000000000" pitchFamily="2" charset="2"/>
              <a:buChar char="v"/>
            </a:pPr>
            <a:r>
              <a:rPr lang="en-US" dirty="0" smtClean="0"/>
              <a:t>Vessel Reporting System CD</a:t>
            </a:r>
            <a:br>
              <a:rPr lang="en-US" dirty="0" smtClean="0"/>
            </a:br>
            <a:endParaRPr lang="en-US" dirty="0" smtClean="0"/>
          </a:p>
          <a:p>
            <a:pPr>
              <a:buFont typeface="Wingdings" panose="05000000000000000000" pitchFamily="2" charset="2"/>
              <a:buChar char="v"/>
            </a:pPr>
            <a:r>
              <a:rPr lang="en-US" dirty="0" smtClean="0"/>
              <a:t>Valuation Summary</a:t>
            </a:r>
            <a:br>
              <a:rPr lang="en-US" dirty="0" smtClean="0"/>
            </a:br>
            <a:endParaRPr lang="en-US" dirty="0" smtClean="0"/>
          </a:p>
          <a:p>
            <a:pPr>
              <a:buFont typeface="Wingdings" panose="05000000000000000000" pitchFamily="2" charset="2"/>
              <a:buChar char="v"/>
            </a:pPr>
            <a:r>
              <a:rPr lang="en-US" dirty="0" smtClean="0"/>
              <a:t>Coast Guard Documented Vessels</a:t>
            </a:r>
            <a:endParaRPr lang="en-US" dirty="0"/>
          </a:p>
        </p:txBody>
      </p:sp>
      <p:sp>
        <p:nvSpPr>
          <p:cNvPr id="3" name="Title 2"/>
          <p:cNvSpPr>
            <a:spLocks noGrp="1"/>
          </p:cNvSpPr>
          <p:nvPr>
            <p:ph type="title"/>
          </p:nvPr>
        </p:nvSpPr>
        <p:spPr/>
        <p:txBody>
          <a:bodyPr/>
          <a:lstStyle/>
          <a:p>
            <a:r>
              <a:rPr lang="en-US" dirty="0" smtClean="0"/>
              <a:t>VVS</a:t>
            </a:r>
            <a:endParaRPr lang="en-US" dirty="0"/>
          </a:p>
        </p:txBody>
      </p:sp>
      <p:pic>
        <p:nvPicPr>
          <p:cNvPr id="4" name="Picture 3" descr="cid:image002.jpg@01CF83C3.EB98BA30"/>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780088"/>
            <a:ext cx="870046" cy="793750"/>
          </a:xfrm>
          <a:prstGeom prst="rect">
            <a:avLst/>
          </a:prstGeom>
          <a:noFill/>
          <a:ln>
            <a:noFill/>
          </a:ln>
        </p:spPr>
      </p:pic>
    </p:spTree>
    <p:extLst>
      <p:ext uri="{BB962C8B-B14F-4D97-AF65-F5344CB8AC3E}">
        <p14:creationId xmlns:p14="http://schemas.microsoft.com/office/powerpoint/2010/main" val="161681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1139</Words>
  <Application>Microsoft Office PowerPoint</Application>
  <PresentationFormat>Widescreen</PresentationFormat>
  <Paragraphs>214</Paragraphs>
  <Slides>35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Century Gothic</vt:lpstr>
      <vt:lpstr>Times New Roman</vt:lpstr>
      <vt:lpstr>Wingdings</vt:lpstr>
      <vt:lpstr>Presentation level design</vt:lpstr>
      <vt:lpstr>Vessel Listing &amp; Assessment</vt:lpstr>
      <vt:lpstr>Vessel Listing &amp; Assessment</vt:lpstr>
      <vt:lpstr>Where we were:</vt:lpstr>
      <vt:lpstr>MOTIVATION</vt:lpstr>
      <vt:lpstr>PowerPoint Presentation</vt:lpstr>
      <vt:lpstr>Solution</vt:lpstr>
      <vt:lpstr>PowerPoint Presentation</vt:lpstr>
      <vt:lpstr>Vessel Valuation Services (VVS)</vt:lpstr>
      <vt:lpstr>VVS</vt:lpstr>
      <vt:lpstr>One step further</vt:lpstr>
      <vt:lpstr>Import Process</vt:lpstr>
      <vt:lpstr>Import Process (cont’d)</vt:lpstr>
      <vt:lpstr>VVS Upload - Situs</vt:lpstr>
      <vt:lpstr>VVS Upload – Situs (cont’d)</vt:lpstr>
      <vt:lpstr>PowerPoint Presentation</vt:lpstr>
      <vt:lpstr>Key Component</vt:lpstr>
      <vt:lpstr>Key Component  - Cont’d</vt:lpstr>
      <vt:lpstr>Key Component – Cont’d</vt:lpstr>
      <vt:lpstr>Key Component – Cont’d</vt:lpstr>
      <vt:lpstr>Hull Key, Database ID, Renewal No.</vt:lpstr>
      <vt:lpstr>PowerPoint Presentation</vt:lpstr>
      <vt:lpstr>PowerPoint Presentation</vt:lpstr>
      <vt:lpstr>PowerPoint Presentation</vt:lpstr>
      <vt:lpstr>PowerPoint Presentation</vt:lpstr>
      <vt:lpstr>Justification Issue</vt:lpstr>
      <vt:lpstr>VVS</vt:lpstr>
      <vt:lpstr>VVS</vt:lpstr>
      <vt:lpstr>PowerPoint Presentation</vt:lpstr>
      <vt:lpstr>Benefits</vt:lpstr>
      <vt:lpstr>Boat Comparison 2012 - 2016</vt:lpstr>
      <vt:lpstr>Boat Value</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2016-07-15T12:01:09Z</dcterms:created>
  <dcterms:modified xsi:type="dcterms:W3CDTF">2016-08-17T12:22:09Z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