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65" r:id="rId3"/>
    <p:sldId id="274" r:id="rId4"/>
    <p:sldId id="257" r:id="rId5"/>
    <p:sldId id="264" r:id="rId6"/>
    <p:sldId id="258" r:id="rId7"/>
    <p:sldId id="259" r:id="rId8"/>
    <p:sldId id="260" r:id="rId9"/>
    <p:sldId id="261" r:id="rId10"/>
    <p:sldId id="262" r:id="rId11"/>
    <p:sldId id="263" r:id="rId12"/>
    <p:sldId id="266" r:id="rId13"/>
    <p:sldId id="267" r:id="rId14"/>
    <p:sldId id="269" r:id="rId15"/>
    <p:sldId id="268" r:id="rId16"/>
    <p:sldId id="270" r:id="rId17"/>
    <p:sldId id="271" r:id="rId18"/>
    <p:sldId id="272" r:id="rId19"/>
    <p:sldId id="273" r:id="rId20"/>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057" autoAdjust="0"/>
  </p:normalViewPr>
  <p:slideViewPr>
    <p:cSldViewPr>
      <p:cViewPr varScale="1">
        <p:scale>
          <a:sx n="90" d="100"/>
          <a:sy n="90" d="100"/>
        </p:scale>
        <p:origin x="-2244"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oleObject" Target="file:///C:\Users\john.odaniel\Documents\Permits%20Issued%20(Edited+Pie%20Charts).xls"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Users\john.odaniel\Documents\Permits%20Issued%20(Edited+Pie%20Charts).xls"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C:\Users\john.odaniel\Documents\Permits%20Issued%20(Edited+Pie%20Charts).xls" TargetMode="External"/><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[Permits Issued (Edited+Pie Charts).xls]SFD PT 2!PivotTable5</c:name>
    <c:fmtId val="-1"/>
  </c:pivotSource>
  <c:chart>
    <c:title>
      <c:tx>
        <c:rich>
          <a:bodyPr/>
          <a:lstStyle/>
          <a:p>
            <a:pPr>
              <a:defRPr sz="2400" b="1" i="0" u="none" strike="noStrike" baseline="0">
                <a:solidFill>
                  <a:srgbClr val="000000"/>
                </a:solidFill>
                <a:latin typeface="Calibri"/>
                <a:ea typeface="Calibri"/>
                <a:cs typeface="Calibri"/>
              </a:defRPr>
            </a:pPr>
            <a:r>
              <a:rPr lang="en-US" sz="2400" dirty="0"/>
              <a:t>Total Valuation of Permits Issued </a:t>
            </a:r>
            <a:r>
              <a:rPr lang="en-US" sz="2400" dirty="0" smtClean="0"/>
              <a:t/>
            </a:r>
            <a:br>
              <a:rPr lang="en-US" sz="2400" dirty="0" smtClean="0"/>
            </a:br>
            <a:r>
              <a:rPr lang="en-US" sz="2400" dirty="0" smtClean="0"/>
              <a:t>for Single Family Dwellings</a:t>
            </a:r>
            <a:endParaRPr lang="en-US" sz="2400" dirty="0"/>
          </a:p>
        </c:rich>
      </c:tx>
      <c:layout>
        <c:manualLayout>
          <c:xMode val="edge"/>
          <c:yMode val="edge"/>
          <c:x val="2.3772485756353625E-2"/>
          <c:y val="5.2572178477690287E-2"/>
        </c:manualLayout>
      </c:layout>
      <c:overlay val="0"/>
    </c:title>
    <c:autoTitleDeleted val="0"/>
    <c:pivotFmts>
      <c:pivotFmt>
        <c:idx val="0"/>
        <c:spPr>
          <a:solidFill>
            <a:srgbClr val="008000"/>
          </a:solidFill>
        </c:spPr>
        <c:marker>
          <c:symbol val="none"/>
        </c:marker>
        <c:dLbl>
          <c:idx val="0"/>
          <c:spPr/>
          <c:txPr>
            <a:bodyPr/>
            <a:lstStyle/>
            <a:p>
              <a:pPr>
                <a:defRPr sz="1200"/>
              </a:pPr>
              <a:endParaRPr lang="en-US"/>
            </a:p>
          </c:txPr>
          <c:dLblPos val="outEnd"/>
          <c:showLegendKey val="0"/>
          <c:showVal val="1"/>
          <c:showCatName val="0"/>
          <c:showSerName val="0"/>
          <c:showPercent val="0"/>
          <c:showBubbleSize val="0"/>
        </c:dLbl>
      </c:pivotFmt>
      <c:pivotFmt>
        <c:idx val="1"/>
        <c:spPr>
          <a:solidFill>
            <a:srgbClr val="FF6600"/>
          </a:solidFill>
        </c:spPr>
        <c:dLbl>
          <c:idx val="0"/>
          <c:numFmt formatCode="\$#,##0" sourceLinked="0"/>
          <c:spPr/>
          <c:txPr>
            <a:bodyPr/>
            <a:lstStyle/>
            <a:p>
              <a:pPr>
                <a:defRPr sz="1200"/>
              </a:pPr>
              <a:endParaRPr lang="en-US"/>
            </a:p>
          </c:txPr>
          <c:showLegendKey val="1"/>
          <c:showVal val="1"/>
          <c:showCatName val="1"/>
          <c:showSerName val="1"/>
          <c:showPercent val="1"/>
          <c:showBubbleSize val="1"/>
        </c:dLbl>
      </c:pivotFmt>
      <c:pivotFmt>
        <c:idx val="2"/>
        <c:spPr>
          <a:solidFill>
            <a:srgbClr val="008000"/>
          </a:solidFill>
        </c:spPr>
        <c:dLbl>
          <c:idx val="0"/>
          <c:numFmt formatCode="\$#,##0" sourceLinked="0"/>
          <c:spPr/>
          <c:txPr>
            <a:bodyPr/>
            <a:lstStyle/>
            <a:p>
              <a:pPr>
                <a:defRPr sz="1200"/>
              </a:pPr>
              <a:endParaRPr lang="en-US"/>
            </a:p>
          </c:txPr>
          <c:showLegendKey val="1"/>
          <c:showVal val="1"/>
          <c:showCatName val="1"/>
          <c:showSerName val="1"/>
          <c:showPercent val="1"/>
          <c:showBubbleSize val="1"/>
        </c:dLbl>
      </c:pivotFmt>
      <c:pivotFmt>
        <c:idx val="3"/>
        <c:spPr>
          <a:solidFill>
            <a:srgbClr val="008000"/>
          </a:solidFill>
        </c:spPr>
        <c:marker>
          <c:symbol val="none"/>
        </c:marker>
        <c:dLbl>
          <c:idx val="0"/>
          <c:spPr/>
          <c:txPr>
            <a:bodyPr/>
            <a:lstStyle/>
            <a:p>
              <a:pPr>
                <a:defRPr sz="1200"/>
              </a:pPr>
              <a:endParaRPr lang="en-US"/>
            </a:p>
          </c:txPr>
          <c:dLblPos val="outEnd"/>
          <c:showLegendKey val="0"/>
          <c:showVal val="1"/>
          <c:showCatName val="0"/>
          <c:showSerName val="0"/>
          <c:showPercent val="0"/>
          <c:showBubbleSize val="0"/>
        </c:dLbl>
      </c:pivotFmt>
      <c:pivotFmt>
        <c:idx val="4"/>
        <c:spPr>
          <a:solidFill>
            <a:srgbClr val="FF6600"/>
          </a:solidFill>
        </c:spPr>
        <c:dLbl>
          <c:idx val="0"/>
          <c:numFmt formatCode="\$#,##0" sourceLinked="0"/>
          <c:spPr/>
          <c:txPr>
            <a:bodyPr/>
            <a:lstStyle/>
            <a:p>
              <a:pPr>
                <a:defRPr sz="1200"/>
              </a:pPr>
              <a:endParaRPr lang="en-US"/>
            </a:p>
          </c:txPr>
          <c:showLegendKey val="1"/>
          <c:showVal val="1"/>
          <c:showCatName val="1"/>
          <c:showSerName val="1"/>
          <c:showPercent val="1"/>
          <c:showBubbleSize val="1"/>
        </c:dLbl>
      </c:pivotFmt>
      <c:pivotFmt>
        <c:idx val="5"/>
        <c:spPr>
          <a:solidFill>
            <a:srgbClr val="008000"/>
          </a:solidFill>
        </c:spPr>
        <c:dLbl>
          <c:idx val="0"/>
          <c:numFmt formatCode="\$#,##0" sourceLinked="0"/>
          <c:spPr/>
          <c:txPr>
            <a:bodyPr/>
            <a:lstStyle/>
            <a:p>
              <a:pPr>
                <a:defRPr sz="1200"/>
              </a:pPr>
              <a:endParaRPr lang="en-US"/>
            </a:p>
          </c:txPr>
          <c:showLegendKey val="1"/>
          <c:showVal val="1"/>
          <c:showCatName val="1"/>
          <c:showSerName val="1"/>
          <c:showPercent val="1"/>
          <c:showBubbleSize val="1"/>
        </c:dLbl>
      </c:pivotFmt>
    </c:pivotFmts>
    <c:plotArea>
      <c:layout>
        <c:manualLayout>
          <c:layoutTarget val="inner"/>
          <c:xMode val="edge"/>
          <c:yMode val="edge"/>
          <c:x val="0.18356091159336793"/>
          <c:y val="0.27473777141493677"/>
          <c:w val="0.36621183022853843"/>
          <c:h val="0.61035305038089926"/>
        </c:manualLayout>
      </c:layout>
      <c:pieChart>
        <c:varyColors val="1"/>
        <c:ser>
          <c:idx val="0"/>
          <c:order val="0"/>
          <c:tx>
            <c:strRef>
              <c:f>'SFD PT 2'!$B$3:$B$4</c:f>
              <c:strCache>
                <c:ptCount val="1"/>
                <c:pt idx="0">
                  <c:v>Total</c:v>
                </c:pt>
              </c:strCache>
            </c:strRef>
          </c:tx>
          <c:spPr>
            <a:solidFill>
              <a:srgbClr val="008000"/>
            </a:solidFill>
          </c:spPr>
          <c:dPt>
            <c:idx val="0"/>
            <c:bubble3D val="0"/>
            <c:spPr>
              <a:solidFill>
                <a:srgbClr val="FF6600"/>
              </a:solidFill>
            </c:spPr>
          </c:dPt>
          <c:dLbls>
            <c:dLbl>
              <c:idx val="0"/>
              <c:layout>
                <c:manualLayout>
                  <c:x val="-1.7650758594200119E-2"/>
                  <c:y val="-3.3636363636363645E-2"/>
                </c:manualLayout>
              </c:layout>
              <c:tx>
                <c:rich>
                  <a:bodyPr/>
                  <a:lstStyle/>
                  <a:p>
                    <a:pPr>
                      <a:defRPr sz="2400" b="1"/>
                    </a:pPr>
                    <a:r>
                      <a:rPr lang="en-US" sz="2400" dirty="0"/>
                      <a:t>$</a:t>
                    </a:r>
                    <a:r>
                      <a:rPr lang="en-US" sz="2400" dirty="0" smtClean="0"/>
                      <a:t>50.5 million</a:t>
                    </a:r>
                    <a:endParaRPr lang="en-US" sz="2400" dirty="0"/>
                  </a:p>
                </c:rich>
              </c:tx>
              <c:numFmt formatCode="\$#,##0" sourceLinked="0"/>
              <c:spPr/>
              <c:dLblPos val="bestFit"/>
              <c:showLegendKey val="0"/>
              <c:showVal val="1"/>
              <c:showCatName val="0"/>
              <c:showSerName val="0"/>
              <c:showPercent val="0"/>
              <c:showBubbleSize val="0"/>
            </c:dLbl>
            <c:dLbl>
              <c:idx val="1"/>
              <c:layout>
                <c:manualLayout>
                  <c:x val="2.4175949042954999E-2"/>
                  <c:y val="4.7272727272727279E-2"/>
                </c:manualLayout>
              </c:layout>
              <c:tx>
                <c:rich>
                  <a:bodyPr/>
                  <a:lstStyle/>
                  <a:p>
                    <a:pPr>
                      <a:defRPr sz="2400" b="1"/>
                    </a:pPr>
                    <a:r>
                      <a:rPr lang="en-US" sz="2400" dirty="0" smtClean="0"/>
                      <a:t>$88.1 </a:t>
                    </a:r>
                    <a:br>
                      <a:rPr lang="en-US" sz="2400" dirty="0" smtClean="0"/>
                    </a:br>
                    <a:r>
                      <a:rPr lang="en-US" sz="2400" dirty="0" smtClean="0"/>
                      <a:t>million</a:t>
                    </a:r>
                    <a:endParaRPr lang="en-US" sz="2400" dirty="0"/>
                  </a:p>
                </c:rich>
              </c:tx>
              <c:numFmt formatCode="\$#,##0" sourceLinked="0"/>
              <c:spPr/>
              <c:dLblPos val="bestFit"/>
              <c:showLegendKey val="0"/>
              <c:showVal val="1"/>
              <c:showCatName val="0"/>
              <c:showSerName val="0"/>
              <c:showPercent val="0"/>
              <c:showBubbleSize val="0"/>
            </c:dLbl>
            <c:txPr>
              <a:bodyPr/>
              <a:lstStyle/>
              <a:p>
                <a:pPr>
                  <a:defRPr sz="2000" b="1"/>
                </a:pPr>
                <a:endParaRPr lang="en-US"/>
              </a:p>
            </c:txPr>
            <c:dLblPos val="outEnd"/>
            <c:showLegendKey val="0"/>
            <c:showVal val="1"/>
            <c:showCatName val="0"/>
            <c:showSerName val="0"/>
            <c:showPercent val="0"/>
            <c:showBubbleSize val="0"/>
            <c:showLeaderLines val="1"/>
          </c:dLbls>
          <c:cat>
            <c:strRef>
              <c:f>'SFD PT 2'!$A$5:$A$7</c:f>
              <c:strCache>
                <c:ptCount val="2"/>
                <c:pt idx="0">
                  <c:v>Chatham</c:v>
                </c:pt>
                <c:pt idx="1">
                  <c:v>Non-Chatham</c:v>
                </c:pt>
              </c:strCache>
            </c:strRef>
          </c:cat>
          <c:val>
            <c:numRef>
              <c:f>'SFD PT 2'!$B$5:$B$7</c:f>
              <c:numCache>
                <c:formatCode>General</c:formatCode>
                <c:ptCount val="2"/>
                <c:pt idx="0">
                  <c:v>50472132.040000007</c:v>
                </c:pt>
                <c:pt idx="1">
                  <c:v>88105184</c:v>
                </c:pt>
              </c:numCache>
            </c:numRef>
          </c:val>
        </c:ser>
        <c:dLbls>
          <c:showLegendKey val="0"/>
          <c:showVal val="0"/>
          <c:showCatName val="0"/>
          <c:showSerName val="0"/>
          <c:showPercent val="0"/>
          <c:showBubbleSize val="0"/>
          <c:showLeaderLines val="1"/>
        </c:dLbls>
        <c:firstSliceAng val="0"/>
      </c:pieChart>
      <c:spPr>
        <a:noFill/>
        <a:ln w="25400">
          <a:noFill/>
        </a:ln>
      </c:spPr>
    </c:plotArea>
    <c:plotVisOnly val="1"/>
    <c:dispBlanksAs val="zero"/>
    <c:showDLblsOverMax val="0"/>
  </c:chart>
  <c:txPr>
    <a:bodyPr/>
    <a:lstStyle/>
    <a:p>
      <a:pPr>
        <a:defRPr sz="1000" b="0" i="0" u="none" strike="noStrike" baseline="0">
          <a:solidFill>
            <a:srgbClr val="000000"/>
          </a:solidFill>
          <a:latin typeface="Calibri"/>
          <a:ea typeface="Calibri"/>
          <a:cs typeface="Calibri"/>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[Permits Issued (Edited+Pie Charts).xls]Comercial PT 2!PivotTable4</c:name>
    <c:fmtId val="-1"/>
  </c:pivotSource>
  <c:chart>
    <c:title>
      <c:tx>
        <c:rich>
          <a:bodyPr/>
          <a:lstStyle/>
          <a:p>
            <a:pPr>
              <a:defRPr sz="1800" b="1" i="0" u="none" strike="noStrike" baseline="0">
                <a:solidFill>
                  <a:srgbClr val="000000"/>
                </a:solidFill>
                <a:latin typeface="Calibri"/>
                <a:ea typeface="Calibri"/>
                <a:cs typeface="Calibri"/>
              </a:defRPr>
            </a:pPr>
            <a:r>
              <a:rPr lang="en-US" sz="2400" dirty="0"/>
              <a:t>Total Valuation of Permits Issued </a:t>
            </a:r>
            <a:r>
              <a:rPr lang="en-US" sz="2400" dirty="0" smtClean="0"/>
              <a:t/>
            </a:r>
            <a:br>
              <a:rPr lang="en-US" sz="2400" dirty="0" smtClean="0"/>
            </a:br>
            <a:r>
              <a:rPr lang="en-US" sz="2400" dirty="0" smtClean="0"/>
              <a:t>for </a:t>
            </a:r>
            <a:r>
              <a:rPr lang="en-US" sz="2400" dirty="0"/>
              <a:t>Commercial Building</a:t>
            </a:r>
          </a:p>
        </c:rich>
      </c:tx>
      <c:layout>
        <c:manualLayout>
          <c:xMode val="edge"/>
          <c:yMode val="edge"/>
          <c:x val="0.28116967731974696"/>
          <c:y val="1.5754704665767685E-2"/>
        </c:manualLayout>
      </c:layout>
      <c:overlay val="0"/>
    </c:title>
    <c:autoTitleDeleted val="0"/>
    <c:pivotFmts>
      <c:pivotFmt>
        <c:idx val="0"/>
        <c:spPr>
          <a:solidFill>
            <a:srgbClr val="00B0F0"/>
          </a:solidFill>
        </c:spPr>
        <c:marker>
          <c:symbol val="none"/>
        </c:marker>
        <c:dLbl>
          <c:idx val="0"/>
          <c:numFmt formatCode="\$#,##0" sourceLinked="0"/>
          <c:spPr/>
          <c:txPr>
            <a:bodyPr/>
            <a:lstStyle/>
            <a:p>
              <a:pPr>
                <a:defRPr sz="1200" b="0" i="0" u="none" strike="noStrike" baseline="0">
                  <a:solidFill>
                    <a:srgbClr val="000000"/>
                  </a:solidFill>
                  <a:latin typeface="Calibri"/>
                  <a:ea typeface="Calibri"/>
                  <a:cs typeface="Calibri"/>
                </a:defRPr>
              </a:pPr>
              <a:endParaRPr lang="en-US"/>
            </a:p>
          </c:txPr>
          <c:dLblPos val="outEnd"/>
          <c:showLegendKey val="0"/>
          <c:showVal val="1"/>
          <c:showCatName val="0"/>
          <c:showSerName val="0"/>
          <c:showPercent val="0"/>
          <c:showBubbleSize val="0"/>
        </c:dLbl>
      </c:pivotFmt>
      <c:pivotFmt>
        <c:idx val="1"/>
        <c:spPr>
          <a:solidFill>
            <a:srgbClr val="FF6600"/>
          </a:solidFill>
        </c:spPr>
      </c:pivotFmt>
      <c:pivotFmt>
        <c:idx val="2"/>
        <c:spPr>
          <a:solidFill>
            <a:srgbClr val="008000"/>
          </a:solidFill>
        </c:spPr>
      </c:pivotFmt>
      <c:pivotFmt>
        <c:idx val="3"/>
        <c:spPr>
          <a:solidFill>
            <a:srgbClr val="00B0F0"/>
          </a:solidFill>
        </c:spPr>
        <c:marker>
          <c:symbol val="none"/>
        </c:marker>
        <c:dLbl>
          <c:idx val="0"/>
          <c:numFmt formatCode="\$#,##0" sourceLinked="0"/>
          <c:spPr/>
          <c:txPr>
            <a:bodyPr/>
            <a:lstStyle/>
            <a:p>
              <a:pPr>
                <a:defRPr sz="1200" b="0" i="0" u="none" strike="noStrike" baseline="0">
                  <a:solidFill>
                    <a:srgbClr val="000000"/>
                  </a:solidFill>
                  <a:latin typeface="Calibri"/>
                  <a:ea typeface="Calibri"/>
                  <a:cs typeface="Calibri"/>
                </a:defRPr>
              </a:pPr>
              <a:endParaRPr lang="en-US"/>
            </a:p>
          </c:txPr>
          <c:dLblPos val="outEnd"/>
          <c:showLegendKey val="0"/>
          <c:showVal val="1"/>
          <c:showCatName val="0"/>
          <c:showSerName val="0"/>
          <c:showPercent val="0"/>
          <c:showBubbleSize val="0"/>
        </c:dLbl>
      </c:pivotFmt>
      <c:pivotFmt>
        <c:idx val="4"/>
        <c:spPr>
          <a:solidFill>
            <a:srgbClr val="FF6600"/>
          </a:solidFill>
        </c:spPr>
      </c:pivotFmt>
      <c:pivotFmt>
        <c:idx val="5"/>
        <c:spPr>
          <a:solidFill>
            <a:srgbClr val="008000"/>
          </a:solidFill>
        </c:spPr>
      </c:pivotFmt>
    </c:pivotFmts>
    <c:plotArea>
      <c:layout>
        <c:manualLayout>
          <c:layoutTarget val="inner"/>
          <c:xMode val="edge"/>
          <c:yMode val="edge"/>
          <c:x val="0.44583310174463486"/>
          <c:y val="0.27808853016334439"/>
          <c:w val="0.37185118905591441"/>
          <c:h val="0.59766171916021849"/>
        </c:manualLayout>
      </c:layout>
      <c:pieChart>
        <c:varyColors val="1"/>
        <c:ser>
          <c:idx val="0"/>
          <c:order val="0"/>
          <c:tx>
            <c:strRef>
              <c:f>'Comercial PT 2'!$B$3:$B$4</c:f>
              <c:strCache>
                <c:ptCount val="1"/>
                <c:pt idx="0">
                  <c:v>Total</c:v>
                </c:pt>
              </c:strCache>
            </c:strRef>
          </c:tx>
          <c:spPr>
            <a:solidFill>
              <a:srgbClr val="00B0F0"/>
            </a:solidFill>
          </c:spPr>
          <c:dPt>
            <c:idx val="0"/>
            <c:bubble3D val="0"/>
            <c:spPr>
              <a:solidFill>
                <a:srgbClr val="FF6600"/>
              </a:solidFill>
            </c:spPr>
          </c:dPt>
          <c:dPt>
            <c:idx val="1"/>
            <c:bubble3D val="0"/>
            <c:spPr>
              <a:solidFill>
                <a:srgbClr val="008000"/>
              </a:solidFill>
            </c:spPr>
          </c:dPt>
          <c:dLbls>
            <c:dLbl>
              <c:idx val="0"/>
              <c:layout>
                <c:manualLayout>
                  <c:x val="4.0560907827698028E-2"/>
                  <c:y val="9.6491205854582623E-2"/>
                </c:manualLayout>
              </c:layout>
              <c:tx>
                <c:rich>
                  <a:bodyPr/>
                  <a:lstStyle/>
                  <a:p>
                    <a:r>
                      <a:rPr lang="en-US" dirty="0"/>
                      <a:t>$</a:t>
                    </a:r>
                    <a:r>
                      <a:rPr lang="en-US" dirty="0" smtClean="0"/>
                      <a:t>1.9 million</a:t>
                    </a:r>
                    <a:endParaRPr lang="en-US" dirty="0"/>
                  </a:p>
                </c:rich>
              </c:tx>
              <c:dLblPos val="bestFit"/>
              <c:showLegendKey val="0"/>
              <c:showVal val="1"/>
              <c:showCatName val="0"/>
              <c:showSerName val="0"/>
              <c:showPercent val="0"/>
              <c:showBubbleSize val="0"/>
            </c:dLbl>
            <c:dLbl>
              <c:idx val="1"/>
              <c:layout>
                <c:manualLayout>
                  <c:x val="-3.0779681951520768E-2"/>
                  <c:y val="-0.16081867642430436"/>
                </c:manualLayout>
              </c:layout>
              <c:tx>
                <c:rich>
                  <a:bodyPr/>
                  <a:lstStyle/>
                  <a:p>
                    <a:r>
                      <a:rPr lang="en-US" dirty="0" smtClean="0"/>
                      <a:t>$8.8</a:t>
                    </a:r>
                    <a:r>
                      <a:rPr lang="en-US" baseline="0" dirty="0" smtClean="0"/>
                      <a:t> million</a:t>
                    </a:r>
                    <a:endParaRPr lang="en-US" dirty="0"/>
                  </a:p>
                </c:rich>
              </c:tx>
              <c:dLblPos val="bestFit"/>
              <c:showLegendKey val="0"/>
              <c:showVal val="1"/>
              <c:showCatName val="0"/>
              <c:showSerName val="0"/>
              <c:showPercent val="0"/>
              <c:showBubbleSize val="0"/>
            </c:dLbl>
            <c:numFmt formatCode="\$#,##0" sourceLinked="0"/>
            <c:txPr>
              <a:bodyPr/>
              <a:lstStyle/>
              <a:p>
                <a:pPr>
                  <a:defRPr sz="2400" b="1" i="0" u="none" strike="noStrike" baseline="0">
                    <a:solidFill>
                      <a:srgbClr val="000000"/>
                    </a:solidFill>
                    <a:latin typeface="Calibri"/>
                    <a:ea typeface="Calibri"/>
                    <a:cs typeface="Calibri"/>
                  </a:defRPr>
                </a:pPr>
                <a:endParaRPr lang="en-US"/>
              </a:p>
            </c:txPr>
            <c:dLblPos val="outEnd"/>
            <c:showLegendKey val="0"/>
            <c:showVal val="1"/>
            <c:showCatName val="0"/>
            <c:showSerName val="0"/>
            <c:showPercent val="0"/>
            <c:showBubbleSize val="0"/>
            <c:showLeaderLines val="1"/>
          </c:dLbls>
          <c:cat>
            <c:strRef>
              <c:f>'Comercial PT 2'!$A$5:$A$7</c:f>
              <c:strCache>
                <c:ptCount val="2"/>
                <c:pt idx="0">
                  <c:v>Chatham</c:v>
                </c:pt>
                <c:pt idx="1">
                  <c:v>Non-Chatham</c:v>
                </c:pt>
              </c:strCache>
            </c:strRef>
          </c:cat>
          <c:val>
            <c:numRef>
              <c:f>'Comercial PT 2'!$B$5:$B$7</c:f>
              <c:numCache>
                <c:formatCode>General</c:formatCode>
                <c:ptCount val="2"/>
                <c:pt idx="0">
                  <c:v>1863420</c:v>
                </c:pt>
                <c:pt idx="1">
                  <c:v>8764413.5</c:v>
                </c:pt>
              </c:numCache>
            </c:numRef>
          </c:val>
        </c:ser>
        <c:dLbls>
          <c:showLegendKey val="0"/>
          <c:showVal val="0"/>
          <c:showCatName val="0"/>
          <c:showSerName val="0"/>
          <c:showPercent val="0"/>
          <c:showBubbleSize val="0"/>
          <c:showLeaderLines val="1"/>
        </c:dLbls>
        <c:firstSliceAng val="0"/>
      </c:pieChart>
      <c:spPr>
        <a:noFill/>
        <a:ln w="25400">
          <a:noFill/>
        </a:ln>
      </c:spPr>
    </c:plotArea>
    <c:plotVisOnly val="1"/>
    <c:dispBlanksAs val="zero"/>
    <c:showDLblsOverMax val="0"/>
  </c:chart>
  <c:txPr>
    <a:bodyPr/>
    <a:lstStyle/>
    <a:p>
      <a:pPr>
        <a:defRPr sz="1000" b="0" i="0" u="none" strike="noStrike" baseline="0">
          <a:solidFill>
            <a:srgbClr val="000000"/>
          </a:solidFill>
          <a:latin typeface="Calibri"/>
          <a:ea typeface="Calibri"/>
          <a:cs typeface="Calibri"/>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[Permits Issued (Edited+Pie Charts).xls]SFD PT 2!PivotTable5</c:name>
    <c:fmtId val="-1"/>
  </c:pivotSource>
  <c:chart>
    <c:autoTitleDeleted val="1"/>
    <c:pivotFmts>
      <c:pivotFmt>
        <c:idx val="0"/>
        <c:spPr>
          <a:solidFill>
            <a:srgbClr val="008000"/>
          </a:solidFill>
        </c:spPr>
        <c:marker>
          <c:symbol val="none"/>
        </c:marker>
        <c:dLbl>
          <c:idx val="0"/>
          <c:spPr/>
          <c:txPr>
            <a:bodyPr/>
            <a:lstStyle/>
            <a:p>
              <a:pPr>
                <a:defRPr sz="1200"/>
              </a:pPr>
              <a:endParaRPr lang="en-US"/>
            </a:p>
          </c:txPr>
          <c:dLblPos val="outEnd"/>
          <c:showLegendKey val="0"/>
          <c:showVal val="1"/>
          <c:showCatName val="0"/>
          <c:showSerName val="0"/>
          <c:showPercent val="0"/>
          <c:showBubbleSize val="0"/>
        </c:dLbl>
      </c:pivotFmt>
      <c:pivotFmt>
        <c:idx val="1"/>
        <c:spPr>
          <a:solidFill>
            <a:srgbClr val="FF6600"/>
          </a:solidFill>
        </c:spPr>
        <c:dLbl>
          <c:idx val="0"/>
          <c:numFmt formatCode="\$#,##0" sourceLinked="0"/>
          <c:spPr/>
          <c:txPr>
            <a:bodyPr/>
            <a:lstStyle/>
            <a:p>
              <a:pPr>
                <a:defRPr sz="1200"/>
              </a:pPr>
              <a:endParaRPr lang="en-US"/>
            </a:p>
          </c:txPr>
          <c:showLegendKey val="1"/>
          <c:showVal val="1"/>
          <c:showCatName val="1"/>
          <c:showSerName val="1"/>
          <c:showPercent val="1"/>
          <c:showBubbleSize val="1"/>
        </c:dLbl>
      </c:pivotFmt>
      <c:pivotFmt>
        <c:idx val="2"/>
        <c:spPr>
          <a:solidFill>
            <a:srgbClr val="008000"/>
          </a:solidFill>
        </c:spPr>
        <c:dLbl>
          <c:idx val="0"/>
          <c:numFmt formatCode="\$#,##0" sourceLinked="0"/>
          <c:spPr/>
          <c:txPr>
            <a:bodyPr/>
            <a:lstStyle/>
            <a:p>
              <a:pPr>
                <a:defRPr sz="1200"/>
              </a:pPr>
              <a:endParaRPr lang="en-US"/>
            </a:p>
          </c:txPr>
          <c:showLegendKey val="1"/>
          <c:showVal val="1"/>
          <c:showCatName val="1"/>
          <c:showSerName val="1"/>
          <c:showPercent val="1"/>
          <c:showBubbleSize val="1"/>
        </c:dLbl>
      </c:pivotFmt>
      <c:pivotFmt>
        <c:idx val="3"/>
        <c:spPr>
          <a:solidFill>
            <a:srgbClr val="008000"/>
          </a:solidFill>
        </c:spPr>
        <c:marker>
          <c:symbol val="none"/>
        </c:marker>
        <c:dLbl>
          <c:idx val="0"/>
          <c:spPr/>
          <c:txPr>
            <a:bodyPr/>
            <a:lstStyle/>
            <a:p>
              <a:pPr>
                <a:defRPr sz="1200"/>
              </a:pPr>
              <a:endParaRPr lang="en-US"/>
            </a:p>
          </c:txPr>
          <c:dLblPos val="outEnd"/>
          <c:showLegendKey val="0"/>
          <c:showVal val="1"/>
          <c:showCatName val="0"/>
          <c:showSerName val="0"/>
          <c:showPercent val="0"/>
          <c:showBubbleSize val="0"/>
        </c:dLbl>
      </c:pivotFmt>
      <c:pivotFmt>
        <c:idx val="4"/>
        <c:spPr>
          <a:solidFill>
            <a:srgbClr val="FF6600"/>
          </a:solidFill>
        </c:spPr>
        <c:dLbl>
          <c:idx val="0"/>
          <c:numFmt formatCode="\$#,##0" sourceLinked="0"/>
          <c:spPr/>
          <c:txPr>
            <a:bodyPr/>
            <a:lstStyle/>
            <a:p>
              <a:pPr>
                <a:defRPr sz="1200"/>
              </a:pPr>
              <a:endParaRPr lang="en-US"/>
            </a:p>
          </c:txPr>
          <c:showLegendKey val="1"/>
          <c:showVal val="1"/>
          <c:showCatName val="1"/>
          <c:showSerName val="1"/>
          <c:showPercent val="1"/>
          <c:showBubbleSize val="1"/>
        </c:dLbl>
      </c:pivotFmt>
      <c:pivotFmt>
        <c:idx val="5"/>
        <c:spPr>
          <a:solidFill>
            <a:srgbClr val="008000"/>
          </a:solidFill>
        </c:spPr>
        <c:dLbl>
          <c:idx val="0"/>
          <c:numFmt formatCode="\$#,##0" sourceLinked="0"/>
          <c:spPr/>
          <c:txPr>
            <a:bodyPr/>
            <a:lstStyle/>
            <a:p>
              <a:pPr>
                <a:defRPr sz="1200"/>
              </a:pPr>
              <a:endParaRPr lang="en-US"/>
            </a:p>
          </c:txPr>
          <c:showLegendKey val="1"/>
          <c:showVal val="1"/>
          <c:showCatName val="1"/>
          <c:showSerName val="1"/>
          <c:showPercent val="1"/>
          <c:showBubbleSize val="1"/>
        </c:dLbl>
      </c:pivotFmt>
    </c:pivotFmts>
    <c:plotArea>
      <c:layout>
        <c:manualLayout>
          <c:layoutTarget val="inner"/>
          <c:xMode val="edge"/>
          <c:yMode val="edge"/>
          <c:x val="0.61771522309711446"/>
          <c:y val="0.91203703703703709"/>
          <c:w val="2.2222222222222251E-2"/>
          <c:h val="3.7037037037037056E-2"/>
        </c:manualLayout>
      </c:layout>
      <c:pieChart>
        <c:varyColors val="1"/>
        <c:ser>
          <c:idx val="0"/>
          <c:order val="0"/>
          <c:tx>
            <c:strRef>
              <c:f>'SFD PT 2'!$B$3:$B$4</c:f>
              <c:strCache>
                <c:ptCount val="1"/>
                <c:pt idx="0">
                  <c:v>Total</c:v>
                </c:pt>
              </c:strCache>
            </c:strRef>
          </c:tx>
          <c:spPr>
            <a:solidFill>
              <a:srgbClr val="008000"/>
            </a:solidFill>
          </c:spPr>
          <c:explosion val="664"/>
          <c:dPt>
            <c:idx val="0"/>
            <c:bubble3D val="0"/>
            <c:spPr>
              <a:solidFill>
                <a:srgbClr val="FF6600"/>
              </a:solidFill>
            </c:spPr>
          </c:dPt>
          <c:cat>
            <c:strRef>
              <c:f>'SFD PT 2'!$A$5:$A$7</c:f>
              <c:strCache>
                <c:ptCount val="2"/>
                <c:pt idx="0">
                  <c:v>Chatham</c:v>
                </c:pt>
                <c:pt idx="1">
                  <c:v>Non-Chatham</c:v>
                </c:pt>
              </c:strCache>
            </c:strRef>
          </c:cat>
          <c:val>
            <c:numRef>
              <c:f>'SFD PT 2'!$B$5:$B$7</c:f>
              <c:numCache>
                <c:formatCode>General</c:formatCode>
                <c:ptCount val="2"/>
                <c:pt idx="0">
                  <c:v>50472132.040000007</c:v>
                </c:pt>
                <c:pt idx="1">
                  <c:v>88105184</c:v>
                </c:pt>
              </c:numCache>
            </c:numRef>
          </c:val>
        </c:ser>
        <c:dLbls>
          <c:showLegendKey val="0"/>
          <c:showVal val="0"/>
          <c:showCatName val="0"/>
          <c:showSerName val="0"/>
          <c:showPercent val="0"/>
          <c:showBubbleSize val="0"/>
          <c:showLeaderLines val="1"/>
        </c:dLbls>
        <c:firstSliceAng val="0"/>
      </c:pieChart>
      <c:spPr>
        <a:noFill/>
        <a:ln w="25400">
          <a:noFill/>
        </a:ln>
      </c:spPr>
    </c:plotArea>
    <c:plotVisOnly val="1"/>
    <c:dispBlanksAs val="zero"/>
    <c:showDLblsOverMax val="0"/>
  </c:chart>
  <c:txPr>
    <a:bodyPr/>
    <a:lstStyle/>
    <a:p>
      <a:pPr>
        <a:defRPr sz="2400" b="0" i="0" u="none" strike="noStrike" baseline="0">
          <a:solidFill>
            <a:srgbClr val="000000"/>
          </a:solidFill>
          <a:latin typeface="Calibri"/>
          <a:ea typeface="Calibri"/>
          <a:cs typeface="Calibri"/>
        </a:defRPr>
      </a:pPr>
      <a:endParaRPr lang="en-US"/>
    </a:p>
  </c:tx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53" tIns="48327" rIns="96653" bIns="48327" rtlCol="0"/>
          <a:lstStyle>
            <a:lvl1pPr algn="r">
              <a:defRPr sz="1200"/>
            </a:lvl1pPr>
          </a:lstStyle>
          <a:p>
            <a:fld id="{036B8C5D-E2D0-4DB4-A6C4-69BC82E69F00}" type="datetimeFigureOut">
              <a:rPr lang="en-US" smtClean="0"/>
              <a:t>9/15/2015</a:t>
            </a:fld>
            <a:endParaRPr lang="en-US"/>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6653" tIns="48327" rIns="96653" bIns="48327"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53" tIns="48327" rIns="96653" bIns="4832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53" tIns="48327" rIns="96653" bIns="48327"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53" tIns="48327" rIns="96653" bIns="48327" rtlCol="0" anchor="b"/>
          <a:lstStyle>
            <a:lvl1pPr algn="r">
              <a:defRPr sz="1200"/>
            </a:lvl1pPr>
          </a:lstStyle>
          <a:p>
            <a:fld id="{9CC6F32A-AF92-4205-9257-EB2DFA7E5E98}" type="slidenum">
              <a:rPr lang="en-US" smtClean="0"/>
              <a:t>‹#›</a:t>
            </a:fld>
            <a:endParaRPr lang="en-US"/>
          </a:p>
        </p:txBody>
      </p:sp>
    </p:spTree>
    <p:extLst>
      <p:ext uri="{BB962C8B-B14F-4D97-AF65-F5344CB8AC3E}">
        <p14:creationId xmlns:p14="http://schemas.microsoft.com/office/powerpoint/2010/main" val="30509060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C6F32A-AF92-4205-9257-EB2DFA7E5E98}" type="slidenum">
              <a:rPr lang="en-US" smtClean="0"/>
              <a:t>1</a:t>
            </a:fld>
            <a:endParaRPr lang="en-US"/>
          </a:p>
        </p:txBody>
      </p:sp>
    </p:spTree>
    <p:extLst>
      <p:ext uri="{BB962C8B-B14F-4D97-AF65-F5344CB8AC3E}">
        <p14:creationId xmlns:p14="http://schemas.microsoft.com/office/powerpoint/2010/main" val="369165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C6F32A-AF92-4205-9257-EB2DFA7E5E98}" type="slidenum">
              <a:rPr lang="en-US" smtClean="0"/>
              <a:t>10</a:t>
            </a:fld>
            <a:endParaRPr lang="en-US"/>
          </a:p>
        </p:txBody>
      </p:sp>
    </p:spTree>
    <p:extLst>
      <p:ext uri="{BB962C8B-B14F-4D97-AF65-F5344CB8AC3E}">
        <p14:creationId xmlns:p14="http://schemas.microsoft.com/office/powerpoint/2010/main" val="19926290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From this point out, imagine Lesa as the ventriloquist</a:t>
            </a:r>
            <a:r>
              <a:rPr lang="en-US" baseline="0" dirty="0" smtClean="0"/>
              <a:t> and me as the dummy, which shouldn’t be too hard. I am simply sharing her work with you. She is an awesome 911 specialist, but she is reserved when it comes to bragging on herself.</a:t>
            </a:r>
          </a:p>
          <a:p>
            <a:endParaRPr lang="en-US" baseline="0" dirty="0" smtClean="0"/>
          </a:p>
          <a:p>
            <a:r>
              <a:rPr lang="en-US" baseline="0" dirty="0" smtClean="0"/>
              <a:t>Lesa had a contact in the Greensboro office. </a:t>
            </a:r>
          </a:p>
          <a:p>
            <a:pPr defTabSz="966529"/>
            <a:r>
              <a:rPr lang="en-US" dirty="0"/>
              <a:t>No Rowan has done it and Lee has submitted their files.  Orange, Alamance and Wake are planning on  doing it.  I haven't spoken with Harnett recently, but they said they were going to do it sometime in the fall.</a:t>
            </a:r>
          </a:p>
          <a:p>
            <a:endParaRPr lang="en-US" dirty="0"/>
          </a:p>
        </p:txBody>
      </p:sp>
      <p:sp>
        <p:nvSpPr>
          <p:cNvPr id="4" name="Slide Number Placeholder 3"/>
          <p:cNvSpPr>
            <a:spLocks noGrp="1"/>
          </p:cNvSpPr>
          <p:nvPr>
            <p:ph type="sldNum" sz="quarter" idx="10"/>
          </p:nvPr>
        </p:nvSpPr>
        <p:spPr/>
        <p:txBody>
          <a:bodyPr/>
          <a:lstStyle/>
          <a:p>
            <a:fld id="{9CC6F32A-AF92-4205-9257-EB2DFA7E5E98}" type="slidenum">
              <a:rPr lang="en-US" smtClean="0"/>
              <a:t>11</a:t>
            </a:fld>
            <a:endParaRPr lang="en-US"/>
          </a:p>
        </p:txBody>
      </p:sp>
    </p:spTree>
    <p:extLst>
      <p:ext uri="{BB962C8B-B14F-4D97-AF65-F5344CB8AC3E}">
        <p14:creationId xmlns:p14="http://schemas.microsoft.com/office/powerpoint/2010/main" val="21828460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 a bottom line person, so I like</a:t>
            </a:r>
            <a:r>
              <a:rPr lang="en-US" baseline="0" dirty="0" smtClean="0"/>
              <a:t> to know why I should pay attention to something. </a:t>
            </a:r>
          </a:p>
          <a:p>
            <a:endParaRPr lang="en-US" baseline="0" dirty="0" smtClean="0"/>
          </a:p>
          <a:p>
            <a:endParaRPr lang="en-US" baseline="0" dirty="0" smtClean="0"/>
          </a:p>
          <a:p>
            <a:r>
              <a:rPr lang="en-US" dirty="0"/>
              <a:t>Only 70% of addresses submitted match USPS exactly; this creates issues for mail, deliveries, and any other entity that uses USPS for addresses; all have been corrected (11,466)</a:t>
            </a:r>
          </a:p>
          <a:p>
            <a:pPr defTabSz="966529"/>
            <a:r>
              <a:rPr lang="en-US" baseline="0" dirty="0" smtClean="0"/>
              <a:t>The 11,466 now match the USPS exactly, except for some naming differences. For example, USPS spells out Mount. MSAG abbreviates as Mt. USPS was able to use an alias so that the abbreviated address shows as correct.</a:t>
            </a:r>
          </a:p>
          <a:p>
            <a:endParaRPr lang="en-US" dirty="0"/>
          </a:p>
          <a:p>
            <a:endParaRPr lang="en-US" dirty="0"/>
          </a:p>
          <a:p>
            <a:pPr defTabSz="966529"/>
            <a:r>
              <a:rPr lang="en-US" dirty="0"/>
              <a:t>2% of addresses (796) did not match on the county code (this was after the clean up of Briar Chapel); all have been corrected. </a:t>
            </a:r>
            <a:r>
              <a:rPr lang="en-US" baseline="0" dirty="0" smtClean="0"/>
              <a:t>Basically, that would be 796 vehicle tax records won’t show up in the wrong county and would have to be reported and dealt with by two tax offices.</a:t>
            </a:r>
            <a:endParaRPr lang="en-US" dirty="0" smtClean="0"/>
          </a:p>
          <a:p>
            <a:endParaRPr lang="en-US" dirty="0"/>
          </a:p>
          <a:p>
            <a:r>
              <a:rPr lang="en-US" dirty="0"/>
              <a:t>179 addresses did not have the correct Congressional code; all have been reviewed by elections and corrected</a:t>
            </a:r>
          </a:p>
          <a:p>
            <a:r>
              <a:rPr lang="en-US" dirty="0"/>
              <a:t>This file is very important for Congress. Any differences between the county database and the AMS database should be reviewed with the appropriate local representatives to determine the correct Congressional District. </a:t>
            </a:r>
          </a:p>
          <a:p>
            <a:r>
              <a:rPr lang="en-US" dirty="0"/>
              <a:t>Congressional franking (mailing) funds are based on this information, and </a:t>
            </a:r>
          </a:p>
          <a:p>
            <a:r>
              <a:rPr lang="en-US" dirty="0"/>
              <a:t>other government funds are often tracked against this information, so we need to make sure it is correct! 	</a:t>
            </a:r>
          </a:p>
          <a:p>
            <a:endParaRPr lang="en-US" dirty="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9CC6F32A-AF92-4205-9257-EB2DFA7E5E98}" type="slidenum">
              <a:rPr lang="en-US" smtClean="0"/>
              <a:t>12</a:t>
            </a:fld>
            <a:endParaRPr lang="en-US"/>
          </a:p>
        </p:txBody>
      </p:sp>
    </p:spTree>
    <p:extLst>
      <p:ext uri="{BB962C8B-B14F-4D97-AF65-F5344CB8AC3E}">
        <p14:creationId xmlns:p14="http://schemas.microsoft.com/office/powerpoint/2010/main" val="37868843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C6F32A-AF92-4205-9257-EB2DFA7E5E98}" type="slidenum">
              <a:rPr lang="en-US" smtClean="0"/>
              <a:t>13</a:t>
            </a:fld>
            <a:endParaRPr lang="en-US"/>
          </a:p>
        </p:txBody>
      </p:sp>
    </p:spTree>
    <p:extLst>
      <p:ext uri="{BB962C8B-B14F-4D97-AF65-F5344CB8AC3E}">
        <p14:creationId xmlns:p14="http://schemas.microsoft.com/office/powerpoint/2010/main" val="1816052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C6F32A-AF92-4205-9257-EB2DFA7E5E98}" type="slidenum">
              <a:rPr lang="en-US" smtClean="0"/>
              <a:t>14</a:t>
            </a:fld>
            <a:endParaRPr lang="en-US"/>
          </a:p>
        </p:txBody>
      </p:sp>
    </p:spTree>
    <p:extLst>
      <p:ext uri="{BB962C8B-B14F-4D97-AF65-F5344CB8AC3E}">
        <p14:creationId xmlns:p14="http://schemas.microsoft.com/office/powerpoint/2010/main" val="17921406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had an addressing database we've been maintaining for years, to verify 911 downloads from the phone company.</a:t>
            </a:r>
          </a:p>
          <a:p>
            <a:r>
              <a:rPr lang="en-US" dirty="0"/>
              <a:t>GIS able to map (addressing points) ; this put us in the position to send them a file and cross-reference their file.</a:t>
            </a:r>
          </a:p>
          <a:p>
            <a:endParaRPr lang="en-US" dirty="0" smtClean="0"/>
          </a:p>
          <a:p>
            <a:r>
              <a:rPr lang="en-US" dirty="0" smtClean="0"/>
              <a:t>This piece took only</a:t>
            </a:r>
            <a:r>
              <a:rPr lang="en-US" baseline="0" dirty="0" smtClean="0"/>
              <a:t> a few days.</a:t>
            </a:r>
            <a:endParaRPr lang="en-US" dirty="0"/>
          </a:p>
        </p:txBody>
      </p:sp>
      <p:sp>
        <p:nvSpPr>
          <p:cNvPr id="4" name="Slide Number Placeholder 3"/>
          <p:cNvSpPr>
            <a:spLocks noGrp="1"/>
          </p:cNvSpPr>
          <p:nvPr>
            <p:ph type="sldNum" sz="quarter" idx="10"/>
          </p:nvPr>
        </p:nvSpPr>
        <p:spPr/>
        <p:txBody>
          <a:bodyPr/>
          <a:lstStyle/>
          <a:p>
            <a:fld id="{9CC6F32A-AF92-4205-9257-EB2DFA7E5E98}" type="slidenum">
              <a:rPr lang="en-US" smtClean="0"/>
              <a:t>15</a:t>
            </a:fld>
            <a:endParaRPr lang="en-US"/>
          </a:p>
        </p:txBody>
      </p:sp>
    </p:spTree>
    <p:extLst>
      <p:ext uri="{BB962C8B-B14F-4D97-AF65-F5344CB8AC3E}">
        <p14:creationId xmlns:p14="http://schemas.microsoft.com/office/powerpoint/2010/main" val="21626340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format of the file that has to be sent is very particular. Here is a screen shot of the field requirements. </a:t>
            </a:r>
          </a:p>
          <a:p>
            <a:endParaRPr lang="en-US" dirty="0"/>
          </a:p>
          <a:p>
            <a:r>
              <a:rPr lang="en-US" dirty="0"/>
              <a:t>Lesa sent in Excel</a:t>
            </a:r>
          </a:p>
          <a:p>
            <a:endParaRPr lang="en-US" dirty="0"/>
          </a:p>
          <a:p>
            <a:endParaRPr lang="en-US" dirty="0"/>
          </a:p>
          <a:p>
            <a:r>
              <a:rPr lang="en-US" dirty="0"/>
              <a:t>Acceptable File Types: </a:t>
            </a:r>
          </a:p>
          <a:p>
            <a:r>
              <a:rPr lang="en-US" dirty="0"/>
              <a:t>• Excel (.</a:t>
            </a:r>
            <a:r>
              <a:rPr lang="en-US" dirty="0" err="1"/>
              <a:t>xls</a:t>
            </a:r>
            <a:r>
              <a:rPr lang="en-US" dirty="0"/>
              <a:t>) </a:t>
            </a:r>
          </a:p>
          <a:p>
            <a:r>
              <a:rPr lang="en-US" dirty="0"/>
              <a:t>• Comma Delimited (.</a:t>
            </a:r>
            <a:r>
              <a:rPr lang="en-US" dirty="0" err="1"/>
              <a:t>csv</a:t>
            </a:r>
            <a:r>
              <a:rPr lang="en-US" dirty="0"/>
              <a:t>) </a:t>
            </a:r>
          </a:p>
          <a:p>
            <a:r>
              <a:rPr lang="en-US" dirty="0"/>
              <a:t>• Fixed-length text files (.txt)* </a:t>
            </a:r>
          </a:p>
          <a:p>
            <a:r>
              <a:rPr lang="en-US" dirty="0"/>
              <a:t>	</a:t>
            </a:r>
          </a:p>
          <a:p>
            <a:r>
              <a:rPr lang="en-US" dirty="0"/>
              <a:t>• Access (.</a:t>
            </a:r>
            <a:r>
              <a:rPr lang="en-US" dirty="0" err="1"/>
              <a:t>mdb</a:t>
            </a:r>
            <a:r>
              <a:rPr lang="en-US" dirty="0"/>
              <a:t>) </a:t>
            </a:r>
          </a:p>
          <a:p>
            <a:r>
              <a:rPr lang="en-US" dirty="0"/>
              <a:t>• DBase (.db2) </a:t>
            </a:r>
          </a:p>
          <a:p>
            <a:r>
              <a:rPr lang="en-US" dirty="0"/>
              <a:t>• Extensible Markup Language (.xml) </a:t>
            </a:r>
          </a:p>
          <a:p>
            <a:r>
              <a:rPr lang="en-US" dirty="0"/>
              <a:t>	</a:t>
            </a:r>
          </a:p>
          <a:p>
            <a:endParaRPr lang="en-US" dirty="0"/>
          </a:p>
          <a:p>
            <a:endParaRPr lang="en-US" dirty="0"/>
          </a:p>
        </p:txBody>
      </p:sp>
      <p:sp>
        <p:nvSpPr>
          <p:cNvPr id="4" name="Slide Number Placeholder 3"/>
          <p:cNvSpPr>
            <a:spLocks noGrp="1"/>
          </p:cNvSpPr>
          <p:nvPr>
            <p:ph type="sldNum" sz="quarter" idx="10"/>
          </p:nvPr>
        </p:nvSpPr>
        <p:spPr/>
        <p:txBody>
          <a:bodyPr/>
          <a:lstStyle/>
          <a:p>
            <a:fld id="{9CC6F32A-AF92-4205-9257-EB2DFA7E5E98}" type="slidenum">
              <a:rPr lang="en-US" smtClean="0"/>
              <a:t>16</a:t>
            </a:fld>
            <a:endParaRPr lang="en-US"/>
          </a:p>
        </p:txBody>
      </p:sp>
    </p:spTree>
    <p:extLst>
      <p:ext uri="{BB962C8B-B14F-4D97-AF65-F5344CB8AC3E}">
        <p14:creationId xmlns:p14="http://schemas.microsoft.com/office/powerpoint/2010/main" val="21626340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529"/>
            <a:r>
              <a:rPr lang="en-US" dirty="0"/>
              <a:t>Pretty quick turnaround.</a:t>
            </a:r>
          </a:p>
          <a:p>
            <a:pPr defTabSz="966529"/>
            <a:r>
              <a:rPr lang="en-US" dirty="0"/>
              <a:t>Sent file in October </a:t>
            </a:r>
            <a:r>
              <a:rPr lang="en-US" dirty="0" smtClean="0"/>
              <a:t>21. </a:t>
            </a:r>
            <a:r>
              <a:rPr lang="en-US" dirty="0"/>
              <a:t>Results </a:t>
            </a:r>
            <a:r>
              <a:rPr lang="en-US" dirty="0" smtClean="0"/>
              <a:t>back</a:t>
            </a:r>
            <a:r>
              <a:rPr lang="en-US" baseline="0" dirty="0" smtClean="0"/>
              <a:t> by </a:t>
            </a:r>
            <a:r>
              <a:rPr lang="en-US" dirty="0" smtClean="0"/>
              <a:t>October </a:t>
            </a:r>
            <a:r>
              <a:rPr lang="en-US" dirty="0"/>
              <a:t>30.</a:t>
            </a:r>
          </a:p>
          <a:p>
            <a:endParaRPr lang="en-US" dirty="0"/>
          </a:p>
        </p:txBody>
      </p:sp>
      <p:sp>
        <p:nvSpPr>
          <p:cNvPr id="4" name="Slide Number Placeholder 3"/>
          <p:cNvSpPr>
            <a:spLocks noGrp="1"/>
          </p:cNvSpPr>
          <p:nvPr>
            <p:ph type="sldNum" sz="quarter" idx="10"/>
          </p:nvPr>
        </p:nvSpPr>
        <p:spPr/>
        <p:txBody>
          <a:bodyPr/>
          <a:lstStyle/>
          <a:p>
            <a:fld id="{9CC6F32A-AF92-4205-9257-EB2DFA7E5E98}" type="slidenum">
              <a:rPr lang="en-US" smtClean="0"/>
              <a:t>17</a:t>
            </a:fld>
            <a:endParaRPr lang="en-US"/>
          </a:p>
        </p:txBody>
      </p:sp>
    </p:spTree>
    <p:extLst>
      <p:ext uri="{BB962C8B-B14F-4D97-AF65-F5344CB8AC3E}">
        <p14:creationId xmlns:p14="http://schemas.microsoft.com/office/powerpoint/2010/main" val="21626340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took from October 30 to January 14, 2 ½ months. The late</a:t>
            </a:r>
            <a:r>
              <a:rPr lang="en-US" baseline="0" dirty="0" smtClean="0"/>
              <a:t> fall and winter months are slower for addressing because of less development.</a:t>
            </a:r>
            <a:endParaRPr lang="en-US" dirty="0"/>
          </a:p>
        </p:txBody>
      </p:sp>
      <p:sp>
        <p:nvSpPr>
          <p:cNvPr id="4" name="Slide Number Placeholder 3"/>
          <p:cNvSpPr>
            <a:spLocks noGrp="1"/>
          </p:cNvSpPr>
          <p:nvPr>
            <p:ph type="sldNum" sz="quarter" idx="10"/>
          </p:nvPr>
        </p:nvSpPr>
        <p:spPr/>
        <p:txBody>
          <a:bodyPr/>
          <a:lstStyle/>
          <a:p>
            <a:fld id="{9CC6F32A-AF92-4205-9257-EB2DFA7E5E98}" type="slidenum">
              <a:rPr lang="en-US" smtClean="0"/>
              <a:t>18</a:t>
            </a:fld>
            <a:endParaRPr lang="en-US"/>
          </a:p>
        </p:txBody>
      </p:sp>
    </p:spTree>
    <p:extLst>
      <p:ext uri="{BB962C8B-B14F-4D97-AF65-F5344CB8AC3E}">
        <p14:creationId xmlns:p14="http://schemas.microsoft.com/office/powerpoint/2010/main" val="29043175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that before all of this, Lesa sent our addresses to the local post office,</a:t>
            </a:r>
            <a:r>
              <a:rPr lang="en-US" baseline="0" dirty="0" smtClean="0"/>
              <a:t> but these apparently were not used to populated the USPS database.</a:t>
            </a:r>
            <a:endParaRPr lang="en-US" dirty="0"/>
          </a:p>
        </p:txBody>
      </p:sp>
      <p:sp>
        <p:nvSpPr>
          <p:cNvPr id="4" name="Slide Number Placeholder 3"/>
          <p:cNvSpPr>
            <a:spLocks noGrp="1"/>
          </p:cNvSpPr>
          <p:nvPr>
            <p:ph type="sldNum" sz="quarter" idx="10"/>
          </p:nvPr>
        </p:nvSpPr>
        <p:spPr/>
        <p:txBody>
          <a:bodyPr/>
          <a:lstStyle/>
          <a:p>
            <a:fld id="{9CC6F32A-AF92-4205-9257-EB2DFA7E5E98}" type="slidenum">
              <a:rPr lang="en-US" smtClean="0"/>
              <a:t>19</a:t>
            </a:fld>
            <a:endParaRPr lang="en-US"/>
          </a:p>
        </p:txBody>
      </p:sp>
    </p:spTree>
    <p:extLst>
      <p:ext uri="{BB962C8B-B14F-4D97-AF65-F5344CB8AC3E}">
        <p14:creationId xmlns:p14="http://schemas.microsoft.com/office/powerpoint/2010/main" val="30487578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smtClean="0"/>
              <a:t>NO Control over Vendor’s Reporting</a:t>
            </a:r>
          </a:p>
          <a:p>
            <a:r>
              <a:rPr lang="en-US" dirty="0" smtClean="0"/>
              <a:t>A large home</a:t>
            </a:r>
            <a:r>
              <a:rPr lang="en-US" baseline="0" dirty="0" smtClean="0"/>
              <a:t> good retailer in the county uses 5-digit zip</a:t>
            </a:r>
            <a:endParaRPr lang="en-US" dirty="0" smtClean="0"/>
          </a:p>
          <a:p>
            <a:endParaRPr lang="en-US" dirty="0" smtClean="0"/>
          </a:p>
        </p:txBody>
      </p:sp>
      <p:sp>
        <p:nvSpPr>
          <p:cNvPr id="4" name="Slide Number Placeholder 3"/>
          <p:cNvSpPr>
            <a:spLocks noGrp="1"/>
          </p:cNvSpPr>
          <p:nvPr>
            <p:ph type="sldNum" sz="quarter" idx="5"/>
          </p:nvPr>
        </p:nvSpPr>
        <p:spPr/>
        <p:txBody>
          <a:bodyPr/>
          <a:lstStyle/>
          <a:p>
            <a:pPr>
              <a:defRPr/>
            </a:pPr>
            <a:fld id="{6C901476-AE31-46AA-8097-F9B43815B189}" type="slidenum">
              <a:rPr lang="en-US" smtClean="0"/>
              <a:pPr>
                <a:defRPr/>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Note: We are aware of 2 Chatham businesses charging Orange County rates</a:t>
            </a:r>
          </a:p>
          <a:p>
            <a:pPr eaLnBrk="1" hangingPunct="1">
              <a:spcBef>
                <a:spcPct val="0"/>
              </a:spcBef>
              <a:buFontTx/>
              <a:buChar char="-"/>
            </a:pPr>
            <a:endParaRPr lang="en-US" smtClean="0"/>
          </a:p>
          <a:p>
            <a:pPr eaLnBrk="1" hangingPunct="1">
              <a:spcBef>
                <a:spcPct val="0"/>
              </a:spcBef>
              <a:buFontTx/>
              <a:buChar char="-"/>
            </a:pPr>
            <a:r>
              <a:rPr lang="en-US" smtClean="0"/>
              <a:t>Example</a:t>
            </a:r>
            <a:r>
              <a:rPr lang="en-US" smtClean="0">
                <a:sym typeface="Wingdings" pitchFamily="2" charset="2"/>
              </a:rPr>
              <a:t> chapel hill addresses reported as orange county</a:t>
            </a:r>
            <a:endParaRPr lang="en-US" smtClean="0"/>
          </a:p>
          <a:p>
            <a:pPr eaLnBrk="1" hangingPunct="1">
              <a:spcBef>
                <a:spcPct val="0"/>
              </a:spcBef>
            </a:pPr>
            <a:r>
              <a:rPr lang="en-US" smtClean="0"/>
              <a:t>	Example- Governors Club</a:t>
            </a:r>
            <a:r>
              <a:rPr lang="en-US" smtClean="0">
                <a:sym typeface="Wingdings" pitchFamily="2" charset="2"/>
              </a:rPr>
              <a:t>27516 Chatham address Chapel Hill zip code</a:t>
            </a:r>
          </a:p>
        </p:txBody>
      </p:sp>
      <p:sp>
        <p:nvSpPr>
          <p:cNvPr id="317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157CDB7-4ABB-4D82-8768-09555571DE89}" type="slidenum">
              <a:rPr lang="en-US" smtClean="0"/>
              <a:pPr fontAlgn="base">
                <a:spcBef>
                  <a:spcPct val="0"/>
                </a:spcBef>
                <a:spcAft>
                  <a:spcPct val="0"/>
                </a:spcAft>
                <a:defRPr/>
              </a:pPr>
              <a:t>3</a:t>
            </a:fld>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areas in orange</a:t>
            </a:r>
            <a:r>
              <a:rPr lang="en-US" baseline="0" dirty="0" smtClean="0"/>
              <a:t> have 5-digit zip codes associated with other counties, such as chapel hill, apex, or </a:t>
            </a:r>
            <a:r>
              <a:rPr lang="en-US" baseline="0" dirty="0" err="1" smtClean="0"/>
              <a:t>cary</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9CC6F32A-AF92-4205-9257-EB2DFA7E5E98}" type="slidenum">
              <a:rPr lang="en-US" smtClean="0"/>
              <a:t>4</a:t>
            </a:fld>
            <a:endParaRPr lang="en-US"/>
          </a:p>
        </p:txBody>
      </p:sp>
    </p:spTree>
    <p:extLst>
      <p:ext uri="{BB962C8B-B14F-4D97-AF65-F5344CB8AC3E}">
        <p14:creationId xmlns:p14="http://schemas.microsoft.com/office/powerpoint/2010/main" val="29430459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smtClean="0">
                <a:solidFill>
                  <a:srgbClr val="FFFF00"/>
                </a:solidFill>
              </a:rPr>
              <a:t>An informal survey of contractors showed between 50 and 75% of building</a:t>
            </a:r>
            <a:r>
              <a:rPr lang="en-US" baseline="0" dirty="0" smtClean="0">
                <a:solidFill>
                  <a:srgbClr val="FFFF00"/>
                </a:solidFill>
              </a:rPr>
              <a:t> material is delivered to site</a:t>
            </a:r>
            <a:endParaRPr lang="en-US" dirty="0" smtClean="0">
              <a:solidFill>
                <a:srgbClr val="FFFF00"/>
              </a:solidFill>
            </a:endParaRPr>
          </a:p>
        </p:txBody>
      </p:sp>
      <p:sp>
        <p:nvSpPr>
          <p:cNvPr id="307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12B8A78-923B-4CD2-A47E-D4CD4CCC44FA}" type="slidenum">
              <a:rPr lang="en-US" smtClean="0"/>
              <a:pPr fontAlgn="base">
                <a:spcBef>
                  <a:spcPct val="0"/>
                </a:spcBef>
                <a:spcAft>
                  <a:spcPct val="0"/>
                </a:spcAft>
                <a:defRPr/>
              </a:pPr>
              <a:t>5</a:t>
            </a:fld>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 can see where our growth is</a:t>
            </a:r>
          </a:p>
          <a:p>
            <a:r>
              <a:rPr lang="en-US" dirty="0" smtClean="0"/>
              <a:t>Vendors often use the 5-digit zip code only to track and report sales tax</a:t>
            </a:r>
            <a:r>
              <a:rPr lang="en-US" baseline="0" dirty="0" smtClean="0"/>
              <a:t> by county. We suspect that we are losing much sales tax because of this issue and have taken a number of steps to address it, including submitting a legislative goal to NCACC, talking with vendors, and doing an educational campaign of local businesses, contractors, and residents.</a:t>
            </a:r>
            <a:endParaRPr lang="en-US" dirty="0"/>
          </a:p>
        </p:txBody>
      </p:sp>
      <p:sp>
        <p:nvSpPr>
          <p:cNvPr id="4" name="Slide Number Placeholder 3"/>
          <p:cNvSpPr>
            <a:spLocks noGrp="1"/>
          </p:cNvSpPr>
          <p:nvPr>
            <p:ph type="sldNum" sz="quarter" idx="10"/>
          </p:nvPr>
        </p:nvSpPr>
        <p:spPr/>
        <p:txBody>
          <a:bodyPr/>
          <a:lstStyle/>
          <a:p>
            <a:fld id="{9CC6F32A-AF92-4205-9257-EB2DFA7E5E98}" type="slidenum">
              <a:rPr lang="en-US" smtClean="0"/>
              <a:t>6</a:t>
            </a:fld>
            <a:endParaRPr lang="en-US"/>
          </a:p>
        </p:txBody>
      </p:sp>
    </p:spTree>
    <p:extLst>
      <p:ext uri="{BB962C8B-B14F-4D97-AF65-F5344CB8AC3E}">
        <p14:creationId xmlns:p14="http://schemas.microsoft.com/office/powerpoint/2010/main" val="29430459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commissioner candidate brought this to my attention and she was convinced</a:t>
            </a:r>
            <a:r>
              <a:rPr lang="en-US" baseline="0" dirty="0" smtClean="0"/>
              <a:t> it was related to the zip code issue.</a:t>
            </a:r>
          </a:p>
          <a:p>
            <a:endParaRPr lang="en-US" baseline="0" dirty="0" smtClean="0"/>
          </a:p>
          <a:p>
            <a:r>
              <a:rPr lang="en-US" baseline="0" dirty="0" smtClean="0"/>
              <a:t>Travis: </a:t>
            </a:r>
            <a:r>
              <a:rPr lang="en-US" sz="1200" kern="1200" dirty="0" smtClean="0">
                <a:solidFill>
                  <a:schemeClr val="tx1"/>
                </a:solidFill>
                <a:effectLst/>
                <a:latin typeface="+mn-lt"/>
                <a:ea typeface="+mn-ea"/>
                <a:cs typeface="+mn-cs"/>
              </a:rPr>
              <a:t>Yes, the zip code is determining the county code in most cases.  When the postal worker goes to a new address if they don't put in the county code the zip code will dictate the county code.   </a:t>
            </a: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As far as how they determined the county codes I spoke with Dawn Lambert in Greensboro after Frances Wilson contacted with the problem-- Dawn stated that a lot of time the county code is determined by where the intersection for a new road is entered (example Briar Chapel Pkwy the intersection is built from US 15-501 N if the incorrect county code was already wrong at this intersection then the road is assigned that same county code so as new roads were built off of Briar Chapel Pkwy they were issued the incorrect county code even though I was sending these new roads in to the local post office as Chatham County roads with the range and new addresses.</a:t>
            </a:r>
          </a:p>
          <a:p>
            <a:endParaRPr lang="en-US" dirty="0"/>
          </a:p>
        </p:txBody>
      </p:sp>
      <p:sp>
        <p:nvSpPr>
          <p:cNvPr id="4" name="Slide Number Placeholder 3"/>
          <p:cNvSpPr>
            <a:spLocks noGrp="1"/>
          </p:cNvSpPr>
          <p:nvPr>
            <p:ph type="sldNum" sz="quarter" idx="10"/>
          </p:nvPr>
        </p:nvSpPr>
        <p:spPr/>
        <p:txBody>
          <a:bodyPr/>
          <a:lstStyle/>
          <a:p>
            <a:fld id="{9CC6F32A-AF92-4205-9257-EB2DFA7E5E98}" type="slidenum">
              <a:rPr lang="en-US" smtClean="0"/>
              <a:t>7</a:t>
            </a:fld>
            <a:endParaRPr lang="en-US"/>
          </a:p>
        </p:txBody>
      </p:sp>
    </p:spTree>
    <p:extLst>
      <p:ext uri="{BB962C8B-B14F-4D97-AF65-F5344CB8AC3E}">
        <p14:creationId xmlns:p14="http://schemas.microsoft.com/office/powerpoint/2010/main" val="29948838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r>
              <a:rPr lang="en-US" dirty="0"/>
              <a:t>Is the zip code related to the county code?</a:t>
            </a:r>
          </a:p>
          <a:p>
            <a:endParaRPr lang="en-US" dirty="0"/>
          </a:p>
        </p:txBody>
      </p:sp>
      <p:sp>
        <p:nvSpPr>
          <p:cNvPr id="4" name="Slide Number Placeholder 3"/>
          <p:cNvSpPr>
            <a:spLocks noGrp="1"/>
          </p:cNvSpPr>
          <p:nvPr>
            <p:ph type="sldNum" sz="quarter" idx="10"/>
          </p:nvPr>
        </p:nvSpPr>
        <p:spPr/>
        <p:txBody>
          <a:bodyPr/>
          <a:lstStyle/>
          <a:p>
            <a:fld id="{9CC6F32A-AF92-4205-9257-EB2DFA7E5E98}" type="slidenum">
              <a:rPr lang="en-US" smtClean="0"/>
              <a:t>8</a:t>
            </a:fld>
            <a:endParaRPr lang="en-US"/>
          </a:p>
        </p:txBody>
      </p:sp>
    </p:spTree>
    <p:extLst>
      <p:ext uri="{BB962C8B-B14F-4D97-AF65-F5344CB8AC3E}">
        <p14:creationId xmlns:p14="http://schemas.microsoft.com/office/powerpoint/2010/main" val="6244661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C6F32A-AF92-4205-9257-EB2DFA7E5E98}" type="slidenum">
              <a:rPr lang="en-US" smtClean="0"/>
              <a:t>9</a:t>
            </a:fld>
            <a:endParaRPr lang="en-US"/>
          </a:p>
        </p:txBody>
      </p:sp>
    </p:spTree>
    <p:extLst>
      <p:ext uri="{BB962C8B-B14F-4D97-AF65-F5344CB8AC3E}">
        <p14:creationId xmlns:p14="http://schemas.microsoft.com/office/powerpoint/2010/main" val="20362763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D3DB1D20-BD32-45C6-B414-63678C086853}" type="datetimeFigureOut">
              <a:rPr lang="en-US" smtClean="0"/>
              <a:t>9/15/2015</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A827A5C9-F1B6-4966-B7CB-63C8A2A430CA}" type="slidenum">
              <a:rPr lang="en-US" smtClean="0"/>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DB1D20-BD32-45C6-B414-63678C086853}" type="datetimeFigureOut">
              <a:rPr lang="en-US" smtClean="0"/>
              <a:t>9/15/2015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27A5C9-F1B6-4966-B7CB-63C8A2A430C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3DB1D20-BD32-45C6-B414-63678C086853}" type="datetimeFigureOut">
              <a:rPr lang="en-US" smtClean="0"/>
              <a:t>9/15/2015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A827A5C9-F1B6-4966-B7CB-63C8A2A430C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2pPr>
              <a:defRPr baseline="0"/>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D3DB1D20-BD32-45C6-B414-63678C086853}" type="datetimeFigureOut">
              <a:rPr lang="en-US" smtClean="0"/>
              <a:t>9/15/2015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27A5C9-F1B6-4966-B7CB-63C8A2A430CA}" type="slidenum">
              <a:rPr lang="en-US" smtClean="0"/>
              <a:t>‹#›</a:t>
            </a:fld>
            <a:endParaRPr lang="en-US"/>
          </a:p>
        </p:txBody>
      </p:sp>
      <p:sp>
        <p:nvSpPr>
          <p:cNvPr id="7" name="Title 6"/>
          <p:cNvSpPr>
            <a:spLocks noGrp="1"/>
          </p:cNvSpPr>
          <p:nvPr>
            <p:ph type="title"/>
          </p:nvPr>
        </p:nvSpPr>
        <p:spPr>
          <a:xfrm>
            <a:off x="381000" y="355847"/>
            <a:ext cx="7239000" cy="1054394"/>
          </a:xfrm>
        </p:spPr>
        <p:txBody>
          <a:bodyPr/>
          <a:lstStyle/>
          <a:p>
            <a:r>
              <a:rPr lang="en-US" dirty="0" smtClean="0"/>
              <a:t>Click to edit Master title style</a:t>
            </a:r>
            <a:endParaRPr lang="en-US" dirty="0"/>
          </a:p>
        </p:txBody>
      </p:sp>
      <p:pic>
        <p:nvPicPr>
          <p:cNvPr id="8" name="Picture 7" descr="county_logo_full_color_high_resolution.pn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543800" y="228600"/>
            <a:ext cx="1409700" cy="1127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D3DB1D20-BD32-45C6-B414-63678C086853}" type="datetimeFigureOut">
              <a:rPr lang="en-US" smtClean="0"/>
              <a:t>9/15/2015</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A827A5C9-F1B6-4966-B7CB-63C8A2A430CA}" type="slidenum">
              <a:rPr lang="en-US" smtClean="0"/>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3DB1D20-BD32-45C6-B414-63678C086853}" type="datetimeFigureOut">
              <a:rPr lang="en-US" smtClean="0"/>
              <a:t>9/15/2015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27A5C9-F1B6-4966-B7CB-63C8A2A430CA}"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3DB1D20-BD32-45C6-B414-63678C086853}" type="datetimeFigureOut">
              <a:rPr lang="en-US" smtClean="0"/>
              <a:t>9/15/2015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827A5C9-F1B6-4966-B7CB-63C8A2A430CA}"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3DB1D20-BD32-45C6-B414-63678C086853}" type="datetimeFigureOut">
              <a:rPr lang="en-US" smtClean="0"/>
              <a:t>9/15/2015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27A5C9-F1B6-4966-B7CB-63C8A2A430CA}" type="slidenum">
              <a:rPr lang="en-US" smtClean="0"/>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D3DB1D20-BD32-45C6-B414-63678C086853}" type="datetimeFigureOut">
              <a:rPr lang="en-US" smtClean="0"/>
              <a:t>9/15/2015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827A5C9-F1B6-4966-B7CB-63C8A2A430C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DB1D20-BD32-45C6-B414-63678C086853}" type="datetimeFigureOut">
              <a:rPr lang="en-US" smtClean="0"/>
              <a:t>9/15/2015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A827A5C9-F1B6-4966-B7CB-63C8A2A430CA}" type="slidenum">
              <a:rPr lang="en-US" smtClean="0"/>
              <a:t>‹#›</a:t>
            </a:fld>
            <a:endParaRPr lang="en-U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DB1D20-BD32-45C6-B414-63678C086853}" type="datetimeFigureOut">
              <a:rPr lang="en-US" smtClean="0"/>
              <a:t>9/15/2015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27A5C9-F1B6-4966-B7CB-63C8A2A430CA}" type="slidenum">
              <a:rPr lang="en-US" smtClean="0"/>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D3DB1D20-BD32-45C6-B414-63678C086853}" type="datetimeFigureOut">
              <a:rPr lang="en-US" smtClean="0"/>
              <a:t>9/15/2015</a:t>
            </a:fld>
            <a:endParaRPr lang="en-US"/>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A827A5C9-F1B6-4966-B7CB-63C8A2A430C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ribbs.usps.gov/index.cfm?page=countyproject"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ribbs.usps.gov/countyproject/documents/tech_guides/CountyProjectSOP.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7.emf"/><Relationship Id="rId5" Type="http://schemas.openxmlformats.org/officeDocument/2006/relationships/chart" Target="../charts/chart3.xml"/><Relationship Id="rId4" Type="http://schemas.openxmlformats.org/officeDocument/2006/relationships/chart" Target="../charts/char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Correcting USPS addresses using the 911 database</a:t>
            </a:r>
            <a:endParaRPr lang="en-US" dirty="0"/>
          </a:p>
        </p:txBody>
      </p:sp>
      <p:sp>
        <p:nvSpPr>
          <p:cNvPr id="2" name="Title 1"/>
          <p:cNvSpPr>
            <a:spLocks noGrp="1"/>
          </p:cNvSpPr>
          <p:nvPr>
            <p:ph type="title"/>
          </p:nvPr>
        </p:nvSpPr>
        <p:spPr>
          <a:xfrm>
            <a:off x="457200" y="1752600"/>
            <a:ext cx="6324600" cy="1828800"/>
          </a:xfrm>
        </p:spPr>
        <p:txBody>
          <a:bodyPr/>
          <a:lstStyle/>
          <a:p>
            <a:r>
              <a:rPr lang="en-US" dirty="0" smtClean="0"/>
              <a:t>The County Project</a:t>
            </a:r>
            <a:endParaRPr lang="en-US" dirty="0"/>
          </a:p>
        </p:txBody>
      </p:sp>
      <p:pic>
        <p:nvPicPr>
          <p:cNvPr id="4" name="Picture 3" descr="county_logo_full_color_high_resolution.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667000" y="3124200"/>
            <a:ext cx="2438400" cy="1950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231650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a:t>911 is the CORRECT address database; 911:</a:t>
            </a:r>
          </a:p>
          <a:p>
            <a:pPr lvl="1"/>
            <a:r>
              <a:rPr lang="en-US" sz="2400" dirty="0"/>
              <a:t>Assigns all addresses </a:t>
            </a:r>
            <a:r>
              <a:rPr lang="en-US" sz="2400" dirty="0" smtClean="0"/>
              <a:t>initially (ADDRESSES COME FROM 911, NOT USPS)</a:t>
            </a:r>
            <a:endParaRPr lang="en-US" sz="2400" dirty="0"/>
          </a:p>
          <a:p>
            <a:pPr lvl="1"/>
            <a:r>
              <a:rPr lang="en-US" sz="2400" dirty="0" smtClean="0"/>
              <a:t>Uses Master Street Addressing Guide (MSAG) standards for uniform </a:t>
            </a:r>
            <a:r>
              <a:rPr lang="en-US" sz="2400" dirty="0"/>
              <a:t>addressing and road </a:t>
            </a:r>
            <a:r>
              <a:rPr lang="en-US" sz="2400" dirty="0" smtClean="0"/>
              <a:t>names</a:t>
            </a:r>
          </a:p>
          <a:p>
            <a:pPr lvl="1"/>
            <a:r>
              <a:rPr lang="en-US" sz="2400" dirty="0" smtClean="0"/>
              <a:t>Not accessible to outside parties, like USPS is</a:t>
            </a:r>
            <a:endParaRPr lang="en-US" sz="2400" dirty="0"/>
          </a:p>
          <a:p>
            <a:endParaRPr lang="en-US" dirty="0" smtClean="0"/>
          </a:p>
        </p:txBody>
      </p:sp>
      <p:sp>
        <p:nvSpPr>
          <p:cNvPr id="3" name="Title 2"/>
          <p:cNvSpPr>
            <a:spLocks noGrp="1"/>
          </p:cNvSpPr>
          <p:nvPr>
            <p:ph type="title"/>
          </p:nvPr>
        </p:nvSpPr>
        <p:spPr/>
        <p:txBody>
          <a:bodyPr/>
          <a:lstStyle/>
          <a:p>
            <a:r>
              <a:rPr lang="en-US" dirty="0" smtClean="0"/>
              <a:t>Chatham’s </a:t>
            </a:r>
            <a:br>
              <a:rPr lang="en-US" dirty="0" smtClean="0"/>
            </a:br>
            <a:r>
              <a:rPr lang="en-US" dirty="0" smtClean="0"/>
              <a:t>County Project story</a:t>
            </a:r>
            <a:endParaRPr lang="en-US" dirty="0"/>
          </a:p>
        </p:txBody>
      </p:sp>
    </p:spTree>
    <p:extLst>
      <p:ext uri="{BB962C8B-B14F-4D97-AF65-F5344CB8AC3E}">
        <p14:creationId xmlns:p14="http://schemas.microsoft.com/office/powerpoint/2010/main" val="41357848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a:t>Enter the hero of this story: Lesa Chavis, Chatham County’s 911 </a:t>
            </a:r>
            <a:r>
              <a:rPr lang="en-US" sz="2800" dirty="0" smtClean="0"/>
              <a:t>Specialist</a:t>
            </a:r>
          </a:p>
          <a:p>
            <a:r>
              <a:rPr lang="en-US" sz="2800" dirty="0" smtClean="0"/>
              <a:t>Lesa immediately worked with the Greensboro office to correct Briar Chapel (898 addresses)</a:t>
            </a:r>
          </a:p>
          <a:p>
            <a:r>
              <a:rPr lang="en-US" sz="2800" dirty="0" smtClean="0"/>
              <a:t>Then, Lesa completed the first county project in North Carolina</a:t>
            </a:r>
          </a:p>
          <a:p>
            <a:r>
              <a:rPr lang="en-US" sz="2800" dirty="0" smtClean="0"/>
              <a:t>Since Chatham, Rowan has also completed and Lee is in process</a:t>
            </a:r>
            <a:endParaRPr lang="en-US" dirty="0"/>
          </a:p>
          <a:p>
            <a:endParaRPr lang="en-US" dirty="0"/>
          </a:p>
        </p:txBody>
      </p:sp>
      <p:sp>
        <p:nvSpPr>
          <p:cNvPr id="3" name="Title 2"/>
          <p:cNvSpPr>
            <a:spLocks noGrp="1"/>
          </p:cNvSpPr>
          <p:nvPr>
            <p:ph type="title"/>
          </p:nvPr>
        </p:nvSpPr>
        <p:spPr/>
        <p:txBody>
          <a:bodyPr/>
          <a:lstStyle/>
          <a:p>
            <a:r>
              <a:rPr lang="en-US" dirty="0" smtClean="0"/>
              <a:t>Chatham’s </a:t>
            </a:r>
            <a:br>
              <a:rPr lang="en-US" dirty="0" smtClean="0"/>
            </a:br>
            <a:r>
              <a:rPr lang="en-US" dirty="0" smtClean="0"/>
              <a:t>County Project Story</a:t>
            </a:r>
            <a:endParaRPr lang="en-US" dirty="0"/>
          </a:p>
        </p:txBody>
      </p:sp>
    </p:spTree>
    <p:extLst>
      <p:ext uri="{BB962C8B-B14F-4D97-AF65-F5344CB8AC3E}">
        <p14:creationId xmlns:p14="http://schemas.microsoft.com/office/powerpoint/2010/main" val="36672903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t>Only 70% of addresses submitted match USPS exactly</a:t>
            </a:r>
          </a:p>
          <a:p>
            <a:r>
              <a:rPr lang="en-US" sz="2800" dirty="0" smtClean="0"/>
              <a:t>11,466 addresses have been corrected</a:t>
            </a:r>
          </a:p>
          <a:p>
            <a:r>
              <a:rPr lang="en-US" sz="2800" dirty="0" smtClean="0"/>
              <a:t>796 county codes have been corrected</a:t>
            </a:r>
          </a:p>
          <a:p>
            <a:r>
              <a:rPr lang="en-US" sz="2800" dirty="0" smtClean="0"/>
              <a:t>179 Congressional codes have been corrected</a:t>
            </a:r>
          </a:p>
          <a:p>
            <a:r>
              <a:rPr lang="en-US" sz="2800" dirty="0"/>
              <a:t>It also returns all matched addresses in Zip+4 </a:t>
            </a:r>
            <a:r>
              <a:rPr lang="en-US" sz="2800" dirty="0" smtClean="0"/>
              <a:t>format</a:t>
            </a:r>
          </a:p>
          <a:p>
            <a:r>
              <a:rPr lang="en-US" sz="2800" dirty="0" smtClean="0"/>
              <a:t>You are welcome, surrounding counties. We fixed your addresses too!</a:t>
            </a:r>
            <a:endParaRPr lang="en-US" sz="2800" dirty="0"/>
          </a:p>
          <a:p>
            <a:endParaRPr lang="en-US" dirty="0"/>
          </a:p>
        </p:txBody>
      </p:sp>
      <p:sp>
        <p:nvSpPr>
          <p:cNvPr id="3" name="Title 2"/>
          <p:cNvSpPr>
            <a:spLocks noGrp="1"/>
          </p:cNvSpPr>
          <p:nvPr>
            <p:ph type="title"/>
          </p:nvPr>
        </p:nvSpPr>
        <p:spPr/>
        <p:txBody>
          <a:bodyPr/>
          <a:lstStyle/>
          <a:p>
            <a:r>
              <a:rPr lang="en-US" dirty="0" smtClean="0"/>
              <a:t>The Results</a:t>
            </a:r>
            <a:endParaRPr lang="en-US" dirty="0"/>
          </a:p>
        </p:txBody>
      </p:sp>
    </p:spTree>
    <p:extLst>
      <p:ext uri="{BB962C8B-B14F-4D97-AF65-F5344CB8AC3E}">
        <p14:creationId xmlns:p14="http://schemas.microsoft.com/office/powerpoint/2010/main" val="25236168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t>Effort by the USPS </a:t>
            </a:r>
            <a:r>
              <a:rPr lang="en-US" sz="2400" dirty="0"/>
              <a:t>National Customer Support Center(NCSC) </a:t>
            </a:r>
            <a:r>
              <a:rPr lang="en-US" sz="2400" dirty="0" smtClean="0"/>
              <a:t> to improve the quality of addresses </a:t>
            </a:r>
          </a:p>
          <a:p>
            <a:r>
              <a:rPr lang="en-US" sz="2400" dirty="0"/>
              <a:t>Allows one comparison of data with USPS per year</a:t>
            </a:r>
          </a:p>
          <a:p>
            <a:r>
              <a:rPr lang="en-US" sz="2400" dirty="0" smtClean="0"/>
              <a:t>Identifies local addresses that </a:t>
            </a:r>
            <a:r>
              <a:rPr lang="en-US" sz="2400" dirty="0"/>
              <a:t>don’t match the USPS address management system (AMS) database</a:t>
            </a:r>
          </a:p>
          <a:p>
            <a:r>
              <a:rPr lang="en-US" sz="2400" dirty="0" smtClean="0"/>
              <a:t>Resolves differences in county code and Congressional code with local addressing authorities</a:t>
            </a:r>
          </a:p>
          <a:p>
            <a:r>
              <a:rPr lang="en-US" sz="2400" dirty="0" smtClean="0"/>
              <a:t>For Chatham, this valuable tool helps resolve both the sales tax and the vehicle tax issues</a:t>
            </a:r>
            <a:endParaRPr lang="en-US" sz="2400" dirty="0"/>
          </a:p>
        </p:txBody>
      </p:sp>
      <p:sp>
        <p:nvSpPr>
          <p:cNvPr id="3" name="Title 2"/>
          <p:cNvSpPr>
            <a:spLocks noGrp="1"/>
          </p:cNvSpPr>
          <p:nvPr>
            <p:ph type="title"/>
          </p:nvPr>
        </p:nvSpPr>
        <p:spPr/>
        <p:txBody>
          <a:bodyPr/>
          <a:lstStyle/>
          <a:p>
            <a:r>
              <a:rPr lang="en-US" dirty="0" smtClean="0"/>
              <a:t>What is the County Project?</a:t>
            </a:r>
            <a:endParaRPr lang="en-US" dirty="0"/>
          </a:p>
        </p:txBody>
      </p:sp>
    </p:spTree>
    <p:extLst>
      <p:ext uri="{BB962C8B-B14F-4D97-AF65-F5344CB8AC3E}">
        <p14:creationId xmlns:p14="http://schemas.microsoft.com/office/powerpoint/2010/main" val="35872773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algn="ctr" eaLnBrk="1" hangingPunct="1"/>
            <a:r>
              <a:rPr lang="en-US" dirty="0" smtClean="0"/>
              <a:t>USPs County Project </a:t>
            </a:r>
            <a:br>
              <a:rPr lang="en-US" dirty="0" smtClean="0"/>
            </a:br>
            <a:r>
              <a:rPr lang="en-US" dirty="0" smtClean="0"/>
              <a:t>Contact Info</a:t>
            </a:r>
          </a:p>
        </p:txBody>
      </p:sp>
      <p:sp>
        <p:nvSpPr>
          <p:cNvPr id="13315" name="Content Placeholder 2"/>
          <p:cNvSpPr>
            <a:spLocks noGrp="1"/>
          </p:cNvSpPr>
          <p:nvPr>
            <p:ph idx="1"/>
          </p:nvPr>
        </p:nvSpPr>
        <p:spPr/>
        <p:txBody>
          <a:bodyPr/>
          <a:lstStyle/>
          <a:p>
            <a:r>
              <a:rPr lang="en-US" sz="2400" dirty="0"/>
              <a:t>Kathy Harris 800.331.5746, </a:t>
            </a:r>
            <a:r>
              <a:rPr lang="en-US" sz="2400" dirty="0" err="1"/>
              <a:t>ext</a:t>
            </a:r>
            <a:r>
              <a:rPr lang="en-US" sz="2400" dirty="0"/>
              <a:t> 4539  Memphis, TN</a:t>
            </a:r>
          </a:p>
          <a:p>
            <a:r>
              <a:rPr lang="en-US" sz="2400" dirty="0">
                <a:hlinkClick r:id="rId3"/>
              </a:rPr>
              <a:t>https://ribbs.usps.gov/index.cfm?page=countyproject</a:t>
            </a:r>
            <a:r>
              <a:rPr lang="en-US" sz="2400" dirty="0"/>
              <a:t> (link forms and overview of the project)</a:t>
            </a:r>
          </a:p>
          <a:p>
            <a:r>
              <a:rPr lang="en-US" sz="2400" dirty="0">
                <a:hlinkClick r:id="rId4"/>
              </a:rPr>
              <a:t>https://ribbs.usps.gov/countyproject/documents/tech_guides/CountyProjectSOP.pdf</a:t>
            </a:r>
            <a:r>
              <a:rPr lang="en-US" sz="2400" dirty="0"/>
              <a:t> (link to County Project SOP)</a:t>
            </a:r>
          </a:p>
          <a:p>
            <a:pPr eaLnBrk="1" hangingPunct="1">
              <a:buFont typeface="Wingdings 2" pitchFamily="18" charset="2"/>
              <a:buNone/>
            </a:pPr>
            <a:r>
              <a:rPr lang="en-US" dirty="0" smtClean="0">
                <a:latin typeface="Palatino Linotype" pitchFamily="18" charset="0"/>
              </a:rPr>
              <a:t>	</a:t>
            </a:r>
          </a:p>
          <a:p>
            <a:pPr eaLnBrk="1" hangingPunct="1">
              <a:buFont typeface="Wingdings 2" pitchFamily="18" charset="2"/>
              <a:buNone/>
            </a:pPr>
            <a:endParaRPr lang="en-US" dirty="0" smtClean="0">
              <a:latin typeface="Palatino Linotype" pitchFamily="18" charset="0"/>
            </a:endParaRPr>
          </a:p>
          <a:p>
            <a:pPr eaLnBrk="1" hangingPunct="1">
              <a:buFont typeface="Wingdings 2" pitchFamily="18" charset="2"/>
              <a:buNone/>
            </a:pPr>
            <a:endParaRPr lang="en-US" dirty="0" smtClean="0">
              <a:latin typeface="Palatino Linotype" pitchFamily="18" charset="0"/>
            </a:endParaRPr>
          </a:p>
        </p:txBody>
      </p:sp>
    </p:spTree>
    <p:extLst>
      <p:ext uri="{BB962C8B-B14F-4D97-AF65-F5344CB8AC3E}">
        <p14:creationId xmlns:p14="http://schemas.microsoft.com/office/powerpoint/2010/main" val="13422709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t>We were in a good position to send the data</a:t>
            </a:r>
          </a:p>
          <a:p>
            <a:r>
              <a:rPr lang="en-US" sz="2800" dirty="0" smtClean="0"/>
              <a:t>The process took most of </a:t>
            </a:r>
            <a:r>
              <a:rPr lang="en-US" sz="2800" dirty="0" err="1" smtClean="0"/>
              <a:t>Lesa’s</a:t>
            </a:r>
            <a:r>
              <a:rPr lang="en-US" sz="2800" dirty="0" smtClean="0"/>
              <a:t> time over 3 ½ months</a:t>
            </a:r>
          </a:p>
          <a:p>
            <a:r>
              <a:rPr lang="en-US" sz="2800" dirty="0" smtClean="0"/>
              <a:t>Steps:</a:t>
            </a:r>
          </a:p>
          <a:p>
            <a:pPr lvl="1"/>
            <a:r>
              <a:rPr lang="en-US" sz="2400" dirty="0" smtClean="0"/>
              <a:t>County </a:t>
            </a:r>
            <a:r>
              <a:rPr lang="en-US" sz="2400" dirty="0"/>
              <a:t>addressing authority completes PS Form </a:t>
            </a:r>
            <a:r>
              <a:rPr lang="en-US" sz="2400" dirty="0" smtClean="0"/>
              <a:t>5118 and </a:t>
            </a:r>
            <a:r>
              <a:rPr lang="en-US" sz="2400" dirty="0"/>
              <a:t>then faxes to the </a:t>
            </a:r>
            <a:r>
              <a:rPr lang="en-US" sz="2400" dirty="0" smtClean="0"/>
              <a:t>NCSC</a:t>
            </a:r>
          </a:p>
          <a:p>
            <a:pPr lvl="1"/>
            <a:r>
              <a:rPr lang="en-US" sz="2400" dirty="0" smtClean="0"/>
              <a:t>NCSC confirms requester is the official local addressing authority</a:t>
            </a:r>
          </a:p>
          <a:p>
            <a:pPr lvl="1"/>
            <a:r>
              <a:rPr lang="en-US" sz="2400" dirty="0" smtClean="0"/>
              <a:t>NCSC </a:t>
            </a:r>
            <a:r>
              <a:rPr lang="en-US" sz="2400" dirty="0"/>
              <a:t>processes approved </a:t>
            </a:r>
            <a:r>
              <a:rPr lang="en-US" sz="2400" dirty="0" smtClean="0"/>
              <a:t>application </a:t>
            </a:r>
            <a:r>
              <a:rPr lang="en-US" sz="2400" dirty="0"/>
              <a:t>and notifies </a:t>
            </a:r>
            <a:r>
              <a:rPr lang="en-US" sz="2400" dirty="0" smtClean="0"/>
              <a:t>requester</a:t>
            </a:r>
            <a:endParaRPr lang="en-US" sz="2400" dirty="0"/>
          </a:p>
          <a:p>
            <a:endParaRPr lang="en-US" dirty="0" smtClean="0"/>
          </a:p>
          <a:p>
            <a:endParaRPr lang="en-US" dirty="0" smtClean="0"/>
          </a:p>
          <a:p>
            <a:endParaRPr lang="en-US" dirty="0"/>
          </a:p>
        </p:txBody>
      </p:sp>
      <p:sp>
        <p:nvSpPr>
          <p:cNvPr id="3" name="Title 2"/>
          <p:cNvSpPr>
            <a:spLocks noGrp="1"/>
          </p:cNvSpPr>
          <p:nvPr>
            <p:ph type="title"/>
          </p:nvPr>
        </p:nvSpPr>
        <p:spPr/>
        <p:txBody>
          <a:bodyPr/>
          <a:lstStyle/>
          <a:p>
            <a:r>
              <a:rPr lang="en-US" dirty="0" smtClean="0"/>
              <a:t>Not easy, but worth it</a:t>
            </a:r>
            <a:endParaRPr lang="en-US" dirty="0"/>
          </a:p>
        </p:txBody>
      </p:sp>
    </p:spTree>
    <p:extLst>
      <p:ext uri="{BB962C8B-B14F-4D97-AF65-F5344CB8AC3E}">
        <p14:creationId xmlns:p14="http://schemas.microsoft.com/office/powerpoint/2010/main" val="42772886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t>Steps:</a:t>
            </a:r>
          </a:p>
          <a:p>
            <a:pPr lvl="1"/>
            <a:r>
              <a:rPr lang="en-US" sz="2000" dirty="0" smtClean="0"/>
              <a:t>County </a:t>
            </a:r>
            <a:r>
              <a:rPr lang="en-US" sz="2000" dirty="0"/>
              <a:t>submits file on CD/DVD </a:t>
            </a:r>
            <a:r>
              <a:rPr lang="en-US" sz="2000" dirty="0" smtClean="0"/>
              <a:t>media by mail </a:t>
            </a:r>
            <a:r>
              <a:rPr lang="en-US" sz="2000" dirty="0"/>
              <a:t>or sends an encrypted file </a:t>
            </a:r>
            <a:r>
              <a:rPr lang="en-US" sz="2000" dirty="0" smtClean="0"/>
              <a:t>by email</a:t>
            </a:r>
          </a:p>
          <a:p>
            <a:endParaRPr lang="en-US" dirty="0" smtClean="0"/>
          </a:p>
          <a:p>
            <a:endParaRPr lang="en-US" dirty="0" smtClean="0"/>
          </a:p>
          <a:p>
            <a:endParaRPr lang="en-US" dirty="0"/>
          </a:p>
        </p:txBody>
      </p:sp>
      <p:sp>
        <p:nvSpPr>
          <p:cNvPr id="3" name="Title 2"/>
          <p:cNvSpPr>
            <a:spLocks noGrp="1"/>
          </p:cNvSpPr>
          <p:nvPr>
            <p:ph type="title"/>
          </p:nvPr>
        </p:nvSpPr>
        <p:spPr/>
        <p:txBody>
          <a:bodyPr/>
          <a:lstStyle/>
          <a:p>
            <a:r>
              <a:rPr lang="en-US" dirty="0" smtClean="0"/>
              <a:t>Not easy, but worth it</a:t>
            </a:r>
            <a:endParaRPr lang="en-US" dirty="0"/>
          </a:p>
        </p:txBody>
      </p:sp>
      <p:pic>
        <p:nvPicPr>
          <p:cNvPr id="1026"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23083" t="10163" r="12705" b="5562"/>
          <a:stretch/>
        </p:blipFill>
        <p:spPr bwMode="auto">
          <a:xfrm>
            <a:off x="2133600" y="2876916"/>
            <a:ext cx="4876800" cy="36000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74554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t>Steps:</a:t>
            </a:r>
          </a:p>
          <a:p>
            <a:pPr lvl="1"/>
            <a:r>
              <a:rPr lang="en-US" sz="2400" dirty="0" smtClean="0"/>
              <a:t>NCSC </a:t>
            </a:r>
            <a:r>
              <a:rPr lang="en-US" sz="2400" dirty="0"/>
              <a:t>sends </a:t>
            </a:r>
            <a:r>
              <a:rPr lang="en-US" sz="2400" dirty="0" smtClean="0"/>
              <a:t>encrypted </a:t>
            </a:r>
            <a:r>
              <a:rPr lang="en-US" sz="2400" dirty="0"/>
              <a:t>file as an </a:t>
            </a:r>
            <a:r>
              <a:rPr lang="en-US" sz="2400" dirty="0" smtClean="0"/>
              <a:t>attachment</a:t>
            </a:r>
          </a:p>
          <a:p>
            <a:pPr lvl="1"/>
            <a:r>
              <a:rPr lang="en-US" sz="2400" dirty="0" smtClean="0"/>
              <a:t>The file provides a summary and all the detail needed to correct addresses</a:t>
            </a:r>
            <a:endParaRPr lang="en-US" sz="2400" dirty="0"/>
          </a:p>
          <a:p>
            <a:endParaRPr lang="en-US" dirty="0" smtClean="0"/>
          </a:p>
          <a:p>
            <a:endParaRPr lang="en-US" dirty="0" smtClean="0"/>
          </a:p>
          <a:p>
            <a:endParaRPr lang="en-US" dirty="0"/>
          </a:p>
        </p:txBody>
      </p:sp>
      <p:sp>
        <p:nvSpPr>
          <p:cNvPr id="3" name="Title 2"/>
          <p:cNvSpPr>
            <a:spLocks noGrp="1"/>
          </p:cNvSpPr>
          <p:nvPr>
            <p:ph type="title"/>
          </p:nvPr>
        </p:nvSpPr>
        <p:spPr/>
        <p:txBody>
          <a:bodyPr/>
          <a:lstStyle/>
          <a:p>
            <a:r>
              <a:rPr lang="en-US" dirty="0" smtClean="0"/>
              <a:t>Not easy, but worth it</a:t>
            </a:r>
            <a:endParaRPr lang="en-US" dirty="0"/>
          </a:p>
        </p:txBody>
      </p:sp>
    </p:spTree>
    <p:extLst>
      <p:ext uri="{BB962C8B-B14F-4D97-AF65-F5344CB8AC3E}">
        <p14:creationId xmlns:p14="http://schemas.microsoft.com/office/powerpoint/2010/main" val="36734775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sz="2800" dirty="0" smtClean="0"/>
              <a:t>What we did to correct:</a:t>
            </a:r>
          </a:p>
          <a:p>
            <a:pPr lvl="1"/>
            <a:r>
              <a:rPr lang="en-US" sz="2400" dirty="0" smtClean="0"/>
              <a:t>Reviewed all discrepancies</a:t>
            </a:r>
          </a:p>
          <a:p>
            <a:pPr lvl="1"/>
            <a:r>
              <a:rPr lang="en-US" sz="2400" dirty="0" smtClean="0"/>
              <a:t>Sent in corrections to county code at one time</a:t>
            </a:r>
          </a:p>
          <a:p>
            <a:pPr lvl="1"/>
            <a:r>
              <a:rPr lang="en-US" sz="2400" dirty="0" smtClean="0"/>
              <a:t>Reviewed Congressional codes with Elections Director and sent in corrections at one time</a:t>
            </a:r>
          </a:p>
          <a:p>
            <a:pPr lvl="1"/>
            <a:r>
              <a:rPr lang="en-US" sz="2400" dirty="0" smtClean="0"/>
              <a:t>All other items were corrected in smaller “chunks”</a:t>
            </a:r>
          </a:p>
          <a:p>
            <a:pPr lvl="1"/>
            <a:r>
              <a:rPr lang="en-US" sz="2400" dirty="0" smtClean="0"/>
              <a:t>Lesa waited a couple of weeks and checked to make sure USPS had corrected in its database (checked every county and Congressional code, spot checks for the rest)</a:t>
            </a:r>
          </a:p>
          <a:p>
            <a:pPr lvl="1"/>
            <a:r>
              <a:rPr lang="en-US" sz="2400" dirty="0" smtClean="0"/>
              <a:t>If </a:t>
            </a:r>
            <a:r>
              <a:rPr lang="en-US" sz="2400" dirty="0"/>
              <a:t>you have a lot of corrections you will need to submit them in a spreadsheet </a:t>
            </a:r>
            <a:r>
              <a:rPr lang="en-US" sz="2400" dirty="0" smtClean="0"/>
              <a:t>format</a:t>
            </a:r>
            <a:endParaRPr lang="en-US" sz="2400" dirty="0"/>
          </a:p>
        </p:txBody>
      </p:sp>
      <p:sp>
        <p:nvSpPr>
          <p:cNvPr id="3" name="Title 2"/>
          <p:cNvSpPr>
            <a:spLocks noGrp="1"/>
          </p:cNvSpPr>
          <p:nvPr>
            <p:ph type="title"/>
          </p:nvPr>
        </p:nvSpPr>
        <p:spPr/>
        <p:txBody>
          <a:bodyPr/>
          <a:lstStyle/>
          <a:p>
            <a:r>
              <a:rPr lang="en-US" dirty="0" smtClean="0"/>
              <a:t>Not Easy, But worth it</a:t>
            </a:r>
            <a:endParaRPr lang="en-US" dirty="0"/>
          </a:p>
        </p:txBody>
      </p:sp>
    </p:spTree>
    <p:extLst>
      <p:ext uri="{BB962C8B-B14F-4D97-AF65-F5344CB8AC3E}">
        <p14:creationId xmlns:p14="http://schemas.microsoft.com/office/powerpoint/2010/main" val="3291787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2800" dirty="0" err="1" smtClean="0"/>
              <a:t>DoR</a:t>
            </a:r>
            <a:r>
              <a:rPr lang="en-US" sz="2800" dirty="0" smtClean="0"/>
              <a:t> encourages counties to </a:t>
            </a:r>
            <a:r>
              <a:rPr lang="en-US" sz="2800" dirty="0"/>
              <a:t>send email of all new addresses on a weekly or monthly </a:t>
            </a:r>
            <a:r>
              <a:rPr lang="en-US" sz="2800" dirty="0" smtClean="0"/>
              <a:t>basis</a:t>
            </a:r>
          </a:p>
          <a:p>
            <a:r>
              <a:rPr lang="en-US" sz="2800" dirty="0" smtClean="0"/>
              <a:t>Lesa sends in our changes daily</a:t>
            </a:r>
          </a:p>
          <a:p>
            <a:r>
              <a:rPr lang="en-US" sz="2800" dirty="0" smtClean="0"/>
              <a:t>Tax Office vehicle transfers have been reduced by approximately 15 (33%) per month</a:t>
            </a:r>
          </a:p>
          <a:p>
            <a:r>
              <a:rPr lang="en-US" sz="2800" dirty="0" smtClean="0"/>
              <a:t>No, you can’t hire her!</a:t>
            </a:r>
          </a:p>
          <a:p>
            <a:r>
              <a:rPr lang="en-US" sz="2800" dirty="0" smtClean="0"/>
              <a:t>But, you can contact her!</a:t>
            </a:r>
          </a:p>
          <a:p>
            <a:pPr lvl="1"/>
            <a:r>
              <a:rPr lang="en-US" sz="2600" dirty="0" smtClean="0"/>
              <a:t>Lesa Chavis, 911 Specialist</a:t>
            </a:r>
          </a:p>
          <a:p>
            <a:pPr lvl="1"/>
            <a:r>
              <a:rPr lang="en-US" sz="2600" dirty="0" smtClean="0"/>
              <a:t>919.545.8161</a:t>
            </a:r>
          </a:p>
          <a:p>
            <a:pPr lvl="1"/>
            <a:r>
              <a:rPr lang="en-US" sz="2600" dirty="0" smtClean="0"/>
              <a:t>lesa.chavis@chathamnc.org</a:t>
            </a:r>
          </a:p>
          <a:p>
            <a:pPr lvl="1"/>
            <a:endParaRPr lang="en-US" sz="2600" dirty="0"/>
          </a:p>
          <a:p>
            <a:endParaRPr lang="en-US" dirty="0"/>
          </a:p>
        </p:txBody>
      </p:sp>
      <p:sp>
        <p:nvSpPr>
          <p:cNvPr id="3" name="Title 2"/>
          <p:cNvSpPr>
            <a:spLocks noGrp="1"/>
          </p:cNvSpPr>
          <p:nvPr>
            <p:ph type="title"/>
          </p:nvPr>
        </p:nvSpPr>
        <p:spPr/>
        <p:txBody>
          <a:bodyPr/>
          <a:lstStyle/>
          <a:p>
            <a:r>
              <a:rPr lang="en-US" dirty="0" smtClean="0"/>
              <a:t>Ongoing maintenance</a:t>
            </a:r>
            <a:endParaRPr lang="en-US" dirty="0"/>
          </a:p>
        </p:txBody>
      </p:sp>
    </p:spTree>
    <p:extLst>
      <p:ext uri="{BB962C8B-B14F-4D97-AF65-F5344CB8AC3E}">
        <p14:creationId xmlns:p14="http://schemas.microsoft.com/office/powerpoint/2010/main" val="1852050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612775" y="228600"/>
            <a:ext cx="7083425" cy="1295400"/>
          </a:xfrm>
        </p:spPr>
        <p:txBody>
          <a:bodyPr vert="horz" lIns="91440" tIns="45720" rIns="91440" bIns="45720" rtlCol="0" anchor="ctr">
            <a:noAutofit/>
          </a:bodyPr>
          <a:lstStyle/>
          <a:p>
            <a:r>
              <a:rPr lang="en-US" dirty="0"/>
              <a:t>Basics of sales tax reporting </a:t>
            </a:r>
          </a:p>
        </p:txBody>
      </p:sp>
      <p:sp>
        <p:nvSpPr>
          <p:cNvPr id="17411" name="Content Placeholder 2"/>
          <p:cNvSpPr>
            <a:spLocks noGrp="1"/>
          </p:cNvSpPr>
          <p:nvPr>
            <p:ph sz="quarter" idx="1"/>
          </p:nvPr>
        </p:nvSpPr>
        <p:spPr>
          <a:xfrm>
            <a:off x="381000" y="1600200"/>
            <a:ext cx="8610600" cy="5257800"/>
          </a:xfrm>
        </p:spPr>
        <p:txBody>
          <a:bodyPr>
            <a:normAutofit/>
          </a:bodyPr>
          <a:lstStyle/>
          <a:p>
            <a:r>
              <a:rPr lang="en-US" sz="3200" dirty="0" smtClean="0"/>
              <a:t>Vendors are required to report to the NC Department of Revenue (</a:t>
            </a:r>
            <a:r>
              <a:rPr lang="en-US" sz="3200" dirty="0" err="1" smtClean="0"/>
              <a:t>DoR</a:t>
            </a:r>
            <a:r>
              <a:rPr lang="en-US" sz="3200" dirty="0" smtClean="0"/>
              <a:t>) sales tax by county</a:t>
            </a:r>
          </a:p>
          <a:p>
            <a:r>
              <a:rPr lang="en-US" sz="3200" dirty="0" smtClean="0"/>
              <a:t>How vendors determines the county is up to them</a:t>
            </a:r>
          </a:p>
          <a:p>
            <a:r>
              <a:rPr lang="en-US" sz="3200" dirty="0" smtClean="0"/>
              <a:t>Vendors use a variety of methods:</a:t>
            </a:r>
          </a:p>
          <a:p>
            <a:pPr lvl="1"/>
            <a:r>
              <a:rPr lang="en-US" sz="3200" dirty="0" smtClean="0"/>
              <a:t>5-digit zip code (often inaccurate)</a:t>
            </a:r>
          </a:p>
          <a:p>
            <a:pPr lvl="1"/>
            <a:r>
              <a:rPr lang="en-US" sz="3200" dirty="0" smtClean="0"/>
              <a:t>9-digit zip code</a:t>
            </a:r>
          </a:p>
          <a:p>
            <a:pPr lvl="1"/>
            <a:r>
              <a:rPr lang="en-US" sz="3200" dirty="0" smtClean="0"/>
              <a:t>USPS addressing database</a:t>
            </a:r>
          </a:p>
        </p:txBody>
      </p:sp>
    </p:spTree>
    <p:extLst>
      <p:ext uri="{BB962C8B-B14F-4D97-AF65-F5344CB8AC3E}">
        <p14:creationId xmlns:p14="http://schemas.microsoft.com/office/powerpoint/2010/main" val="10601071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
          <p:cNvSpPr>
            <a:spLocks noGrp="1"/>
          </p:cNvSpPr>
          <p:nvPr>
            <p:ph type="title"/>
          </p:nvPr>
        </p:nvSpPr>
        <p:spPr>
          <a:xfrm>
            <a:off x="612775" y="228600"/>
            <a:ext cx="6854825" cy="1219200"/>
          </a:xfrm>
        </p:spPr>
        <p:txBody>
          <a:bodyPr/>
          <a:lstStyle/>
          <a:p>
            <a:r>
              <a:rPr lang="en-US" dirty="0"/>
              <a:t>Five-Digit Zip Code Problem</a:t>
            </a:r>
          </a:p>
        </p:txBody>
      </p:sp>
      <p:sp>
        <p:nvSpPr>
          <p:cNvPr id="17411" name="Rectangle 2"/>
          <p:cNvSpPr>
            <a:spLocks noGrp="1"/>
          </p:cNvSpPr>
          <p:nvPr>
            <p:ph sz="quarter" idx="1"/>
          </p:nvPr>
        </p:nvSpPr>
        <p:spPr>
          <a:xfrm>
            <a:off x="612775" y="1600200"/>
            <a:ext cx="8153400" cy="4495800"/>
          </a:xfrm>
        </p:spPr>
        <p:txBody>
          <a:bodyPr>
            <a:normAutofit/>
          </a:bodyPr>
          <a:lstStyle/>
          <a:p>
            <a:pPr eaLnBrk="1" hangingPunct="1"/>
            <a:r>
              <a:rPr lang="en-US" sz="3200" dirty="0" smtClean="0"/>
              <a:t>Use of the 5-digit zip code</a:t>
            </a:r>
          </a:p>
          <a:p>
            <a:pPr lvl="1" eaLnBrk="1" hangingPunct="1"/>
            <a:r>
              <a:rPr lang="en-US" sz="3200" dirty="0" smtClean="0"/>
              <a:t>Zip code boundaries do not follow county boundaries</a:t>
            </a:r>
          </a:p>
          <a:p>
            <a:pPr lvl="1" eaLnBrk="1" hangingPunct="1"/>
            <a:r>
              <a:rPr lang="en-US" sz="3200" dirty="0" smtClean="0"/>
              <a:t>Incorrectly reported sales tax if vendor uses only 5-digit zip</a:t>
            </a:r>
          </a:p>
          <a:p>
            <a:pPr lvl="1" eaLnBrk="1" hangingPunct="1"/>
            <a:r>
              <a:rPr lang="en-US" sz="3200" dirty="0" smtClean="0"/>
              <a:t>For example, Chatham addresses with Chapel Hill zip codes may be reported as Orange County sales</a:t>
            </a:r>
          </a:p>
          <a:p>
            <a:pPr eaLnBrk="1" hangingPunct="1">
              <a:buFont typeface="Wingdings" pitchFamily="2" charset="2"/>
              <a:buNone/>
            </a:pPr>
            <a:endParaRPr lang="en-US" sz="2800" dirty="0" smtClean="0"/>
          </a:p>
          <a:p>
            <a:pPr eaLnBrk="1" hangingPunct="1"/>
            <a:endParaRPr lang="en-US" sz="2800" dirty="0" smtClean="0"/>
          </a:p>
          <a:p>
            <a:pPr lvl="1" eaLnBrk="1" hangingPunct="1"/>
            <a:endParaRPr lang="en-US" sz="2400" dirty="0" smtClean="0"/>
          </a:p>
        </p:txBody>
      </p:sp>
    </p:spTree>
    <p:extLst>
      <p:ext uri="{BB962C8B-B14F-4D97-AF65-F5344CB8AC3E}">
        <p14:creationId xmlns:p14="http://schemas.microsoft.com/office/powerpoint/2010/main" val="13933374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3" name="Title 2"/>
          <p:cNvSpPr>
            <a:spLocks noGrp="1"/>
          </p:cNvSpPr>
          <p:nvPr>
            <p:ph type="title"/>
          </p:nvPr>
        </p:nvSpPr>
        <p:spPr/>
        <p:txBody>
          <a:bodyPr/>
          <a:lstStyle/>
          <a:p>
            <a:r>
              <a:rPr lang="en-US" dirty="0" smtClean="0"/>
              <a:t>Chatham’s zip code story</a:t>
            </a:r>
            <a:endParaRPr lang="en-US" dirty="0"/>
          </a:p>
        </p:txBody>
      </p:sp>
      <p:pic>
        <p:nvPicPr>
          <p:cNvPr id="1026" name="Picture 1" descr="C:\Users\john.odaniel\Documents\Zip code image 4.jpg"/>
          <p:cNvPicPr>
            <a:picLocks noChangeAspect="1" noChangeArrowheads="1"/>
          </p:cNvPicPr>
          <p:nvPr/>
        </p:nvPicPr>
        <p:blipFill>
          <a:blip r:embed="rId3">
            <a:extLst>
              <a:ext uri="{28A0092B-C50C-407E-A947-70E740481C1C}">
                <a14:useLocalDpi xmlns:a14="http://schemas.microsoft.com/office/drawing/2010/main" val="0"/>
              </a:ext>
            </a:extLst>
          </a:blip>
          <a:srcRect b="15172"/>
          <a:stretch>
            <a:fillRect/>
          </a:stretch>
        </p:blipFill>
        <p:spPr bwMode="auto">
          <a:xfrm>
            <a:off x="1188668" y="1905000"/>
            <a:ext cx="7063158" cy="41539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574799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
          <p:cNvSpPr>
            <a:spLocks noGrp="1"/>
          </p:cNvSpPr>
          <p:nvPr>
            <p:ph type="title"/>
          </p:nvPr>
        </p:nvSpPr>
        <p:spPr>
          <a:xfrm>
            <a:off x="612775" y="228600"/>
            <a:ext cx="6931025" cy="1219200"/>
          </a:xfrm>
        </p:spPr>
        <p:txBody>
          <a:bodyPr vert="horz" lIns="91440" tIns="45720" rIns="91440" bIns="45720" rtlCol="0" anchor="ctr">
            <a:noAutofit/>
          </a:bodyPr>
          <a:lstStyle/>
          <a:p>
            <a:r>
              <a:rPr lang="en-US" dirty="0" smtClean="0"/>
              <a:t>Chatham’s Zip Code Story</a:t>
            </a:r>
            <a:endParaRPr lang="en-US" dirty="0"/>
          </a:p>
        </p:txBody>
      </p:sp>
      <p:sp>
        <p:nvSpPr>
          <p:cNvPr id="19459" name="Rectangle 2"/>
          <p:cNvSpPr>
            <a:spLocks noGrp="1"/>
          </p:cNvSpPr>
          <p:nvPr>
            <p:ph sz="quarter" idx="1"/>
          </p:nvPr>
        </p:nvSpPr>
        <p:spPr>
          <a:xfrm>
            <a:off x="381000" y="1600200"/>
            <a:ext cx="8385175" cy="4495800"/>
          </a:xfrm>
        </p:spPr>
        <p:txBody>
          <a:bodyPr>
            <a:noAutofit/>
          </a:bodyPr>
          <a:lstStyle/>
          <a:p>
            <a:r>
              <a:rPr lang="en-US" sz="2800" b="1" dirty="0"/>
              <a:t>In-Store Sales</a:t>
            </a:r>
          </a:p>
          <a:p>
            <a:pPr lvl="1"/>
            <a:r>
              <a:rPr lang="en-US" sz="2400" dirty="0"/>
              <a:t>We found county vendors charging </a:t>
            </a:r>
            <a:r>
              <a:rPr lang="en-US" sz="2400" dirty="0" smtClean="0"/>
              <a:t>Orange’s rate </a:t>
            </a:r>
            <a:r>
              <a:rPr lang="en-US" sz="2400" dirty="0"/>
              <a:t>(7.5%); Chatham’s rate is 6.75%</a:t>
            </a:r>
          </a:p>
          <a:p>
            <a:r>
              <a:rPr lang="en-US" sz="2800" b="1" dirty="0" smtClean="0"/>
              <a:t>Delivered Goods Sales</a:t>
            </a:r>
          </a:p>
          <a:p>
            <a:pPr lvl="1" eaLnBrk="1" hangingPunct="1"/>
            <a:r>
              <a:rPr lang="en-US" sz="2400" dirty="0" smtClean="0"/>
              <a:t>Sales tax is </a:t>
            </a:r>
            <a:r>
              <a:rPr lang="en-US" sz="2400" b="1" dirty="0" smtClean="0"/>
              <a:t>supposed</a:t>
            </a:r>
            <a:r>
              <a:rPr lang="en-US" sz="2400" dirty="0" smtClean="0"/>
              <a:t> to be charged based on the delivery address</a:t>
            </a:r>
          </a:p>
          <a:p>
            <a:pPr lvl="1" eaLnBrk="1" hangingPunct="1"/>
            <a:r>
              <a:rPr lang="en-US" sz="2400" dirty="0" smtClean="0"/>
              <a:t>Items delivered to Chatham residents may incorrectly show as another county if only the 5-digit zip is used to report the sales tax</a:t>
            </a:r>
          </a:p>
          <a:p>
            <a:pPr lvl="1" eaLnBrk="1" hangingPunct="1"/>
            <a:r>
              <a:rPr lang="en-US" sz="2400" dirty="0" smtClean="0"/>
              <a:t>A significant portion of building materials are delivered to the site</a:t>
            </a:r>
          </a:p>
        </p:txBody>
      </p:sp>
    </p:spTree>
    <p:extLst>
      <p:ext uri="{BB962C8B-B14F-4D97-AF65-F5344CB8AC3E}">
        <p14:creationId xmlns:p14="http://schemas.microsoft.com/office/powerpoint/2010/main" val="1911601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152400"/>
            <a:ext cx="8839200" cy="6553200"/>
          </a:xfrm>
          <a:prstGeom prst="rect">
            <a:avLst/>
          </a:prstGeom>
          <a:solidFill>
            <a:schemeClr val="bg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Content Placeholder 1"/>
          <p:cNvSpPr>
            <a:spLocks noGrp="1"/>
          </p:cNvSpPr>
          <p:nvPr>
            <p:ph idx="1"/>
          </p:nvPr>
        </p:nvSpPr>
        <p:spPr/>
        <p:txBody>
          <a:bodyPr/>
          <a:lstStyle/>
          <a:p>
            <a:endParaRPr lang="en-US" dirty="0"/>
          </a:p>
        </p:txBody>
      </p:sp>
      <p:graphicFrame>
        <p:nvGraphicFramePr>
          <p:cNvPr id="5" name="Chart 4"/>
          <p:cNvGraphicFramePr>
            <a:graphicFrameLocks/>
          </p:cNvGraphicFramePr>
          <p:nvPr/>
        </p:nvGraphicFramePr>
        <p:xfrm>
          <a:off x="0" y="0"/>
          <a:ext cx="6248400" cy="4191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a:graphicFrameLocks/>
          </p:cNvGraphicFramePr>
          <p:nvPr/>
        </p:nvGraphicFramePr>
        <p:xfrm>
          <a:off x="2895600" y="2514599"/>
          <a:ext cx="6477000" cy="434340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Chart 6"/>
          <p:cNvGraphicFramePr>
            <a:graphicFrameLocks/>
          </p:cNvGraphicFramePr>
          <p:nvPr/>
        </p:nvGraphicFramePr>
        <p:xfrm>
          <a:off x="533400" y="4572000"/>
          <a:ext cx="3124200" cy="1981200"/>
        </p:xfrm>
        <a:graphic>
          <a:graphicData uri="http://schemas.openxmlformats.org/drawingml/2006/chart">
            <c:chart xmlns:c="http://schemas.openxmlformats.org/drawingml/2006/chart" xmlns:r="http://schemas.openxmlformats.org/officeDocument/2006/relationships" r:id="rId5"/>
          </a:graphicData>
        </a:graphic>
      </p:graphicFrame>
      <p:cxnSp>
        <p:nvCxnSpPr>
          <p:cNvPr id="8" name="Straight Connector 7"/>
          <p:cNvCxnSpPr/>
          <p:nvPr/>
        </p:nvCxnSpPr>
        <p:spPr>
          <a:xfrm>
            <a:off x="4495800" y="0"/>
            <a:ext cx="76200" cy="6858000"/>
          </a:xfrm>
          <a:prstGeom prst="line">
            <a:avLst/>
          </a:prstGeom>
          <a:ln w="76200">
            <a:solidFill>
              <a:srgbClr val="FF66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572000" y="2438400"/>
            <a:ext cx="4572000" cy="0"/>
          </a:xfrm>
          <a:prstGeom prst="line">
            <a:avLst/>
          </a:prstGeom>
          <a:ln w="28575">
            <a:solidFill>
              <a:srgbClr val="FF66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0" y="4267200"/>
            <a:ext cx="4572000" cy="0"/>
          </a:xfrm>
          <a:prstGeom prst="line">
            <a:avLst/>
          </a:prstGeom>
          <a:ln w="28575">
            <a:solidFill>
              <a:srgbClr val="FF6600"/>
            </a:solidFill>
          </a:ln>
        </p:spPr>
        <p:style>
          <a:lnRef idx="1">
            <a:schemeClr val="accent1"/>
          </a:lnRef>
          <a:fillRef idx="0">
            <a:schemeClr val="accent1"/>
          </a:fillRef>
          <a:effectRef idx="0">
            <a:schemeClr val="accent1"/>
          </a:effectRef>
          <a:fontRef idx="minor">
            <a:schemeClr val="tx1"/>
          </a:fontRef>
        </p:style>
      </p:cxnSp>
      <p:pic>
        <p:nvPicPr>
          <p:cNvPr id="11" name="Picture 8"/>
          <p:cNvPicPr>
            <a:picLocks noChangeAspect="1" noChangeArrowheads="1"/>
          </p:cNvPicPr>
          <p:nvPr/>
        </p:nvPicPr>
        <p:blipFill>
          <a:blip r:embed="rId6" cstate="print">
            <a:extLst>
              <a:ext uri="{28A0092B-C50C-407E-A947-70E740481C1C}">
                <a14:useLocalDpi xmlns:a14="http://schemas.microsoft.com/office/drawing/2010/main" val="0"/>
              </a:ext>
            </a:extLst>
          </a:blip>
          <a:srcRect r="74493"/>
          <a:stretch>
            <a:fillRect/>
          </a:stretch>
        </p:blipFill>
        <p:spPr bwMode="auto">
          <a:xfrm>
            <a:off x="381000" y="4572000"/>
            <a:ext cx="796925" cy="1979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TextBox 6"/>
          <p:cNvSpPr txBox="1">
            <a:spLocks noChangeArrowheads="1"/>
          </p:cNvSpPr>
          <p:nvPr/>
        </p:nvSpPr>
        <p:spPr bwMode="auto">
          <a:xfrm>
            <a:off x="1154113" y="4781550"/>
            <a:ext cx="21240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b="1">
                <a:solidFill>
                  <a:srgbClr val="000000"/>
                </a:solidFill>
                <a:latin typeface="Calibri" pitchFamily="34" charset="0"/>
              </a:rPr>
              <a:t>Chatham Zip Code</a:t>
            </a:r>
          </a:p>
        </p:txBody>
      </p:sp>
      <p:sp>
        <p:nvSpPr>
          <p:cNvPr id="13" name="TextBox 12"/>
          <p:cNvSpPr txBox="1">
            <a:spLocks noChangeArrowheads="1"/>
          </p:cNvSpPr>
          <p:nvPr/>
        </p:nvSpPr>
        <p:spPr bwMode="auto">
          <a:xfrm>
            <a:off x="1177925" y="5561013"/>
            <a:ext cx="30384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b="1">
                <a:solidFill>
                  <a:srgbClr val="000000"/>
                </a:solidFill>
                <a:latin typeface="Calibri" pitchFamily="34" charset="0"/>
              </a:rPr>
              <a:t>Zip Code Overlapping from</a:t>
            </a:r>
          </a:p>
          <a:p>
            <a:pPr eaLnBrk="1" hangingPunct="1"/>
            <a:r>
              <a:rPr lang="en-US" sz="2000" b="1">
                <a:solidFill>
                  <a:srgbClr val="000000"/>
                </a:solidFill>
                <a:latin typeface="Calibri" pitchFamily="34" charset="0"/>
              </a:rPr>
              <a:t>Another County</a:t>
            </a:r>
          </a:p>
        </p:txBody>
      </p:sp>
      <p:sp>
        <p:nvSpPr>
          <p:cNvPr id="14" name="Title 13"/>
          <p:cNvSpPr>
            <a:spLocks noGrp="1"/>
          </p:cNvSpPr>
          <p:nvPr>
            <p:ph type="title"/>
          </p:nvPr>
        </p:nvSpPr>
        <p:spPr/>
        <p:txBody>
          <a:bodyPr/>
          <a:lstStyle/>
          <a:p>
            <a:endParaRPr lang="en-US"/>
          </a:p>
        </p:txBody>
      </p:sp>
    </p:spTree>
    <p:extLst>
      <p:ext uri="{BB962C8B-B14F-4D97-AF65-F5344CB8AC3E}">
        <p14:creationId xmlns:p14="http://schemas.microsoft.com/office/powerpoint/2010/main" val="35476673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t>We knew zip codes were causing us sales tax problems and had educated our residents on the issue</a:t>
            </a:r>
          </a:p>
          <a:p>
            <a:r>
              <a:rPr lang="en-US" sz="2800" dirty="0" smtClean="0"/>
              <a:t>Then a few social medial posts showed up that a significant number of our vehicles were showing up in Orange County</a:t>
            </a:r>
          </a:p>
          <a:p>
            <a:r>
              <a:rPr lang="en-US" sz="2800" dirty="0" smtClean="0"/>
              <a:t>We (especially our citizens) suspected our old enemy, the zip code</a:t>
            </a:r>
            <a:endParaRPr lang="en-US" sz="2800" dirty="0"/>
          </a:p>
        </p:txBody>
      </p:sp>
      <p:sp>
        <p:nvSpPr>
          <p:cNvPr id="3" name="Title 2"/>
          <p:cNvSpPr>
            <a:spLocks noGrp="1"/>
          </p:cNvSpPr>
          <p:nvPr>
            <p:ph type="title"/>
          </p:nvPr>
        </p:nvSpPr>
        <p:spPr/>
        <p:txBody>
          <a:bodyPr/>
          <a:lstStyle/>
          <a:p>
            <a:r>
              <a:rPr lang="en-US" dirty="0" smtClean="0"/>
              <a:t>Chatham’s zip code story</a:t>
            </a:r>
            <a:endParaRPr lang="en-US" dirty="0"/>
          </a:p>
        </p:txBody>
      </p:sp>
    </p:spTree>
    <p:extLst>
      <p:ext uri="{BB962C8B-B14F-4D97-AF65-F5344CB8AC3E}">
        <p14:creationId xmlns:p14="http://schemas.microsoft.com/office/powerpoint/2010/main" val="22545709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t>DMV uses the USPS addresses to verify addresses for new vehicle registrations (as you tax folks know)</a:t>
            </a:r>
          </a:p>
          <a:p>
            <a:r>
              <a:rPr lang="en-US" sz="2800" dirty="0" smtClean="0"/>
              <a:t>We have a lot of new registrations in our largest development, Briar Chapel, which has a Chapel Hill zip code</a:t>
            </a:r>
          </a:p>
          <a:p>
            <a:r>
              <a:rPr lang="en-US" sz="2800" dirty="0" smtClean="0"/>
              <a:t>DMV’s addresses had the wrong county code for Briar Chapel; all new addresses were showing up in Orange County</a:t>
            </a:r>
          </a:p>
        </p:txBody>
      </p:sp>
      <p:sp>
        <p:nvSpPr>
          <p:cNvPr id="3" name="Title 2"/>
          <p:cNvSpPr>
            <a:spLocks noGrp="1"/>
          </p:cNvSpPr>
          <p:nvPr>
            <p:ph type="title"/>
          </p:nvPr>
        </p:nvSpPr>
        <p:spPr/>
        <p:txBody>
          <a:bodyPr/>
          <a:lstStyle/>
          <a:p>
            <a:r>
              <a:rPr lang="en-US" dirty="0" smtClean="0"/>
              <a:t>Chatham’s </a:t>
            </a:r>
            <a:br>
              <a:rPr lang="en-US" dirty="0" smtClean="0"/>
            </a:br>
            <a:r>
              <a:rPr lang="en-US" dirty="0" smtClean="0"/>
              <a:t>County Project Story</a:t>
            </a:r>
            <a:endParaRPr lang="en-US" dirty="0"/>
          </a:p>
        </p:txBody>
      </p:sp>
    </p:spTree>
    <p:extLst>
      <p:ext uri="{BB962C8B-B14F-4D97-AF65-F5344CB8AC3E}">
        <p14:creationId xmlns:p14="http://schemas.microsoft.com/office/powerpoint/2010/main" val="32136223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t>Our Tax Administrator immediately notified the </a:t>
            </a:r>
            <a:r>
              <a:rPr lang="en-US" sz="2800" dirty="0" err="1" smtClean="0"/>
              <a:t>DoR</a:t>
            </a:r>
            <a:endParaRPr lang="en-US" sz="2800" dirty="0" smtClean="0"/>
          </a:p>
          <a:p>
            <a:r>
              <a:rPr lang="en-US" sz="2800" dirty="0" err="1" smtClean="0"/>
              <a:t>DoR</a:t>
            </a:r>
            <a:r>
              <a:rPr lang="en-US" sz="2800" dirty="0" smtClean="0"/>
              <a:t> suggested we fix the problem through the “County Project,” USPS’s method of correcting addresses</a:t>
            </a:r>
          </a:p>
          <a:p>
            <a:r>
              <a:rPr lang="en-US" sz="2800" dirty="0" smtClean="0"/>
              <a:t>USPS is the ULTIMATE address database—used by many, not just DMV, for address verification</a:t>
            </a:r>
          </a:p>
          <a:p>
            <a:endParaRPr lang="en-US" dirty="0" smtClean="0"/>
          </a:p>
        </p:txBody>
      </p:sp>
      <p:sp>
        <p:nvSpPr>
          <p:cNvPr id="3" name="Title 2"/>
          <p:cNvSpPr>
            <a:spLocks noGrp="1"/>
          </p:cNvSpPr>
          <p:nvPr>
            <p:ph type="title"/>
          </p:nvPr>
        </p:nvSpPr>
        <p:spPr/>
        <p:txBody>
          <a:bodyPr/>
          <a:lstStyle/>
          <a:p>
            <a:r>
              <a:rPr lang="en-US" dirty="0" smtClean="0"/>
              <a:t>Chatham’s </a:t>
            </a:r>
            <a:br>
              <a:rPr lang="en-US" dirty="0" smtClean="0"/>
            </a:br>
            <a:r>
              <a:rPr lang="en-US" dirty="0" smtClean="0"/>
              <a:t>County Project story</a:t>
            </a:r>
            <a:endParaRPr lang="en-US" dirty="0"/>
          </a:p>
        </p:txBody>
      </p:sp>
    </p:spTree>
    <p:extLst>
      <p:ext uri="{BB962C8B-B14F-4D97-AF65-F5344CB8AC3E}">
        <p14:creationId xmlns:p14="http://schemas.microsoft.com/office/powerpoint/2010/main" val="185805863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image" Target="../media/image5.jpeg"/></Relationships>
</file>

<file path=ppt/theme/_rels/themeOverr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image" Target="../media/image5.jpeg"/></Relationships>
</file>

<file path=ppt/theme/_rels/themeOverr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image" Target="../media/image5.jpeg"/></Relationships>
</file>

<file path=ppt/theme/theme1.xml><?xml version="1.0" encoding="utf-8"?>
<a:theme xmlns:a="http://schemas.openxmlformats.org/drawingml/2006/main" name="Grid">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6">
    <a:dk1>
      <a:sysClr val="windowText" lastClr="000000"/>
    </a:dk1>
    <a:lt1>
      <a:sysClr val="window" lastClr="FFFFFF"/>
    </a:lt1>
    <a:dk2>
      <a:srgbClr val="E5E5E5"/>
    </a:dk2>
    <a:lt2>
      <a:srgbClr val="000000"/>
    </a:lt2>
    <a:accent1>
      <a:srgbClr val="00B0F0"/>
    </a:accent1>
    <a:accent2>
      <a:srgbClr val="FF6600"/>
    </a:accent2>
    <a:accent3>
      <a:srgbClr val="A5AB81"/>
    </a:accent3>
    <a:accent4>
      <a:srgbClr val="D8B25C"/>
    </a:accent4>
    <a:accent5>
      <a:srgbClr val="7BA79D"/>
    </a:accent5>
    <a:accent6>
      <a:srgbClr val="000000"/>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Override>
</file>

<file path=ppt/theme/themeOverride2.xml><?xml version="1.0" encoding="utf-8"?>
<a:themeOverride xmlns:a="http://schemas.openxmlformats.org/drawingml/2006/main">
  <a:clrScheme name="Custom 6">
    <a:dk1>
      <a:sysClr val="windowText" lastClr="000000"/>
    </a:dk1>
    <a:lt1>
      <a:sysClr val="window" lastClr="FFFFFF"/>
    </a:lt1>
    <a:dk2>
      <a:srgbClr val="E5E5E5"/>
    </a:dk2>
    <a:lt2>
      <a:srgbClr val="000000"/>
    </a:lt2>
    <a:accent1>
      <a:srgbClr val="00B0F0"/>
    </a:accent1>
    <a:accent2>
      <a:srgbClr val="FF6600"/>
    </a:accent2>
    <a:accent3>
      <a:srgbClr val="A5AB81"/>
    </a:accent3>
    <a:accent4>
      <a:srgbClr val="D8B25C"/>
    </a:accent4>
    <a:accent5>
      <a:srgbClr val="7BA79D"/>
    </a:accent5>
    <a:accent6>
      <a:srgbClr val="000000"/>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Override>
</file>

<file path=ppt/theme/themeOverride3.xml><?xml version="1.0" encoding="utf-8"?>
<a:themeOverride xmlns:a="http://schemas.openxmlformats.org/drawingml/2006/main">
  <a:clrScheme name="Custom 6">
    <a:dk1>
      <a:sysClr val="windowText" lastClr="000000"/>
    </a:dk1>
    <a:lt1>
      <a:sysClr val="window" lastClr="FFFFFF"/>
    </a:lt1>
    <a:dk2>
      <a:srgbClr val="E5E5E5"/>
    </a:dk2>
    <a:lt2>
      <a:srgbClr val="000000"/>
    </a:lt2>
    <a:accent1>
      <a:srgbClr val="00B0F0"/>
    </a:accent1>
    <a:accent2>
      <a:srgbClr val="FF6600"/>
    </a:accent2>
    <a:accent3>
      <a:srgbClr val="A5AB81"/>
    </a:accent3>
    <a:accent4>
      <a:srgbClr val="D8B25C"/>
    </a:accent4>
    <a:accent5>
      <a:srgbClr val="7BA79D"/>
    </a:accent5>
    <a:accent6>
      <a:srgbClr val="000000"/>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Override>
</file>

<file path=docProps/app.xml><?xml version="1.0" encoding="utf-8"?>
<Properties xmlns="http://schemas.openxmlformats.org/officeDocument/2006/extended-properties" xmlns:vt="http://schemas.openxmlformats.org/officeDocument/2006/docPropsVTypes">
  <Template>Grid</Template>
  <TotalTime>1771</TotalTime>
  <Words>1600</Words>
  <Application>Microsoft Office PowerPoint</Application>
  <PresentationFormat>On-screen Show (4:3)</PresentationFormat>
  <Paragraphs>181</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Grid</vt:lpstr>
      <vt:lpstr>The County Project</vt:lpstr>
      <vt:lpstr>Basics of sales tax reporting </vt:lpstr>
      <vt:lpstr>Five-Digit Zip Code Problem</vt:lpstr>
      <vt:lpstr>Chatham’s zip code story</vt:lpstr>
      <vt:lpstr>Chatham’s Zip Code Story</vt:lpstr>
      <vt:lpstr>PowerPoint Presentation</vt:lpstr>
      <vt:lpstr>Chatham’s zip code story</vt:lpstr>
      <vt:lpstr>Chatham’s  County Project Story</vt:lpstr>
      <vt:lpstr>Chatham’s  County Project story</vt:lpstr>
      <vt:lpstr>Chatham’s  County Project story</vt:lpstr>
      <vt:lpstr>Chatham’s  County Project Story</vt:lpstr>
      <vt:lpstr>The Results</vt:lpstr>
      <vt:lpstr>What is the County Project?</vt:lpstr>
      <vt:lpstr>USPs County Project  Contact Info</vt:lpstr>
      <vt:lpstr>Not easy, but worth it</vt:lpstr>
      <vt:lpstr>Not easy, but worth it</vt:lpstr>
      <vt:lpstr>Not easy, but worth it</vt:lpstr>
      <vt:lpstr>Not Easy, But worth it</vt:lpstr>
      <vt:lpstr>Ongoing maintenance</vt:lpstr>
    </vt:vector>
  </TitlesOfParts>
  <Company>Chatham County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County Project</dc:title>
  <dc:creator>Renee Paschal</dc:creator>
  <cp:lastModifiedBy>Renee Paschal</cp:lastModifiedBy>
  <cp:revision>24</cp:revision>
  <cp:lastPrinted>2015-09-13T20:27:47Z</cp:lastPrinted>
  <dcterms:created xsi:type="dcterms:W3CDTF">2015-09-10T12:26:52Z</dcterms:created>
  <dcterms:modified xsi:type="dcterms:W3CDTF">2015-09-15T20:55:28Z</dcterms:modified>
</cp:coreProperties>
</file>