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8563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61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32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748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60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75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Shape 32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31750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095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711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3301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685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31750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095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71119" algn="l" rtl="0">
              <a:spcBef>
                <a:spcPts val="400"/>
              </a:spcBef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3301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685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7873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4571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4571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8128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Shape 49"/>
          <p:cNvCxnSpPr/>
          <p:nvPr/>
        </p:nvCxnSpPr>
        <p:spPr>
          <a:xfrm rot="5400000">
            <a:off x="2217817" y="4045823"/>
            <a:ext cx="4709160" cy="79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0159" algn="l" rtl="0">
              <a:spcBef>
                <a:spcPts val="640"/>
              </a:spcBef>
              <a:buClr>
                <a:schemeClr val="accen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39369" algn="l" rtl="0">
              <a:spcBef>
                <a:spcPts val="560"/>
              </a:spcBef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48259" algn="l" rtl="0">
              <a:spcBef>
                <a:spcPts val="480"/>
              </a:spcBef>
              <a:buClr>
                <a:schemeClr val="accent1"/>
              </a:buClr>
              <a:buSzPct val="9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66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2031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558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60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66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Shape 66"/>
          <p:cNvCxnSpPr/>
          <p:nvPr/>
        </p:nvCxnSpPr>
        <p:spPr>
          <a:xfrm rot="5400000">
            <a:off x="-13115" y="3580205"/>
            <a:ext cx="557783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12700" dir="5400000" algn="t" rotWithShape="0">
              <a:srgbClr val="000000">
                <a:alpha val="5882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l="15293"/>
          <a:stretch/>
        </p:blipFill>
        <p:spPr>
          <a:xfrm>
            <a:off x="0" y="381000"/>
            <a:ext cx="9144000" cy="64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81000" y="22860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MOTOR VEHICLE VALUATION IN NCVTS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81000" y="44196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Linda Thomas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Cumberland County Tax Administration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Styles to Review in Queue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0999"/>
          </a:xfrm>
        </p:spPr>
        <p:txBody>
          <a:bodyPr numCol="2" anchor="ctr"/>
          <a:lstStyle/>
          <a:p>
            <a:pPr indent="-182880" fontAlgn="base">
              <a:spcAft>
                <a:spcPts val="1200"/>
              </a:spcAft>
            </a:pPr>
            <a:r>
              <a:rPr lang="en-US" dirty="0" smtClean="0"/>
              <a:t>AT - Animal Trailer 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BT - Boat Trailer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TL - Trailer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UL - Utility Trailer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HR - Hearse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LM - Limousine 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LS - Low Speed Vehicle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CT - Camping/Travel Trailer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HC - House Car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BU - Buses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SP - Special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TK - Trucks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WK - Wreckers</a:t>
            </a:r>
          </a:p>
          <a:p>
            <a:pPr indent="-182880" fontAlgn="base">
              <a:spcAft>
                <a:spcPts val="1200"/>
              </a:spcAft>
            </a:pPr>
            <a:r>
              <a:rPr lang="en-US" dirty="0" smtClean="0"/>
              <a:t>Antique Vehicles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for Truck Bodies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600201"/>
            <a:ext cx="8305800" cy="3657599"/>
          </a:xfrm>
        </p:spPr>
        <p:txBody>
          <a:bodyPr numCol="2" anchor="ctr"/>
          <a:lstStyle/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Freightliner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International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Kenworth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Mack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Peterbuilt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Sterling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Volvo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White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Ford VIN Identifiers </a:t>
            </a:r>
          </a:p>
          <a:p>
            <a:pPr marL="274320" lvl="2" indent="-182880" fontAlgn="base">
              <a:spcAft>
                <a:spcPts val="600"/>
              </a:spcAft>
            </a:pPr>
            <a:r>
              <a:rPr lang="en-US" sz="2400" dirty="0" smtClean="0"/>
              <a:t>1FC, 1FD, 2FD, 2FC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Chevy/GMC VIN Identifiers </a:t>
            </a:r>
          </a:p>
          <a:p>
            <a:pPr marL="274320" lvl="2" indent="-182880" fontAlgn="base">
              <a:spcAft>
                <a:spcPts val="600"/>
              </a:spcAft>
            </a:pPr>
            <a:r>
              <a:rPr lang="en-US" sz="2400" dirty="0" smtClean="0"/>
              <a:t>1GB, 1GD, 1GE, 2GB, 2GD</a:t>
            </a:r>
          </a:p>
          <a:p>
            <a:pPr marL="0" indent="-182880" fontAlgn="base">
              <a:spcAft>
                <a:spcPts val="600"/>
              </a:spcAft>
            </a:pPr>
            <a:r>
              <a:rPr lang="en-US" dirty="0" smtClean="0"/>
              <a:t>Dodge VIN Identifiers </a:t>
            </a:r>
          </a:p>
          <a:p>
            <a:pPr marL="274320" lvl="2" indent="-182880" fontAlgn="base">
              <a:spcAft>
                <a:spcPts val="600"/>
              </a:spcAft>
            </a:pPr>
            <a:r>
              <a:rPr lang="en-US" sz="2400" dirty="0" smtClean="0"/>
              <a:t>1B6, 2B6, 3B6, 3D6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Review?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>
              <a:spcAft>
                <a:spcPts val="600"/>
              </a:spcAft>
            </a:pPr>
            <a:r>
              <a:rPr lang="en-US" sz="3200" dirty="0" smtClean="0"/>
              <a:t>Correct Valuation Errors</a:t>
            </a:r>
          </a:p>
          <a:p>
            <a:pPr indent="-182880">
              <a:spcAft>
                <a:spcPts val="600"/>
              </a:spcAft>
            </a:pPr>
            <a:r>
              <a:rPr lang="en-US" sz="3200" dirty="0" smtClean="0"/>
              <a:t>Correct Models </a:t>
            </a:r>
          </a:p>
          <a:p>
            <a:pPr indent="-182880">
              <a:spcAft>
                <a:spcPts val="600"/>
              </a:spcAft>
            </a:pPr>
            <a:r>
              <a:rPr lang="en-US" sz="3200" dirty="0" smtClean="0"/>
              <a:t>Update Default Values</a:t>
            </a:r>
          </a:p>
          <a:p>
            <a:pPr indent="-182880">
              <a:spcAft>
                <a:spcPts val="600"/>
              </a:spcAft>
            </a:pPr>
            <a:r>
              <a:rPr lang="en-US" sz="3200" dirty="0" smtClean="0"/>
              <a:t>Add Truck Bodies</a:t>
            </a:r>
          </a:p>
          <a:p>
            <a:pPr indent="-182880">
              <a:spcAft>
                <a:spcPts val="600"/>
              </a:spcAft>
            </a:pPr>
            <a:r>
              <a:rPr lang="en-US" sz="3200" dirty="0" smtClean="0"/>
              <a:t>Correct Tax Situs</a:t>
            </a:r>
          </a:p>
          <a:p>
            <a:pPr indent="-182880">
              <a:spcAft>
                <a:spcPts val="600"/>
              </a:spcAft>
            </a:pPr>
            <a:r>
              <a:rPr lang="en-US" sz="3200" dirty="0" smtClean="0"/>
              <a:t>Fair and Equitable Taxation!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Value Queue Example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609600" y="2762892"/>
            <a:ext cx="7924800" cy="34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600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2013 Cadillac XTS Funeral Coach HR</a:t>
            </a:r>
          </a:p>
          <a:p>
            <a:r>
              <a:rPr lang="en-US" sz="2400" dirty="0" smtClean="0"/>
              <a:t>DOR Default: $28,550  Correct Value: $102,347</a:t>
            </a: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4343400"/>
            <a:ext cx="3229897" cy="13716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Code Queue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82000" cy="12191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2014 Western Star TK</a:t>
            </a:r>
          </a:p>
          <a:p>
            <a:pPr>
              <a:buNone/>
            </a:pPr>
            <a:r>
              <a:rPr lang="en-US" dirty="0" smtClean="0"/>
              <a:t>DOR Default: $88,460 (Cab Only)  Correct Value: $266,469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895600"/>
            <a:ext cx="7848600" cy="357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343400"/>
            <a:ext cx="2819400" cy="1615914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>
              <a:buNone/>
            </a:pPr>
            <a:r>
              <a:rPr lang="en-US" dirty="0" smtClean="0"/>
              <a:t>2008 Sundowner Animal Trailer</a:t>
            </a:r>
          </a:p>
          <a:p>
            <a:pPr indent="-182880">
              <a:buNone/>
            </a:pPr>
            <a:r>
              <a:rPr lang="en-US" dirty="0" smtClean="0"/>
              <a:t>RMV Sales Price $75,300 (2007)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b="1" dirty="0" smtClean="0"/>
              <a:t>Cost Residual Value $18,825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dirty="0" smtClean="0"/>
              <a:t>DOR Default Value $1,000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dirty="0" smtClean="0"/>
              <a:t>TEC High Livestock TL Value $9,650</a:t>
            </a:r>
          </a:p>
          <a:p>
            <a:pPr indent="-18288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871394"/>
            <a:ext cx="2914649" cy="3615132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>
              <a:buNone/>
            </a:pPr>
            <a:r>
              <a:rPr lang="en-US" dirty="0" smtClean="0"/>
              <a:t>2014 Newmar Mountain Aire HC</a:t>
            </a:r>
          </a:p>
          <a:p>
            <a:pPr indent="-182880">
              <a:buNone/>
            </a:pPr>
            <a:r>
              <a:rPr lang="en-US" dirty="0" smtClean="0"/>
              <a:t>RMV Sales Price $376,672</a:t>
            </a:r>
          </a:p>
          <a:p>
            <a:pPr indent="-182880">
              <a:buNone/>
            </a:pPr>
            <a:r>
              <a:rPr lang="en-US" dirty="0" smtClean="0"/>
              <a:t>Taxpayer Response: Model M-4369, 3 Slides, 43 ft.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b="1" dirty="0" smtClean="0"/>
              <a:t>Recreational NADA Value $343,150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dirty="0" smtClean="0"/>
              <a:t>DOR Default Value $39,950</a:t>
            </a:r>
          </a:p>
          <a:p>
            <a:pPr indent="-182880">
              <a:buNone/>
            </a:pPr>
            <a:r>
              <a:rPr lang="en-US" dirty="0" smtClean="0"/>
              <a:t>  (TEC – 32 ft.)</a:t>
            </a:r>
          </a:p>
          <a:p>
            <a:pPr indent="-18288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91000"/>
            <a:ext cx="3919329" cy="2509838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>
              <a:buNone/>
            </a:pPr>
            <a:r>
              <a:rPr lang="en-US" dirty="0" smtClean="0"/>
              <a:t>2015 Mobile Suites CT</a:t>
            </a:r>
          </a:p>
          <a:p>
            <a:pPr indent="-182880">
              <a:buNone/>
            </a:pPr>
            <a:r>
              <a:rPr lang="en-US" dirty="0" smtClean="0"/>
              <a:t>RMV Sales Price $121,885</a:t>
            </a:r>
          </a:p>
          <a:p>
            <a:pPr indent="-182880">
              <a:buNone/>
            </a:pPr>
            <a:r>
              <a:rPr lang="en-US" dirty="0" smtClean="0"/>
              <a:t>Taxpayer Response: Model M-41-RSSB, 4 Slides, 41 ft.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b="1" dirty="0" smtClean="0"/>
              <a:t>Recreational NADA Value $96,750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dirty="0" smtClean="0"/>
              <a:t>DOR Default Value $7,000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031014"/>
            <a:ext cx="4119563" cy="2625992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>
              <a:buNone/>
            </a:pPr>
            <a:r>
              <a:rPr lang="en-US" dirty="0" smtClean="0"/>
              <a:t>2006 Grove SP</a:t>
            </a:r>
          </a:p>
          <a:p>
            <a:pPr indent="-182880">
              <a:buNone/>
            </a:pPr>
            <a:r>
              <a:rPr lang="en-US" dirty="0" smtClean="0"/>
              <a:t>RMV Sales Price $520,000 (2015)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b="1" dirty="0" smtClean="0"/>
              <a:t>Value Using Trended Cost (B10) $468,000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dirty="0" smtClean="0"/>
              <a:t>DOR Default Value $8,100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038" y="4343400"/>
            <a:ext cx="4754262" cy="2314575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>
              <a:buNone/>
            </a:pPr>
            <a:r>
              <a:rPr lang="en-US" dirty="0" smtClean="0"/>
              <a:t>2011 Kenworth Construction WK</a:t>
            </a:r>
          </a:p>
          <a:p>
            <a:pPr indent="-182880">
              <a:buNone/>
            </a:pPr>
            <a:r>
              <a:rPr lang="en-US" dirty="0" smtClean="0"/>
              <a:t>RMV Sales Price $152,996 (2010)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dirty="0" smtClean="0"/>
              <a:t>RMV Sales Price – 2010 Cab Value = Body Cost</a:t>
            </a:r>
          </a:p>
          <a:p>
            <a:pPr indent="-182880">
              <a:buNone/>
            </a:pPr>
            <a:r>
              <a:rPr lang="en-US" dirty="0" smtClean="0"/>
              <a:t>Trend Body Cost on B10</a:t>
            </a:r>
          </a:p>
          <a:p>
            <a:pPr indent="-182880">
              <a:buNone/>
            </a:pPr>
            <a:r>
              <a:rPr lang="en-US" dirty="0" smtClean="0"/>
              <a:t>Current Body Value + Current Cab Value = Current Value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b="1" dirty="0" smtClean="0"/>
              <a:t>Value with Body $61,502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dirty="0" smtClean="0"/>
              <a:t>DOR Default Value $25,010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401777"/>
            <a:ext cx="3419475" cy="2237148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grpSp>
        <p:nvGrpSpPr>
          <p:cNvPr id="98" name="Shape 98"/>
          <p:cNvGrpSpPr/>
          <p:nvPr/>
        </p:nvGrpSpPr>
        <p:grpSpPr>
          <a:xfrm>
            <a:off x="635414" y="1601664"/>
            <a:ext cx="7873171" cy="4873868"/>
            <a:chOff x="178214" y="1464"/>
            <a:chExt cx="7873171" cy="4873868"/>
          </a:xfrm>
        </p:grpSpPr>
        <p:sp>
          <p:nvSpPr>
            <p:cNvPr id="99" name="Shape 99"/>
            <p:cNvSpPr/>
            <p:nvPr/>
          </p:nvSpPr>
          <p:spPr>
            <a:xfrm>
              <a:off x="178214" y="1464"/>
              <a:ext cx="3749129" cy="2249476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178214" y="1464"/>
              <a:ext cx="3749129" cy="2249476"/>
            </a:xfrm>
            <a:prstGeom prst="rect">
              <a:avLst/>
            </a:prstGeom>
            <a:noFill/>
            <a:ln>
              <a:noFill/>
            </a:ln>
          </p:spPr>
          <p:txBody>
            <a:bodyPr lIns="179050" tIns="179050" rIns="179050" bIns="17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Is Value?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4302255" y="1464"/>
              <a:ext cx="3749129" cy="2249476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4302255" y="1464"/>
              <a:ext cx="3749129" cy="2249476"/>
            </a:xfrm>
            <a:prstGeom prst="rect">
              <a:avLst/>
            </a:prstGeom>
            <a:noFill/>
            <a:ln>
              <a:noFill/>
            </a:ln>
          </p:spPr>
          <p:txBody>
            <a:bodyPr lIns="179050" tIns="179050" rIns="179050" bIns="17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Resources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178214" y="2625856"/>
              <a:ext cx="3749129" cy="2249476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178214" y="2625856"/>
              <a:ext cx="3749129" cy="2249476"/>
            </a:xfrm>
            <a:prstGeom prst="rect">
              <a:avLst/>
            </a:prstGeom>
            <a:noFill/>
            <a:ln>
              <a:noFill/>
            </a:ln>
          </p:spPr>
          <p:txBody>
            <a:bodyPr lIns="179050" tIns="179050" rIns="179050" bIns="17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7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Upload and Queue Work</a:t>
              </a:r>
              <a:endParaRPr lang="en-US" sz="4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4302255" y="2625856"/>
              <a:ext cx="3749129" cy="2249476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4302255" y="2625856"/>
              <a:ext cx="3749129" cy="2249476"/>
            </a:xfrm>
            <a:prstGeom prst="rect">
              <a:avLst/>
            </a:prstGeom>
            <a:noFill/>
            <a:ln>
              <a:noFill/>
            </a:ln>
          </p:spPr>
          <p:txBody>
            <a:bodyPr lIns="179050" tIns="179050" rIns="179050" bIns="17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Identification and Valuation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>
              <a:buNone/>
            </a:pPr>
            <a:r>
              <a:rPr lang="en-US" dirty="0" smtClean="0"/>
              <a:t>2005 Setra BU</a:t>
            </a:r>
          </a:p>
          <a:p>
            <a:pPr indent="-182880">
              <a:buNone/>
            </a:pPr>
            <a:r>
              <a:rPr lang="en-US" dirty="0" smtClean="0"/>
              <a:t>RMV Sales Price $175,000 (2014)</a:t>
            </a:r>
          </a:p>
          <a:p>
            <a:pPr indent="-182880">
              <a:buNone/>
            </a:pPr>
            <a:r>
              <a:rPr lang="en-US" dirty="0" smtClean="0"/>
              <a:t>Taxpayer Response: Model S417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b="1" dirty="0" smtClean="0"/>
              <a:t>Value Using Official Bus Blue Book $150,030</a:t>
            </a:r>
          </a:p>
          <a:p>
            <a:pPr indent="-182880">
              <a:buNone/>
            </a:pPr>
            <a:endParaRPr lang="en-US" dirty="0" smtClean="0"/>
          </a:p>
          <a:p>
            <a:pPr indent="-182880">
              <a:buNone/>
            </a:pPr>
            <a:r>
              <a:rPr lang="en-US" dirty="0" smtClean="0"/>
              <a:t>DOR Default Value $1,000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298839"/>
            <a:ext cx="4560161" cy="2335325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>
              <a:spcAft>
                <a:spcPts val="600"/>
              </a:spcAft>
            </a:pPr>
            <a:r>
              <a:rPr lang="en-US" sz="3200" dirty="0" smtClean="0"/>
              <a:t>Verify Models with Similar VIN Identifiers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5240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2" anchor="t" anchorCtr="0"/>
          <a:lstStyle/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Chevy Avalanche</a:t>
            </a: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Chevy Cobalt (2007-09)</a:t>
            </a: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Chevy Colorado</a:t>
            </a: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Chevy SSR</a:t>
            </a: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Chevy Tahoe (2000)</a:t>
            </a: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Chevy Trailblazer (2006-08)</a:t>
            </a: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Chevy Uplander (2005)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Chevy Venture (2005)</a:t>
            </a: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Dodge Dakota</a:t>
            </a: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Dodge Durango</a:t>
            </a:r>
          </a:p>
          <a:p>
            <a:pPr marL="182880" indent="-182880" fontAlgn="base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/>
              <a:t>Dodge Ram (2009 – B18)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781550"/>
            <a:ext cx="6143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4038600" cy="191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105400" y="5029200"/>
            <a:ext cx="533400" cy="2286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14800" y="5257800"/>
            <a:ext cx="990600" cy="762000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19400" y="5867400"/>
            <a:ext cx="533400" cy="2286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5486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Note Value Difference!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Finalizing Upload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>
              <a:spcAft>
                <a:spcPts val="600"/>
              </a:spcAft>
            </a:pPr>
            <a:r>
              <a:rPr lang="en-US" sz="3200" dirty="0" smtClean="0"/>
              <a:t>Review and Edit</a:t>
            </a:r>
          </a:p>
          <a:p>
            <a:pPr indent="-182880">
              <a:spcAft>
                <a:spcPts val="600"/>
              </a:spcAft>
            </a:pPr>
            <a:r>
              <a:rPr lang="en-US" sz="3200" dirty="0" smtClean="0"/>
              <a:t>Verify Models with Similar VIN Identifiers</a:t>
            </a:r>
          </a:p>
          <a:p>
            <a:pPr indent="-182880">
              <a:spcAft>
                <a:spcPts val="600"/>
              </a:spcAft>
            </a:pPr>
            <a:r>
              <a:rPr lang="en-US" sz="3200" dirty="0" smtClean="0"/>
              <a:t>Compare Current Value to Prior Value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3733800"/>
            <a:ext cx="7619999" cy="277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657600" y="6096000"/>
            <a:ext cx="18288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lum bright="70000" contrast="-70000"/>
          </a:blip>
          <a:srcRect r="18811"/>
          <a:stretch>
            <a:fillRect/>
          </a:stretch>
        </p:blipFill>
        <p:spPr bwMode="auto">
          <a:xfrm>
            <a:off x="0" y="365760"/>
            <a:ext cx="9144000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657599"/>
          </a:xfrm>
        </p:spPr>
        <p:txBody>
          <a:bodyPr/>
          <a:lstStyle/>
          <a:p>
            <a:pPr lvl="0" algn="just">
              <a:buNone/>
            </a:pPr>
            <a:r>
              <a:rPr lang="en-US" sz="4000" dirty="0" smtClean="0"/>
              <a:t>The NCVTS queues and upload report are designed to allow counties to properly review and assess registered motor vehicles.  If not used, you could be losing a lot of revenue!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sz="4400" dirty="0" smtClean="0"/>
              <a:t>Linda Thomas</a:t>
            </a:r>
          </a:p>
          <a:p>
            <a:pPr algn="ctr">
              <a:buNone/>
            </a:pPr>
            <a:r>
              <a:rPr lang="en-US" sz="4400" dirty="0" smtClean="0"/>
              <a:t>DMV Tax Analyst</a:t>
            </a:r>
          </a:p>
          <a:p>
            <a:pPr algn="ctr">
              <a:buNone/>
            </a:pPr>
            <a:r>
              <a:rPr lang="en-US" sz="4400" dirty="0" smtClean="0"/>
              <a:t>Cumberland County</a:t>
            </a:r>
          </a:p>
          <a:p>
            <a:pPr algn="ctr">
              <a:buNone/>
            </a:pPr>
            <a:r>
              <a:rPr lang="en-US" sz="4400" dirty="0" smtClean="0"/>
              <a:t>(910) 678-7501</a:t>
            </a:r>
          </a:p>
          <a:p>
            <a:pPr algn="ctr">
              <a:buNone/>
            </a:pPr>
            <a:r>
              <a:rPr lang="en-US" sz="4400" dirty="0" smtClean="0"/>
              <a:t>lthomas@co.cumberland.nc.us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Value?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N.C.G.S. §105-330.2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599855" y="2373765"/>
            <a:ext cx="7874908" cy="4027027"/>
            <a:chOff x="142655" y="240165"/>
            <a:chExt cx="7874908" cy="4027027"/>
          </a:xfrm>
        </p:grpSpPr>
        <p:sp>
          <p:nvSpPr>
            <p:cNvPr id="114" name="Shape 114"/>
            <p:cNvSpPr/>
            <p:nvPr/>
          </p:nvSpPr>
          <p:spPr>
            <a:xfrm>
              <a:off x="3656155" y="240165"/>
              <a:ext cx="4353150" cy="1968859"/>
            </a:xfrm>
            <a:prstGeom prst="rect">
              <a:avLst/>
            </a:prstGeom>
            <a:solidFill>
              <a:schemeClr val="accent1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3656155" y="240165"/>
              <a:ext cx="4353150" cy="1968859"/>
            </a:xfrm>
            <a:prstGeom prst="rect">
              <a:avLst/>
            </a:prstGeom>
            <a:noFill/>
            <a:ln>
              <a:noFill/>
            </a:ln>
          </p:spPr>
          <p:txBody>
            <a:bodyPr lIns="156200" tIns="156200" rIns="156200" bIns="15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True Value in Money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142657" y="240165"/>
              <a:ext cx="3360197" cy="196885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8999" b="-8998"/>
              </a:stretch>
            </a:blip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142655" y="2298333"/>
              <a:ext cx="4353150" cy="1968859"/>
            </a:xfrm>
            <a:prstGeom prst="rect">
              <a:avLst/>
            </a:prstGeom>
            <a:solidFill>
              <a:schemeClr val="accent1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142655" y="2298333"/>
              <a:ext cx="4353150" cy="1968859"/>
            </a:xfrm>
            <a:prstGeom prst="rect">
              <a:avLst/>
            </a:prstGeom>
            <a:noFill/>
            <a:ln>
              <a:noFill/>
            </a:ln>
          </p:spPr>
          <p:txBody>
            <a:bodyPr lIns="156200" tIns="156200" rIns="156200" bIns="15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Dealer Sales Price Including Accessories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4657366" y="2296031"/>
              <a:ext cx="3360197" cy="196885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Valuation Resources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x="763693" y="1755384"/>
            <a:ext cx="7616612" cy="4566429"/>
            <a:chOff x="1693" y="2784"/>
            <a:chExt cx="7616612" cy="4566429"/>
          </a:xfrm>
        </p:grpSpPr>
        <p:sp>
          <p:nvSpPr>
            <p:cNvPr id="126" name="Shape 126"/>
            <p:cNvSpPr/>
            <p:nvPr/>
          </p:nvSpPr>
          <p:spPr>
            <a:xfrm>
              <a:off x="4239250" y="3603401"/>
              <a:ext cx="563176" cy="536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8492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4501391" y="3852237"/>
              <a:ext cx="38893" cy="38893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239250" y="3066839"/>
              <a:ext cx="563176" cy="536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6425" cap="flat" cmpd="sng">
              <a:solidFill>
                <a:srgbClr val="8492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4501391" y="3315673"/>
              <a:ext cx="38893" cy="38893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860192" y="2261994"/>
              <a:ext cx="563176" cy="13414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1105409" y="2896327"/>
              <a:ext cx="72740" cy="72740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4239250" y="1947993"/>
              <a:ext cx="563176" cy="914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6425" cap="flat" cmpd="sng">
              <a:solidFill>
                <a:srgbClr val="8492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4506757" y="1979634"/>
              <a:ext cx="28158" cy="28158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860192" y="1993714"/>
              <a:ext cx="563176" cy="2682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64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1126186" y="2112258"/>
              <a:ext cx="31190" cy="31190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4239250" y="874869"/>
              <a:ext cx="563176" cy="914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6425" cap="flat" cmpd="sng">
              <a:solidFill>
                <a:srgbClr val="8492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4506757" y="906508"/>
              <a:ext cx="28158" cy="28158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860192" y="920588"/>
              <a:ext cx="563176" cy="13414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6425" cap="flat" cmpd="sng">
              <a:solidFill>
                <a:srgbClr val="71807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1105409" y="1554920"/>
              <a:ext cx="72740" cy="72740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-1828267" y="1832744"/>
              <a:ext cx="4518421" cy="858500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1" name="Shape 141"/>
            <p:cNvSpPr txBox="1"/>
            <p:nvPr/>
          </p:nvSpPr>
          <p:spPr>
            <a:xfrm rot="-5400000">
              <a:off x="-1828267" y="1832744"/>
              <a:ext cx="4518421" cy="858500"/>
            </a:xfrm>
            <a:prstGeom prst="rect">
              <a:avLst/>
            </a:prstGeom>
            <a:noFill/>
            <a:ln>
              <a:noFill/>
            </a:ln>
          </p:spPr>
          <p:txBody>
            <a:bodyPr lIns="37450" tIns="37450" rIns="37450" bIns="3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5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Taxpayer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1423369" y="491339"/>
              <a:ext cx="2815879" cy="858500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1423369" y="491339"/>
              <a:ext cx="2815879" cy="858500"/>
            </a:xfrm>
            <a:prstGeom prst="rect">
              <a:avLst/>
            </a:prstGeom>
            <a:noFill/>
            <a:ln>
              <a:noFill/>
            </a:ln>
          </p:spPr>
          <p:txBody>
            <a:bodyPr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TEC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4802426" y="491339"/>
              <a:ext cx="2815879" cy="858500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4802426" y="491339"/>
              <a:ext cx="2815879" cy="858500"/>
            </a:xfrm>
            <a:prstGeom prst="rect">
              <a:avLst/>
            </a:prstGeom>
            <a:noFill/>
            <a:ln>
              <a:noFill/>
            </a:ln>
          </p:spPr>
          <p:txBody>
            <a:bodyPr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Motor Vehicles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1423369" y="1564463"/>
              <a:ext cx="2815879" cy="858500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1423369" y="1564463"/>
              <a:ext cx="2815879" cy="858500"/>
            </a:xfrm>
            <a:prstGeom prst="rect">
              <a:avLst/>
            </a:prstGeom>
            <a:noFill/>
            <a:ln>
              <a:noFill/>
            </a:ln>
          </p:spPr>
          <p:txBody>
            <a:bodyPr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NADA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4802426" y="1564463"/>
              <a:ext cx="2815879" cy="858500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4802426" y="1564463"/>
              <a:ext cx="2815879" cy="858500"/>
            </a:xfrm>
            <a:prstGeom prst="rect">
              <a:avLst/>
            </a:prstGeom>
            <a:noFill/>
            <a:ln>
              <a:noFill/>
            </a:ln>
          </p:spPr>
          <p:txBody>
            <a:bodyPr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Antiques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423369" y="3174151"/>
              <a:ext cx="2815879" cy="858500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1423369" y="3174151"/>
              <a:ext cx="2815879" cy="858500"/>
            </a:xfrm>
            <a:prstGeom prst="rect">
              <a:avLst/>
            </a:prstGeom>
            <a:noFill/>
            <a:ln>
              <a:noFill/>
            </a:ln>
          </p:spPr>
          <p:txBody>
            <a:bodyPr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Cost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4802426" y="2637589"/>
              <a:ext cx="2815879" cy="858500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4802426" y="2637589"/>
              <a:ext cx="2815879" cy="858500"/>
            </a:xfrm>
            <a:prstGeom prst="rect">
              <a:avLst/>
            </a:prstGeom>
            <a:noFill/>
            <a:ln>
              <a:noFill/>
            </a:ln>
          </p:spPr>
          <p:txBody>
            <a:bodyPr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Trailers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4802426" y="3710714"/>
              <a:ext cx="2815879" cy="858500"/>
            </a:xfrm>
            <a:prstGeom prst="rect">
              <a:avLst/>
            </a:prstGeom>
            <a:solidFill>
              <a:schemeClr val="accent1"/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4802426" y="3710714"/>
              <a:ext cx="2815879" cy="858500"/>
            </a:xfrm>
            <a:prstGeom prst="rect">
              <a:avLst/>
            </a:prstGeom>
            <a:noFill/>
            <a:ln>
              <a:noFill/>
            </a:ln>
          </p:spPr>
          <p:txBody>
            <a:bodyPr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Bodies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#1 Resource</a:t>
            </a:r>
          </a:p>
        </p:txBody>
      </p:sp>
      <p:grpSp>
        <p:nvGrpSpPr>
          <p:cNvPr id="161" name="Shape 161"/>
          <p:cNvGrpSpPr/>
          <p:nvPr/>
        </p:nvGrpSpPr>
        <p:grpSpPr>
          <a:xfrm>
            <a:off x="1041397" y="1219200"/>
            <a:ext cx="6908803" cy="5334000"/>
            <a:chOff x="736597" y="-76200"/>
            <a:chExt cx="6908803" cy="5334000"/>
          </a:xfrm>
        </p:grpSpPr>
        <p:sp>
          <p:nvSpPr>
            <p:cNvPr id="162" name="Shape 162"/>
            <p:cNvSpPr/>
            <p:nvPr/>
          </p:nvSpPr>
          <p:spPr>
            <a:xfrm>
              <a:off x="2463797" y="1099120"/>
              <a:ext cx="3454404" cy="2983357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2969683" y="1536023"/>
              <a:ext cx="2442633" cy="2109552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000" b="0" i="0" u="none" strike="noStrike" cap="none" dirty="0">
                  <a:solidFill>
                    <a:srgbClr val="D2533C"/>
                  </a:solidFill>
                  <a:latin typeface="Arial"/>
                  <a:ea typeface="Arial"/>
                  <a:cs typeface="Arial"/>
                  <a:sym typeface="Arial"/>
                </a:rPr>
                <a:t>Taxpayer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3472457" y="-76200"/>
              <a:ext cx="1437083" cy="1437083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3682912" y="152400"/>
              <a:ext cx="1016171" cy="101617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Actual Cost</a:t>
              </a:r>
              <a:endPara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5761182" y="1648690"/>
              <a:ext cx="1884218" cy="1884218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6037119" y="1924626"/>
              <a:ext cx="1332343" cy="1332343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Detailed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Accessories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3472457" y="3820717"/>
              <a:ext cx="1437083" cy="1437083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3682912" y="4013029"/>
              <a:ext cx="1016171" cy="101617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Accurate Model</a:t>
              </a:r>
              <a:endPara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736597" y="1648690"/>
              <a:ext cx="1884218" cy="1884218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64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1012533" y="1924626"/>
              <a:ext cx="1332343" cy="1332343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dirty="0" smtClean="0">
                  <a:solidFill>
                    <a:schemeClr val="dk1"/>
                  </a:solidFill>
                </a:rPr>
                <a:t>Specific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Condition</a:t>
              </a:r>
              <a:endPara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NCVTS Process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3000"/>
          </a:blip>
          <a:srcRect/>
          <a:stretch>
            <a:fillRect/>
          </a:stretch>
        </p:blipFill>
        <p:spPr bwMode="auto">
          <a:xfrm>
            <a:off x="228600" y="1447800"/>
            <a:ext cx="8610600" cy="527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DMV Upload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pPr indent="-18288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Upcoming DMV Monthly Renewals</a:t>
            </a:r>
          </a:p>
          <a:p>
            <a:pPr indent="-182880">
              <a:spcBef>
                <a:spcPts val="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indent="-18288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Value Matches Coded Ready for Bill (RFB)</a:t>
            </a:r>
          </a:p>
          <a:p>
            <a:pPr indent="-182880">
              <a:spcBef>
                <a:spcPts val="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indent="-18288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Non-RFB Files in Review Queues</a:t>
            </a:r>
          </a:p>
          <a:p>
            <a:pPr indent="-182880">
              <a:spcBef>
                <a:spcPts val="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indent="-18288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Remaining, Non-Reviewed Files Coded RFB in Billing Batch File Process 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Upload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pPr indent="-182880">
              <a:buFont typeface="Arial" pitchFamily="34" charset="0"/>
              <a:buChar char="•"/>
            </a:pPr>
            <a:r>
              <a:rPr lang="en-US" sz="3200" dirty="0" smtClean="0"/>
              <a:t>Filter/Sort</a:t>
            </a:r>
          </a:p>
          <a:p>
            <a:pPr indent="-182880">
              <a:buFont typeface="Arial" pitchFamily="34" charset="0"/>
              <a:buChar char="•"/>
            </a:pPr>
            <a:r>
              <a:rPr lang="en-US" sz="3200" dirty="0" smtClean="0"/>
              <a:t>Research</a:t>
            </a:r>
          </a:p>
          <a:p>
            <a:pPr indent="-182880">
              <a:buFont typeface="Arial" pitchFamily="34" charset="0"/>
              <a:buChar char="•"/>
            </a:pPr>
            <a:r>
              <a:rPr lang="en-US" sz="3200" dirty="0" smtClean="0"/>
              <a:t>Mark/Export for Taxpayer Correspondence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2800" dirty="0" smtClean="0"/>
              <a:t>Truck Bodies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2800" dirty="0" smtClean="0"/>
              <a:t>Antique Vehicles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2800" dirty="0" smtClean="0"/>
              <a:t>Trailers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2800" dirty="0" smtClean="0"/>
              <a:t>RV/Camping Trailers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2800" dirty="0" smtClean="0"/>
              <a:t>Unidentified Vehicles (Custom/Kit/Special)</a:t>
            </a:r>
          </a:p>
          <a:p>
            <a:pPr indent="-182880">
              <a:buFont typeface="Arial" pitchFamily="34" charset="0"/>
              <a:buChar char="•"/>
            </a:pPr>
            <a:r>
              <a:rPr lang="en-US" sz="3200" dirty="0" smtClean="0"/>
              <a:t>VIN Research: www.vinwiz.com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518" y="1600200"/>
            <a:ext cx="864896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618</Words>
  <Application>Microsoft Office PowerPoint</Application>
  <PresentationFormat>On-screen Show (4:3)</PresentationFormat>
  <Paragraphs>169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Clarity</vt:lpstr>
      <vt:lpstr>MOTOR VEHICLE VALUATION IN NCVTS</vt:lpstr>
      <vt:lpstr>Objectives</vt:lpstr>
      <vt:lpstr>What Is Value?</vt:lpstr>
      <vt:lpstr>Valuation Resources</vt:lpstr>
      <vt:lpstr>#1 Resource</vt:lpstr>
      <vt:lpstr>NCVTS Process</vt:lpstr>
      <vt:lpstr>DMV Upload</vt:lpstr>
      <vt:lpstr>Using the Upload Report</vt:lpstr>
      <vt:lpstr>Queue Work</vt:lpstr>
      <vt:lpstr>Body Styles to Review in Queue</vt:lpstr>
      <vt:lpstr>Review for Truck Bodies</vt:lpstr>
      <vt:lpstr>Why Review?</vt:lpstr>
      <vt:lpstr>No Value Queue Example</vt:lpstr>
      <vt:lpstr>Plus Code Queue Example</vt:lpstr>
      <vt:lpstr>Comparing Values</vt:lpstr>
      <vt:lpstr>Comparing Values</vt:lpstr>
      <vt:lpstr>Comparing Values</vt:lpstr>
      <vt:lpstr>Comparing Values</vt:lpstr>
      <vt:lpstr>Comparing Values</vt:lpstr>
      <vt:lpstr>Comparing Values</vt:lpstr>
      <vt:lpstr>Verify Models with Similar VIN Identifiers</vt:lpstr>
      <vt:lpstr>Finalizing Upload Report</vt:lpstr>
      <vt:lpstr>Remember!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VEHICLE VALUATION IN NCVTS</dc:title>
  <dc:creator>Andy</dc:creator>
  <cp:lastModifiedBy>kdshearin</cp:lastModifiedBy>
  <cp:revision>41</cp:revision>
  <dcterms:modified xsi:type="dcterms:W3CDTF">2016-09-06T12:58:12Z</dcterms:modified>
</cp:coreProperties>
</file>