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3" r:id="rId17"/>
    <p:sldId id="274" r:id="rId18"/>
    <p:sldId id="275" r:id="rId19"/>
    <p:sldId id="276" r:id="rId20"/>
    <p:sldId id="277" r:id="rId21"/>
    <p:sldId id="278" r:id="rId22"/>
    <p:sldId id="279" r:id="rId23"/>
    <p:sldId id="280" r:id="rId24"/>
    <p:sldId id="270" r:id="rId25"/>
    <p:sldId id="281" r:id="rId26"/>
    <p:sldId id="27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bbaker" initials="d" lastIdx="1" clrIdx="0">
    <p:extLst>
      <p:ext uri="{19B8F6BF-5375-455C-9EA6-DF929625EA0E}">
        <p15:presenceInfo xmlns:p15="http://schemas.microsoft.com/office/powerpoint/2012/main" userId="dbba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0" d="100"/>
          <a:sy n="70" d="100"/>
        </p:scale>
        <p:origin x="534" y="78"/>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9/13/2016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Classic, Antique or </a:t>
            </a:r>
            <a:br>
              <a:rPr lang="en-US" dirty="0" smtClean="0"/>
            </a:br>
            <a:r>
              <a:rPr lang="en-US" dirty="0" smtClean="0"/>
              <a:t>Just Old</a:t>
            </a:r>
            <a:endParaRPr lang="en-US" dirty="0"/>
          </a:p>
        </p:txBody>
      </p:sp>
      <p:sp>
        <p:nvSpPr>
          <p:cNvPr id="3" name="Subtitle 2"/>
          <p:cNvSpPr>
            <a:spLocks noGrp="1"/>
          </p:cNvSpPr>
          <p:nvPr>
            <p:ph type="subTitle" idx="1"/>
          </p:nvPr>
        </p:nvSpPr>
        <p:spPr/>
        <p:txBody>
          <a:bodyPr/>
          <a:lstStyle/>
          <a:p>
            <a:r>
              <a:rPr lang="en-US" dirty="0" smtClean="0"/>
              <a:t>NCDOR Personal Property</a:t>
            </a:r>
          </a:p>
          <a:p>
            <a:r>
              <a:rPr lang="en-US" dirty="0" smtClean="0"/>
              <a:t>2016 Advanced Seminar</a:t>
            </a:r>
            <a:endParaRPr lang="en-US" dirty="0"/>
          </a:p>
        </p:txBody>
      </p:sp>
    </p:spTree>
    <p:extLst>
      <p:ext uri="{BB962C8B-B14F-4D97-AF65-F5344CB8AC3E}">
        <p14:creationId xmlns:p14="http://schemas.microsoft.com/office/powerpoint/2010/main" val="80956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066801"/>
            <a:ext cx="8596668" cy="4974562"/>
          </a:xfrm>
        </p:spPr>
        <p:txBody>
          <a:bodyPr/>
          <a:lstStyle/>
          <a:p>
            <a:r>
              <a:rPr lang="en-US" dirty="0"/>
              <a:t>The problem we are seeing appears to be coming from how number (2) </a:t>
            </a:r>
            <a:r>
              <a:rPr lang="en-US" dirty="0" smtClean="0"/>
              <a:t>is </a:t>
            </a:r>
            <a:r>
              <a:rPr lang="en-US" dirty="0"/>
              <a:t>being applied.  </a:t>
            </a:r>
            <a:endParaRPr lang="en-US" dirty="0" smtClean="0"/>
          </a:p>
          <a:p>
            <a:pPr marL="0" indent="0">
              <a:buNone/>
            </a:pPr>
            <a:endParaRPr lang="en-US" dirty="0" smtClean="0"/>
          </a:p>
          <a:p>
            <a:r>
              <a:rPr lang="en-US" dirty="0" smtClean="0"/>
              <a:t>Number </a:t>
            </a:r>
            <a:r>
              <a:rPr lang="en-US" dirty="0"/>
              <a:t>(2) above requires that a vehicle be “maintained” for use.  It does not require a vehicle to be shown a certain number of times in exhibitions, club activities, parades or other public interest functions or every year in one of these events.  It only requires the vehicle to be “maintained” not actually used for one of the purposes listed in number (2).  </a:t>
            </a:r>
            <a:endParaRPr lang="en-US" dirty="0" smtClean="0"/>
          </a:p>
          <a:p>
            <a:endParaRPr lang="en-US" dirty="0"/>
          </a:p>
          <a:p>
            <a:r>
              <a:rPr lang="en-US" dirty="0" smtClean="0"/>
              <a:t>AV 66 Application should be used for taxpayers applying for the special appraisal of antique vehicles</a:t>
            </a:r>
            <a:endParaRPr lang="en-US" dirty="0"/>
          </a:p>
        </p:txBody>
      </p:sp>
    </p:spTree>
    <p:extLst>
      <p:ext uri="{BB962C8B-B14F-4D97-AF65-F5344CB8AC3E}">
        <p14:creationId xmlns:p14="http://schemas.microsoft.com/office/powerpoint/2010/main" val="4140401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057400" y="1"/>
            <a:ext cx="6238967" cy="6858000"/>
          </a:xfrm>
          <a:prstGeom prst="rect">
            <a:avLst/>
          </a:prstGeom>
        </p:spPr>
      </p:pic>
    </p:spTree>
    <p:extLst>
      <p:ext uri="{BB962C8B-B14F-4D97-AF65-F5344CB8AC3E}">
        <p14:creationId xmlns:p14="http://schemas.microsoft.com/office/powerpoint/2010/main" val="1125302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Review</a:t>
            </a:r>
            <a:endParaRPr lang="en-US" dirty="0"/>
          </a:p>
        </p:txBody>
      </p:sp>
      <p:sp>
        <p:nvSpPr>
          <p:cNvPr id="3" name="Content Placeholder 2"/>
          <p:cNvSpPr>
            <a:spLocks noGrp="1"/>
          </p:cNvSpPr>
          <p:nvPr>
            <p:ph idx="1"/>
          </p:nvPr>
        </p:nvSpPr>
        <p:spPr/>
        <p:txBody>
          <a:bodyPr/>
          <a:lstStyle/>
          <a:p>
            <a:r>
              <a:rPr lang="en-US" dirty="0" smtClean="0"/>
              <a:t>Part of 1/8 review</a:t>
            </a:r>
          </a:p>
          <a:p>
            <a:endParaRPr lang="en-US" dirty="0"/>
          </a:p>
          <a:p>
            <a:r>
              <a:rPr lang="en-US" dirty="0" smtClean="0"/>
              <a:t>Questionnaire to verify mileage</a:t>
            </a:r>
          </a:p>
          <a:p>
            <a:endParaRPr lang="en-US" dirty="0"/>
          </a:p>
          <a:p>
            <a:r>
              <a:rPr lang="en-US" dirty="0" smtClean="0"/>
              <a:t>The number of events cannot be a determining factor for approval</a:t>
            </a:r>
          </a:p>
          <a:p>
            <a:endParaRPr lang="en-US" dirty="0"/>
          </a:p>
        </p:txBody>
      </p:sp>
    </p:spTree>
    <p:extLst>
      <p:ext uri="{BB962C8B-B14F-4D97-AF65-F5344CB8AC3E}">
        <p14:creationId xmlns:p14="http://schemas.microsoft.com/office/powerpoint/2010/main" val="1071921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Vehicle</a:t>
            </a:r>
            <a:endParaRPr lang="en-US" dirty="0"/>
          </a:p>
        </p:txBody>
      </p:sp>
      <p:sp>
        <p:nvSpPr>
          <p:cNvPr id="3" name="Content Placeholder 2"/>
          <p:cNvSpPr>
            <a:spLocks noGrp="1"/>
          </p:cNvSpPr>
          <p:nvPr>
            <p:ph idx="1"/>
          </p:nvPr>
        </p:nvSpPr>
        <p:spPr/>
        <p:txBody>
          <a:bodyPr/>
          <a:lstStyle/>
          <a:p>
            <a:r>
              <a:rPr lang="en-US" dirty="0" smtClean="0"/>
              <a:t>Older Vehicles</a:t>
            </a:r>
          </a:p>
          <a:p>
            <a:endParaRPr lang="en-US" dirty="0"/>
          </a:p>
          <a:p>
            <a:r>
              <a:rPr lang="en-US" dirty="0" smtClean="0"/>
              <a:t>Value increased due to turning one year older</a:t>
            </a:r>
            <a:endParaRPr lang="en-US" dirty="0"/>
          </a:p>
          <a:p>
            <a:endParaRPr lang="en-US" dirty="0" smtClean="0"/>
          </a:p>
          <a:p>
            <a:r>
              <a:rPr lang="en-US" dirty="0" smtClean="0"/>
              <a:t>Is the value increase justifiable ?</a:t>
            </a:r>
          </a:p>
          <a:p>
            <a:endParaRPr lang="en-US" dirty="0"/>
          </a:p>
          <a:p>
            <a:r>
              <a:rPr lang="en-US" dirty="0" smtClean="0"/>
              <a:t>Can this be explained to the taxpayer?</a:t>
            </a:r>
          </a:p>
        </p:txBody>
      </p:sp>
    </p:spTree>
    <p:extLst>
      <p:ext uri="{BB962C8B-B14F-4D97-AF65-F5344CB8AC3E}">
        <p14:creationId xmlns:p14="http://schemas.microsoft.com/office/powerpoint/2010/main" val="1949652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Value Increase</a:t>
            </a:r>
            <a:endParaRPr lang="en-US" dirty="0"/>
          </a:p>
        </p:txBody>
      </p:sp>
      <p:sp>
        <p:nvSpPr>
          <p:cNvPr id="3" name="Content Placeholder 2"/>
          <p:cNvSpPr>
            <a:spLocks noGrp="1"/>
          </p:cNvSpPr>
          <p:nvPr>
            <p:ph idx="1"/>
          </p:nvPr>
        </p:nvSpPr>
        <p:spPr/>
        <p:txBody>
          <a:bodyPr/>
          <a:lstStyle/>
          <a:p>
            <a:r>
              <a:rPr lang="en-US" dirty="0" smtClean="0"/>
              <a:t>Vehicle is 24 years old valued at $1,200 </a:t>
            </a:r>
          </a:p>
          <a:p>
            <a:endParaRPr lang="en-US" dirty="0"/>
          </a:p>
          <a:p>
            <a:r>
              <a:rPr lang="en-US" dirty="0" smtClean="0"/>
              <a:t>Vehicles is 25 years old valued increases to $12,500</a:t>
            </a:r>
          </a:p>
          <a:p>
            <a:endParaRPr lang="en-US" dirty="0"/>
          </a:p>
          <a:p>
            <a:r>
              <a:rPr lang="en-US" dirty="0" smtClean="0"/>
              <a:t>How was the increase determined?</a:t>
            </a:r>
          </a:p>
          <a:p>
            <a:endParaRPr lang="en-US" dirty="0"/>
          </a:p>
          <a:p>
            <a:r>
              <a:rPr lang="en-US" dirty="0" smtClean="0"/>
              <a:t>Was the value correct at $1,200?</a:t>
            </a:r>
            <a:endParaRPr lang="en-US" dirty="0"/>
          </a:p>
        </p:txBody>
      </p:sp>
    </p:spTree>
    <p:extLst>
      <p:ext uri="{BB962C8B-B14F-4D97-AF65-F5344CB8AC3E}">
        <p14:creationId xmlns:p14="http://schemas.microsoft.com/office/powerpoint/2010/main" val="152314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34" y="368300"/>
            <a:ext cx="8596668" cy="1574800"/>
          </a:xfrm>
        </p:spPr>
        <p:txBody>
          <a:bodyPr/>
          <a:lstStyle/>
          <a:p>
            <a:r>
              <a:rPr lang="en-US" dirty="0" smtClean="0"/>
              <a:t>Is my car vintage, classic or just old?</a:t>
            </a:r>
            <a:endParaRPr lang="en-US" dirty="0"/>
          </a:p>
        </p:txBody>
      </p:sp>
      <p:sp>
        <p:nvSpPr>
          <p:cNvPr id="3" name="Content Placeholder 2"/>
          <p:cNvSpPr>
            <a:spLocks noGrp="1"/>
          </p:cNvSpPr>
          <p:nvPr>
            <p:ph idx="1"/>
          </p:nvPr>
        </p:nvSpPr>
        <p:spPr>
          <a:xfrm>
            <a:off x="677334" y="1371600"/>
            <a:ext cx="8596668" cy="5029200"/>
          </a:xfrm>
        </p:spPr>
        <p:txBody>
          <a:bodyPr>
            <a:normAutofit fontScale="92500" lnSpcReduction="20000"/>
          </a:bodyPr>
          <a:lstStyle/>
          <a:p>
            <a:r>
              <a:rPr lang="en-US" dirty="0" smtClean="0"/>
              <a:t>Most cars that are 25 years old or older are not considered collector cars by most auto enthusiasts</a:t>
            </a:r>
          </a:p>
          <a:p>
            <a:r>
              <a:rPr lang="en-US" dirty="0" smtClean="0"/>
              <a:t>Classic that are normally categorized as “fine” “unusual” or “distinctive”</a:t>
            </a:r>
          </a:p>
          <a:p>
            <a:endParaRPr lang="en-US" dirty="0" smtClean="0"/>
          </a:p>
          <a:p>
            <a:r>
              <a:rPr lang="en-US" dirty="0" smtClean="0"/>
              <a:t>Most cars defined as classics are 1948 and earlier</a:t>
            </a:r>
          </a:p>
          <a:p>
            <a:endParaRPr lang="en-US" dirty="0" smtClean="0"/>
          </a:p>
          <a:p>
            <a:r>
              <a:rPr lang="en-US" dirty="0" smtClean="0"/>
              <a:t>Milestone Cars- had a significant influence into the market at the time they were introduced</a:t>
            </a:r>
          </a:p>
          <a:p>
            <a:endParaRPr lang="en-US" dirty="0"/>
          </a:p>
          <a:p>
            <a:r>
              <a:rPr lang="en-US" dirty="0" smtClean="0"/>
              <a:t>Many of these vehicles are not maintained or restored</a:t>
            </a:r>
          </a:p>
          <a:p>
            <a:pPr marL="0" indent="0">
              <a:buNone/>
            </a:pPr>
            <a:endParaRPr lang="en-US" dirty="0" smtClean="0"/>
          </a:p>
          <a:p>
            <a:r>
              <a:rPr lang="en-US" dirty="0" smtClean="0"/>
              <a:t>Exceptions would be:</a:t>
            </a:r>
          </a:p>
          <a:p>
            <a:pPr lvl="1"/>
            <a:r>
              <a:rPr lang="en-US" dirty="0" smtClean="0"/>
              <a:t>Cars that had a very low production run (produced in limited quantities)</a:t>
            </a:r>
          </a:p>
          <a:p>
            <a:pPr lvl="1"/>
            <a:r>
              <a:rPr lang="en-US" dirty="0" smtClean="0"/>
              <a:t>Initially had a high value (typically expensive to begin with)</a:t>
            </a:r>
          </a:p>
          <a:p>
            <a:pPr lvl="1"/>
            <a:r>
              <a:rPr lang="en-US" dirty="0" smtClean="0"/>
              <a:t>Sporty Cars ( 2006 Ford GT homage to ‘60’s GT sporty race car or 04-06 Porsche Carrera GT) </a:t>
            </a:r>
          </a:p>
        </p:txBody>
      </p:sp>
    </p:spTree>
    <p:extLst>
      <p:ext uri="{BB962C8B-B14F-4D97-AF65-F5344CB8AC3E}">
        <p14:creationId xmlns:p14="http://schemas.microsoft.com/office/powerpoint/2010/main" val="215105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 1929 Chevrolet Convertible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400" y="2387600"/>
            <a:ext cx="3563144" cy="2552700"/>
          </a:xfrm>
        </p:spPr>
      </p:pic>
    </p:spTree>
    <p:extLst>
      <p:ext uri="{BB962C8B-B14F-4D97-AF65-F5344CB8AC3E}">
        <p14:creationId xmlns:p14="http://schemas.microsoft.com/office/powerpoint/2010/main" val="3843615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  </a:t>
            </a:r>
            <a:br>
              <a:rPr lang="en-US" dirty="0" smtClean="0"/>
            </a:br>
            <a:r>
              <a:rPr lang="en-US" dirty="0"/>
              <a:t> </a:t>
            </a:r>
            <a:r>
              <a:rPr lang="en-US" dirty="0" smtClean="0"/>
              <a:t>                1991 Honda Accord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900" y="2476500"/>
            <a:ext cx="4364831" cy="2590799"/>
          </a:xfrm>
        </p:spPr>
      </p:pic>
    </p:spTree>
    <p:extLst>
      <p:ext uri="{BB962C8B-B14F-4D97-AF65-F5344CB8AC3E}">
        <p14:creationId xmlns:p14="http://schemas.microsoft.com/office/powerpoint/2010/main" val="1308953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t>
            </a:r>
            <a:r>
              <a:rPr lang="en-US" dirty="0" smtClean="0"/>
              <a:t>Antique </a:t>
            </a:r>
            <a:r>
              <a:rPr lang="en-US" dirty="0" smtClean="0"/>
              <a:t>or Just old? </a:t>
            </a:r>
            <a:br>
              <a:rPr lang="en-US" dirty="0" smtClean="0"/>
            </a:br>
            <a:r>
              <a:rPr lang="en-US" dirty="0"/>
              <a:t> </a:t>
            </a:r>
            <a:r>
              <a:rPr lang="en-US" dirty="0" smtClean="0"/>
              <a:t>                1969 </a:t>
            </a:r>
            <a:r>
              <a:rPr lang="en-US" dirty="0" smtClean="0"/>
              <a:t>Camaro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628900"/>
            <a:ext cx="4000499" cy="2768599"/>
          </a:xfrm>
        </p:spPr>
      </p:pic>
    </p:spTree>
    <p:extLst>
      <p:ext uri="{BB962C8B-B14F-4D97-AF65-F5344CB8AC3E}">
        <p14:creationId xmlns:p14="http://schemas.microsoft.com/office/powerpoint/2010/main" val="3259518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 </a:t>
            </a:r>
            <a:br>
              <a:rPr lang="en-US" dirty="0" smtClean="0"/>
            </a:br>
            <a:r>
              <a:rPr lang="en-US" dirty="0"/>
              <a:t> </a:t>
            </a:r>
            <a:r>
              <a:rPr lang="en-US" dirty="0" smtClean="0"/>
              <a:t>              1979 Ford Truck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0" y="2768600"/>
            <a:ext cx="4394200" cy="2438400"/>
          </a:xfrm>
        </p:spPr>
      </p:pic>
    </p:spTree>
    <p:extLst>
      <p:ext uri="{BB962C8B-B14F-4D97-AF65-F5344CB8AC3E}">
        <p14:creationId xmlns:p14="http://schemas.microsoft.com/office/powerpoint/2010/main" val="40276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DOR contacted numerous times over the past several months regarding how counties are valuing the following types of vehicles:</a:t>
            </a:r>
          </a:p>
          <a:p>
            <a:endParaRPr lang="en-US" dirty="0"/>
          </a:p>
          <a:p>
            <a:r>
              <a:rPr lang="en-US" dirty="0" smtClean="0"/>
              <a:t>Inquiries are from several different sources such as taxpayers, Secretary of Revenue, General Assembly Staff, General Assembly Members and the Governors Office</a:t>
            </a:r>
          </a:p>
          <a:p>
            <a:endParaRPr lang="en-US" dirty="0"/>
          </a:p>
          <a:p>
            <a:r>
              <a:rPr lang="en-US" dirty="0" smtClean="0"/>
              <a:t>Recent articles featured in news papers around the state</a:t>
            </a:r>
          </a:p>
          <a:p>
            <a:endParaRPr lang="en-US" dirty="0"/>
          </a:p>
          <a:p>
            <a:r>
              <a:rPr lang="en-US" dirty="0" smtClean="0"/>
              <a:t>Television News</a:t>
            </a:r>
          </a:p>
          <a:p>
            <a:endParaRPr lang="en-US" dirty="0"/>
          </a:p>
          <a:p>
            <a:pPr marL="0" indent="0">
              <a:buNone/>
            </a:pPr>
            <a:endParaRPr lang="en-US" dirty="0"/>
          </a:p>
        </p:txBody>
      </p:sp>
    </p:spTree>
    <p:extLst>
      <p:ext uri="{BB962C8B-B14F-4D97-AF65-F5344CB8AC3E}">
        <p14:creationId xmlns:p14="http://schemas.microsoft.com/office/powerpoint/2010/main" val="300439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 </a:t>
            </a:r>
            <a:br>
              <a:rPr lang="en-US" dirty="0" smtClean="0"/>
            </a:br>
            <a:r>
              <a:rPr lang="en-US" dirty="0"/>
              <a:t> </a:t>
            </a:r>
            <a:r>
              <a:rPr lang="en-US" dirty="0" smtClean="0"/>
              <a:t>             1980 Toyota </a:t>
            </a:r>
            <a:r>
              <a:rPr lang="en-US" dirty="0" err="1" smtClean="0"/>
              <a:t>Camery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2692400"/>
            <a:ext cx="4394200" cy="2552700"/>
          </a:xfrm>
        </p:spPr>
      </p:pic>
    </p:spTree>
    <p:extLst>
      <p:ext uri="{BB962C8B-B14F-4D97-AF65-F5344CB8AC3E}">
        <p14:creationId xmlns:p14="http://schemas.microsoft.com/office/powerpoint/2010/main" val="1700181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 </a:t>
            </a:r>
            <a:br>
              <a:rPr lang="en-US" dirty="0" smtClean="0"/>
            </a:br>
            <a:r>
              <a:rPr lang="en-US" dirty="0"/>
              <a:t> </a:t>
            </a:r>
            <a:r>
              <a:rPr lang="en-US" dirty="0" smtClean="0"/>
              <a:t>          1991 Chevy Silverado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124" y="2160588"/>
            <a:ext cx="5175789" cy="3881437"/>
          </a:xfrm>
        </p:spPr>
      </p:pic>
    </p:spTree>
    <p:extLst>
      <p:ext uri="{BB962C8B-B14F-4D97-AF65-F5344CB8AC3E}">
        <p14:creationId xmlns:p14="http://schemas.microsoft.com/office/powerpoint/2010/main" val="1048076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  </a:t>
            </a:r>
            <a:br>
              <a:rPr lang="en-US" dirty="0" smtClean="0"/>
            </a:br>
            <a:r>
              <a:rPr lang="en-US" dirty="0"/>
              <a:t> </a:t>
            </a:r>
            <a:r>
              <a:rPr lang="en-US" dirty="0" smtClean="0"/>
              <a:t>                 Farm Truck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900" y="2463800"/>
            <a:ext cx="4902199" cy="3314700"/>
          </a:xfrm>
        </p:spPr>
      </p:pic>
    </p:spTree>
    <p:extLst>
      <p:ext uri="{BB962C8B-B14F-4D97-AF65-F5344CB8AC3E}">
        <p14:creationId xmlns:p14="http://schemas.microsoft.com/office/powerpoint/2010/main" val="2182235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394" y="2216944"/>
            <a:ext cx="2990850" cy="15335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112" y="3251200"/>
            <a:ext cx="3000375" cy="1524000"/>
          </a:xfrm>
          <a:prstGeom prst="rect">
            <a:avLst/>
          </a:prstGeom>
        </p:spPr>
      </p:pic>
    </p:spTree>
    <p:extLst>
      <p:ext uri="{BB962C8B-B14F-4D97-AF65-F5344CB8AC3E}">
        <p14:creationId xmlns:p14="http://schemas.microsoft.com/office/powerpoint/2010/main" val="1511092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 Recommendations (Issued to Counties July 27, 2016)</a:t>
            </a:r>
            <a:endParaRPr lang="en-US" dirty="0"/>
          </a:p>
        </p:txBody>
      </p:sp>
      <p:sp>
        <p:nvSpPr>
          <p:cNvPr id="3" name="Content Placeholder 2"/>
          <p:cNvSpPr>
            <a:spLocks noGrp="1"/>
          </p:cNvSpPr>
          <p:nvPr>
            <p:ph idx="1"/>
          </p:nvPr>
        </p:nvSpPr>
        <p:spPr/>
        <p:txBody>
          <a:bodyPr/>
          <a:lstStyle/>
          <a:p>
            <a:r>
              <a:rPr lang="en-US" dirty="0" smtClean="0"/>
              <a:t>We recommend that counties NOT automatically increase the value of older model vehicles just because it turned a year older.</a:t>
            </a:r>
          </a:p>
          <a:p>
            <a:endParaRPr lang="en-US" dirty="0" smtClean="0"/>
          </a:p>
          <a:p>
            <a:r>
              <a:rPr lang="en-US" dirty="0" smtClean="0"/>
              <a:t>Determine if the vehicle may meet certain criteria to be considered a classic vehicle.</a:t>
            </a:r>
          </a:p>
          <a:p>
            <a:endParaRPr lang="en-US" dirty="0"/>
          </a:p>
          <a:p>
            <a:r>
              <a:rPr lang="en-US" dirty="0" smtClean="0"/>
              <a:t>Review Value</a:t>
            </a:r>
          </a:p>
          <a:p>
            <a:endParaRPr lang="en-US" dirty="0"/>
          </a:p>
          <a:p>
            <a:r>
              <a:rPr lang="en-US" dirty="0" smtClean="0"/>
              <a:t>Contact Taxpayer/Mail Questionnaire get more detail about the vehicle such as condition, mileage, etc.</a:t>
            </a:r>
            <a:endParaRPr lang="en-US" dirty="0"/>
          </a:p>
        </p:txBody>
      </p:sp>
    </p:spTree>
    <p:extLst>
      <p:ext uri="{BB962C8B-B14F-4D97-AF65-F5344CB8AC3E}">
        <p14:creationId xmlns:p14="http://schemas.microsoft.com/office/powerpoint/2010/main" val="3564922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Antique or just Old?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68" y="1612900"/>
            <a:ext cx="3901632" cy="46228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1563" t="-265" r="-41563" b="265"/>
          <a:stretch/>
        </p:blipFill>
        <p:spPr>
          <a:xfrm>
            <a:off x="5118100" y="1612900"/>
            <a:ext cx="5880100" cy="4800600"/>
          </a:xfrm>
          <a:prstGeom prst="rect">
            <a:avLst/>
          </a:prstGeom>
        </p:spPr>
      </p:pic>
    </p:spTree>
    <p:extLst>
      <p:ext uri="{BB962C8B-B14F-4D97-AF65-F5344CB8AC3E}">
        <p14:creationId xmlns:p14="http://schemas.microsoft.com/office/powerpoint/2010/main" val="160658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recognize some problems with the valuation on older vehicles</a:t>
            </a:r>
          </a:p>
          <a:p>
            <a:endParaRPr lang="en-US" dirty="0" smtClean="0"/>
          </a:p>
          <a:p>
            <a:r>
              <a:rPr lang="en-US" dirty="0" smtClean="0"/>
              <a:t>DOR Established Vehicle Appraisal Committee of county staff and DOR Staff to address vehicle valuation issues</a:t>
            </a:r>
          </a:p>
          <a:p>
            <a:endParaRPr lang="en-US" dirty="0" smtClean="0"/>
          </a:p>
          <a:p>
            <a:r>
              <a:rPr lang="en-US" dirty="0" smtClean="0"/>
              <a:t>Our Goal is to have a recommendation out by the first of the year</a:t>
            </a:r>
          </a:p>
          <a:p>
            <a:pPr marL="0" indent="0">
              <a:buNone/>
            </a:pPr>
            <a:endParaRPr lang="en-US" dirty="0" smtClean="0"/>
          </a:p>
          <a:p>
            <a:r>
              <a:rPr lang="en-US" dirty="0" smtClean="0"/>
              <a:t>DOR strongly recommends all counties comply with these recommendations</a:t>
            </a:r>
          </a:p>
          <a:p>
            <a:endParaRPr lang="en-US" dirty="0" smtClean="0"/>
          </a:p>
        </p:txBody>
      </p:sp>
    </p:spTree>
    <p:extLst>
      <p:ext uri="{BB962C8B-B14F-4D97-AF65-F5344CB8AC3E}">
        <p14:creationId xmlns:p14="http://schemas.microsoft.com/office/powerpoint/2010/main" val="157383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Vehicle</a:t>
            </a:r>
            <a:endParaRPr lang="en-US" dirty="0"/>
          </a:p>
        </p:txBody>
      </p:sp>
      <p:sp>
        <p:nvSpPr>
          <p:cNvPr id="3" name="Content Placeholder 2"/>
          <p:cNvSpPr>
            <a:spLocks noGrp="1"/>
          </p:cNvSpPr>
          <p:nvPr>
            <p:ph idx="1"/>
          </p:nvPr>
        </p:nvSpPr>
        <p:spPr/>
        <p:txBody>
          <a:bodyPr/>
          <a:lstStyle/>
          <a:p>
            <a:r>
              <a:rPr lang="en-US" dirty="0"/>
              <a:t>This classification </a:t>
            </a:r>
            <a:r>
              <a:rPr lang="en-US" dirty="0" smtClean="0"/>
              <a:t>can sometimes overlap </a:t>
            </a:r>
            <a:r>
              <a:rPr lang="en-US" dirty="0"/>
              <a:t>with antique cars. </a:t>
            </a:r>
            <a:endParaRPr lang="en-US" dirty="0" smtClean="0"/>
          </a:p>
          <a:p>
            <a:r>
              <a:rPr lang="en-US" dirty="0" smtClean="0"/>
              <a:t>The </a:t>
            </a:r>
            <a:r>
              <a:rPr lang="en-US" dirty="0"/>
              <a:t>definition of classic car is </a:t>
            </a:r>
            <a:r>
              <a:rPr lang="en-US" dirty="0" smtClean="0"/>
              <a:t>similar </a:t>
            </a:r>
            <a:r>
              <a:rPr lang="en-US" dirty="0"/>
              <a:t>to that of antique cars</a:t>
            </a:r>
            <a:r>
              <a:rPr lang="en-US" dirty="0" smtClean="0"/>
              <a:t>.</a:t>
            </a:r>
          </a:p>
          <a:p>
            <a:r>
              <a:rPr lang="en-US" dirty="0" smtClean="0"/>
              <a:t> </a:t>
            </a:r>
            <a:r>
              <a:rPr lang="en-US" dirty="0"/>
              <a:t>A car must be at least 20 years old, but not more than 40 years old to be considered a classic car. It should again have been repaired and maintained in a way that keeps it true to its original design and specifications. In other words it should not be modified or altered. In addition, many add a stipulation that the vehicle should have been manufactured no earlier than 1925. For these reasons all classic cars are also antique cars, but not all antique cars are classic cars.</a:t>
            </a:r>
          </a:p>
        </p:txBody>
      </p:sp>
    </p:spTree>
    <p:extLst>
      <p:ext uri="{BB962C8B-B14F-4D97-AF65-F5344CB8AC3E}">
        <p14:creationId xmlns:p14="http://schemas.microsoft.com/office/powerpoint/2010/main" val="334659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Vintage Vehicle</a:t>
            </a:r>
            <a:endParaRPr lang="en-US" dirty="0"/>
          </a:p>
        </p:txBody>
      </p:sp>
      <p:sp>
        <p:nvSpPr>
          <p:cNvPr id="3" name="Content Placeholder 2"/>
          <p:cNvSpPr>
            <a:spLocks noGrp="1"/>
          </p:cNvSpPr>
          <p:nvPr>
            <p:ph idx="1"/>
          </p:nvPr>
        </p:nvSpPr>
        <p:spPr/>
        <p:txBody>
          <a:bodyPr/>
          <a:lstStyle/>
          <a:p>
            <a:r>
              <a:rPr lang="en-US" dirty="0"/>
              <a:t>There is also overlap between vintage cars and antique cars</a:t>
            </a:r>
            <a:r>
              <a:rPr lang="en-US" dirty="0" smtClean="0"/>
              <a:t>.</a:t>
            </a:r>
          </a:p>
          <a:p>
            <a:r>
              <a:rPr lang="en-US" dirty="0" smtClean="0"/>
              <a:t> </a:t>
            </a:r>
            <a:r>
              <a:rPr lang="en-US" dirty="0"/>
              <a:t>Some vintage cars </a:t>
            </a:r>
            <a:r>
              <a:rPr lang="en-US" dirty="0" smtClean="0"/>
              <a:t>qualify </a:t>
            </a:r>
            <a:r>
              <a:rPr lang="en-US" dirty="0"/>
              <a:t>as antique cars, but not all vintage cars are antique and vice versa. Different groups set different cut off points for what qualifies as a vintage car and what does not</a:t>
            </a:r>
            <a:r>
              <a:rPr lang="en-US" dirty="0" smtClean="0"/>
              <a:t>.</a:t>
            </a:r>
          </a:p>
          <a:p>
            <a:r>
              <a:rPr lang="en-US" dirty="0" smtClean="0"/>
              <a:t> </a:t>
            </a:r>
            <a:r>
              <a:rPr lang="en-US" dirty="0"/>
              <a:t>Generally, cars that are considered Vintage were manufactured between the years of 1919 and 1930, but some end it at 1925</a:t>
            </a:r>
            <a:r>
              <a:rPr lang="en-US" dirty="0" smtClean="0"/>
              <a:t>.</a:t>
            </a:r>
          </a:p>
          <a:p>
            <a:r>
              <a:rPr lang="en-US" dirty="0" smtClean="0"/>
              <a:t> </a:t>
            </a:r>
            <a:r>
              <a:rPr lang="en-US" dirty="0"/>
              <a:t>Unlike the other two classifications, having had modifications does not necessarily keep a car from being a vintage car</a:t>
            </a:r>
          </a:p>
        </p:txBody>
      </p:sp>
    </p:spTree>
    <p:extLst>
      <p:ext uri="{BB962C8B-B14F-4D97-AF65-F5344CB8AC3E}">
        <p14:creationId xmlns:p14="http://schemas.microsoft.com/office/powerpoint/2010/main" val="240956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Antique Vehicle</a:t>
            </a:r>
            <a:endParaRPr lang="en-US" dirty="0"/>
          </a:p>
        </p:txBody>
      </p:sp>
      <p:sp>
        <p:nvSpPr>
          <p:cNvPr id="3" name="Content Placeholder 2"/>
          <p:cNvSpPr>
            <a:spLocks noGrp="1"/>
          </p:cNvSpPr>
          <p:nvPr>
            <p:ph idx="1"/>
          </p:nvPr>
        </p:nvSpPr>
        <p:spPr/>
        <p:txBody>
          <a:bodyPr/>
          <a:lstStyle/>
          <a:p>
            <a:r>
              <a:rPr lang="en-US" dirty="0"/>
              <a:t>An antique car is a classification that is often set by state law</a:t>
            </a:r>
            <a:r>
              <a:rPr lang="en-US" dirty="0" smtClean="0"/>
              <a:t>.</a:t>
            </a:r>
          </a:p>
          <a:p>
            <a:r>
              <a:rPr lang="en-US" dirty="0" smtClean="0"/>
              <a:t>States </a:t>
            </a:r>
            <a:r>
              <a:rPr lang="en-US" dirty="0"/>
              <a:t>often have a special type of license plate for these cars. </a:t>
            </a:r>
            <a:endParaRPr lang="en-US" dirty="0" smtClean="0"/>
          </a:p>
          <a:p>
            <a:r>
              <a:rPr lang="en-US" dirty="0" smtClean="0"/>
              <a:t>For </a:t>
            </a:r>
            <a:r>
              <a:rPr lang="en-US" dirty="0"/>
              <a:t>that reason they set rules stating what qualifies as "antique." In most cases it is a car that's over </a:t>
            </a:r>
            <a:r>
              <a:rPr lang="en-US" dirty="0" smtClean="0"/>
              <a:t>35 </a:t>
            </a:r>
            <a:r>
              <a:rPr lang="en-US" dirty="0"/>
              <a:t>years old. </a:t>
            </a:r>
            <a:endParaRPr lang="en-US" dirty="0" smtClean="0"/>
          </a:p>
          <a:p>
            <a:r>
              <a:rPr lang="en-US" dirty="0" smtClean="0"/>
              <a:t>Generally </a:t>
            </a:r>
            <a:r>
              <a:rPr lang="en-US" dirty="0"/>
              <a:t>the car should be maintained in a way that keeps it true to the original manufacturer specifications</a:t>
            </a:r>
          </a:p>
          <a:p>
            <a:endParaRPr lang="en-US" dirty="0"/>
          </a:p>
        </p:txBody>
      </p:sp>
    </p:spTree>
    <p:extLst>
      <p:ext uri="{BB962C8B-B14F-4D97-AF65-F5344CB8AC3E}">
        <p14:creationId xmlns:p14="http://schemas.microsoft.com/office/powerpoint/2010/main" val="1541925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Vintage or Antique?</a:t>
            </a:r>
            <a:endParaRPr lang="en-US" dirty="0"/>
          </a:p>
        </p:txBody>
      </p:sp>
      <p:sp>
        <p:nvSpPr>
          <p:cNvPr id="3" name="Content Placeholder 2"/>
          <p:cNvSpPr>
            <a:spLocks noGrp="1"/>
          </p:cNvSpPr>
          <p:nvPr>
            <p:ph idx="1"/>
          </p:nvPr>
        </p:nvSpPr>
        <p:spPr/>
        <p:txBody>
          <a:bodyPr/>
          <a:lstStyle/>
          <a:p>
            <a:r>
              <a:rPr lang="en-US" dirty="0" smtClean="0"/>
              <a:t>Hobby?</a:t>
            </a:r>
          </a:p>
          <a:p>
            <a:r>
              <a:rPr lang="en-US" dirty="0" smtClean="0"/>
              <a:t>Distinctions between the three; helps communication with the enthusiasts</a:t>
            </a:r>
          </a:p>
          <a:p>
            <a:r>
              <a:rPr lang="en-US" dirty="0" smtClean="0"/>
              <a:t>Different definitions </a:t>
            </a:r>
          </a:p>
          <a:p>
            <a:r>
              <a:rPr lang="en-US" dirty="0" smtClean="0"/>
              <a:t>NCDMV- 35 </a:t>
            </a:r>
            <a:r>
              <a:rPr lang="en-US" dirty="0" err="1" smtClean="0"/>
              <a:t>yrs</a:t>
            </a:r>
            <a:r>
              <a:rPr lang="en-US" dirty="0" smtClean="0"/>
              <a:t> or older ( some states 25 </a:t>
            </a:r>
            <a:r>
              <a:rPr lang="en-US" dirty="0" err="1" smtClean="0"/>
              <a:t>yrs</a:t>
            </a:r>
            <a:r>
              <a:rPr lang="en-US" dirty="0" smtClean="0"/>
              <a:t> or older)</a:t>
            </a:r>
          </a:p>
          <a:p>
            <a:endParaRPr lang="en-US" dirty="0"/>
          </a:p>
          <a:p>
            <a:endParaRPr lang="en-US" dirty="0" smtClean="0"/>
          </a:p>
          <a:p>
            <a:r>
              <a:rPr lang="en-US" dirty="0"/>
              <a:t>Although there may never be complete agreement, the general consensus </a:t>
            </a:r>
            <a:r>
              <a:rPr lang="en-US" dirty="0" smtClean="0"/>
              <a:t>among </a:t>
            </a:r>
            <a:r>
              <a:rPr lang="en-US" dirty="0"/>
              <a:t>the average collector and among state DMVs is that a car becomes an antique at </a:t>
            </a:r>
            <a:r>
              <a:rPr lang="en-US" dirty="0" smtClean="0"/>
              <a:t>35 </a:t>
            </a:r>
            <a:r>
              <a:rPr lang="en-US" dirty="0"/>
              <a:t>years of age.</a:t>
            </a:r>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73477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b="1" dirty="0">
                <a:latin typeface="Lucida Calligraphy" panose="03010101010101010101" pitchFamily="66" charset="0"/>
              </a:rPr>
              <a:t>Old cars become antiques when they are treasured by the owner and others alike.</a:t>
            </a:r>
            <a:endParaRPr lang="en-US" sz="4800" dirty="0">
              <a:latin typeface="Lucida Calligraphy" panose="03010101010101010101" pitchFamily="66" charset="0"/>
            </a:endParaRPr>
          </a:p>
        </p:txBody>
      </p:sp>
    </p:spTree>
    <p:extLst>
      <p:ext uri="{BB962C8B-B14F-4D97-AF65-F5344CB8AC3E}">
        <p14:creationId xmlns:p14="http://schemas.microsoft.com/office/powerpoint/2010/main" val="42975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Antique Vehicles	</a:t>
            </a:r>
            <a:endParaRPr lang="en-US" dirty="0"/>
          </a:p>
        </p:txBody>
      </p:sp>
      <p:sp>
        <p:nvSpPr>
          <p:cNvPr id="3" name="Content Placeholder 2"/>
          <p:cNvSpPr>
            <a:spLocks noGrp="1"/>
          </p:cNvSpPr>
          <p:nvPr>
            <p:ph idx="1"/>
          </p:nvPr>
        </p:nvSpPr>
        <p:spPr/>
        <p:txBody>
          <a:bodyPr/>
          <a:lstStyle/>
          <a:p>
            <a:r>
              <a:rPr lang="en-US" dirty="0" smtClean="0"/>
              <a:t>NCGS 105-330.9 </a:t>
            </a:r>
            <a:r>
              <a:rPr lang="en-US" dirty="0"/>
              <a:t>allows antique vehicles to be appraised at no more than $500.00.  </a:t>
            </a:r>
            <a:endParaRPr lang="en-US" dirty="0" smtClean="0"/>
          </a:p>
          <a:p>
            <a:pPr marL="0" indent="0">
              <a:buNone/>
            </a:pPr>
            <a:endParaRPr lang="en-US" dirty="0" smtClean="0"/>
          </a:p>
          <a:p>
            <a:r>
              <a:rPr lang="en-US" dirty="0" smtClean="0"/>
              <a:t>This </a:t>
            </a:r>
            <a:r>
              <a:rPr lang="en-US" dirty="0"/>
              <a:t>statute was first passed in 1995 and until just recently, there have been very few problems with the application of this law.  It appears that some counties have changed the way they are administrating this provision.  </a:t>
            </a:r>
            <a:endParaRPr lang="en-US" dirty="0" smtClean="0"/>
          </a:p>
          <a:p>
            <a:pPr marL="0" indent="0">
              <a:buNone/>
            </a:pPr>
            <a:endParaRPr lang="en-US" dirty="0" smtClean="0"/>
          </a:p>
          <a:p>
            <a:r>
              <a:rPr lang="en-US" dirty="0" smtClean="0"/>
              <a:t>NCGS </a:t>
            </a:r>
            <a:r>
              <a:rPr lang="en-US" dirty="0"/>
              <a:t>105-330.9 requires that a vehicle meet the </a:t>
            </a:r>
            <a:r>
              <a:rPr lang="en-US" dirty="0" smtClean="0"/>
              <a:t>following five conditions in </a:t>
            </a:r>
            <a:r>
              <a:rPr lang="en-US" dirty="0"/>
              <a:t>order to receive the special appraisal:  </a:t>
            </a:r>
          </a:p>
        </p:txBody>
      </p:sp>
    </p:spTree>
    <p:extLst>
      <p:ext uri="{BB962C8B-B14F-4D97-AF65-F5344CB8AC3E}">
        <p14:creationId xmlns:p14="http://schemas.microsoft.com/office/powerpoint/2010/main" val="305637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5001"/>
            <a:ext cx="8596668" cy="5406362"/>
          </a:xfrm>
        </p:spPr>
        <p:txBody>
          <a:bodyPr/>
          <a:lstStyle/>
          <a:p>
            <a:r>
              <a:rPr lang="en-US" dirty="0"/>
              <a:t>(1)       It is registered with the Division of Motor Vehicles and has an historic vehicle special license plate under G.S. 20-79.4</a:t>
            </a:r>
            <a:r>
              <a:rPr lang="en-US" dirty="0" smtClean="0"/>
              <a:t>.</a:t>
            </a:r>
          </a:p>
          <a:p>
            <a:pPr marL="0" indent="0">
              <a:buNone/>
            </a:pPr>
            <a:endParaRPr lang="en-US" dirty="0"/>
          </a:p>
          <a:p>
            <a:r>
              <a:rPr lang="en-US" dirty="0"/>
              <a:t>(2)       It is </a:t>
            </a:r>
            <a:r>
              <a:rPr lang="en-US" b="1" i="1" u="sng" dirty="0"/>
              <a:t>maintained</a:t>
            </a:r>
            <a:r>
              <a:rPr lang="en-US" dirty="0"/>
              <a:t> primarily for use in exhibitions, club activities, parades, and   other public interest functions</a:t>
            </a:r>
            <a:r>
              <a:rPr lang="en-US" dirty="0" smtClean="0"/>
              <a:t>.</a:t>
            </a:r>
          </a:p>
          <a:p>
            <a:pPr marL="0" indent="0">
              <a:buNone/>
            </a:pPr>
            <a:endParaRPr lang="en-US" dirty="0"/>
          </a:p>
          <a:p>
            <a:r>
              <a:rPr lang="en-US" dirty="0"/>
              <a:t>(3)       It is used only occasionally for other purposes</a:t>
            </a:r>
            <a:r>
              <a:rPr lang="en-US" dirty="0" smtClean="0"/>
              <a:t>.</a:t>
            </a:r>
          </a:p>
          <a:p>
            <a:pPr marL="0" indent="0">
              <a:buNone/>
            </a:pPr>
            <a:endParaRPr lang="en-US" dirty="0"/>
          </a:p>
          <a:p>
            <a:r>
              <a:rPr lang="en-US" dirty="0"/>
              <a:t>(4)       It is owned by an individual</a:t>
            </a:r>
            <a:r>
              <a:rPr lang="en-US" dirty="0" smtClean="0"/>
              <a:t>.</a:t>
            </a:r>
          </a:p>
          <a:p>
            <a:pPr marL="0" indent="0">
              <a:buNone/>
            </a:pPr>
            <a:endParaRPr lang="en-US" dirty="0"/>
          </a:p>
          <a:p>
            <a:r>
              <a:rPr lang="en-US" dirty="0"/>
              <a:t>(5)       It is used by the owner for a purpose other than the production of income and is not used in connection with a business.</a:t>
            </a:r>
          </a:p>
          <a:p>
            <a:endParaRPr lang="en-US" dirty="0"/>
          </a:p>
          <a:p>
            <a:endParaRPr lang="en-US" dirty="0"/>
          </a:p>
        </p:txBody>
      </p:sp>
    </p:spTree>
    <p:extLst>
      <p:ext uri="{BB962C8B-B14F-4D97-AF65-F5344CB8AC3E}">
        <p14:creationId xmlns:p14="http://schemas.microsoft.com/office/powerpoint/2010/main" val="264891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535</TotalTime>
  <Words>1020</Words>
  <Application>Microsoft Office PowerPoint</Application>
  <PresentationFormat>Widescreen</PresentationFormat>
  <Paragraphs>116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Lucida Calligraphy</vt:lpstr>
      <vt:lpstr>Trebuchet MS</vt:lpstr>
      <vt:lpstr>Wingdings 3</vt:lpstr>
      <vt:lpstr>Facet</vt:lpstr>
      <vt:lpstr>Classic, Antique or  Just Old</vt:lpstr>
      <vt:lpstr>History</vt:lpstr>
      <vt:lpstr>Classic Vehicle</vt:lpstr>
      <vt:lpstr>Vintage Vehicle</vt:lpstr>
      <vt:lpstr>Antique Vehicle</vt:lpstr>
      <vt:lpstr>Classic, Vintage or Antique?</vt:lpstr>
      <vt:lpstr>PowerPoint Presentation</vt:lpstr>
      <vt:lpstr>Antique Vehicles </vt:lpstr>
      <vt:lpstr>PowerPoint Presentation</vt:lpstr>
      <vt:lpstr>PowerPoint Presentation</vt:lpstr>
      <vt:lpstr>PowerPoint Presentation</vt:lpstr>
      <vt:lpstr>Compliance Review</vt:lpstr>
      <vt:lpstr>Classic Vehicle</vt:lpstr>
      <vt:lpstr>Example Value Increase</vt:lpstr>
      <vt:lpstr>Is my car vintage, classic or just old?</vt:lpstr>
      <vt:lpstr>Classic, Antique or just Old? 1929 Chevrolet Convertible </vt:lpstr>
      <vt:lpstr>Classic, Antique or just old?                    1991 Honda Accord</vt:lpstr>
      <vt:lpstr>Classic, Antique or Just old?                   1969 Camaro</vt:lpstr>
      <vt:lpstr>Classic, Antique or just old?                 1979 Ford Truck</vt:lpstr>
      <vt:lpstr>Classic, Antique or just old?                1980 Toyota Camery</vt:lpstr>
      <vt:lpstr>Classic, Antique or just old?             1991 Chevy Silverado</vt:lpstr>
      <vt:lpstr>Classic, Antique or just old?                     Farm Truck</vt:lpstr>
      <vt:lpstr>Classic, Antique or just old?</vt:lpstr>
      <vt:lpstr>DOR Recommendations (Issued to Counties July 27, 2016)</vt:lpstr>
      <vt:lpstr>Classic, Antique or just Old?</vt:lpstr>
      <vt:lpstr>Summary</vt:lpstr>
    </vt:vector>
  </TitlesOfParts>
  <Company>NCDOR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Antique or Classic</dc:title>
  <dc:creator>twstone</dc:creator>
  <cp:lastModifiedBy>twstone</cp:lastModifiedBy>
  <cp:revision>27</cp:revision>
  <dcterms:created xsi:type="dcterms:W3CDTF">2016-08-02T16:02:02Z</dcterms:created>
  <dcterms:modified xsi:type="dcterms:W3CDTF">2016-09-13T17:39:06Z</dcterms:modified>
</cp:coreProperties>
</file>