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xls" ContentType="application/vnd.ms-exce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60" r:id="rId4"/>
    <p:sldId id="258" r:id="rId5"/>
    <p:sldId id="261" r:id="rId6"/>
    <p:sldId id="271" r:id="rId7"/>
    <p:sldId id="269" r:id="rId8"/>
    <p:sldId id="272" r:id="rId9"/>
    <p:sldId id="275" r:id="rId10"/>
    <p:sldId id="276" r:id="rId11"/>
    <p:sldId id="277" r:id="rId12"/>
    <p:sldId id="278" r:id="rId13"/>
    <p:sldId id="279" r:id="rId14"/>
    <p:sldId id="280" r:id="rId15"/>
    <p:sldId id="262" r:id="rId16"/>
    <p:sldId id="266" r:id="rId17"/>
    <p:sldId id="264" r:id="rId18"/>
    <p:sldId id="267" r:id="rId19"/>
    <p:sldId id="268" r:id="rId20"/>
    <p:sldId id="274" r:id="rId21"/>
    <p:sldId id="273" r:id="rId22"/>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1916"/>
    <a:srgbClr val="8B0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6" autoAdjust="0"/>
    <p:restoredTop sz="94660"/>
  </p:normalViewPr>
  <p:slideViewPr>
    <p:cSldViewPr>
      <p:cViewPr varScale="1">
        <p:scale>
          <a:sx n="71" d="100"/>
          <a:sy n="71" d="100"/>
        </p:scale>
        <p:origin x="-1808" y="-11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CA6AB-1A14-489F-AD27-F6822428FF59}" type="datetimeFigureOut">
              <a:rPr lang="en-US" smtClean="0"/>
              <a:pPr/>
              <a:t>9/13/16</a:t>
            </a:fld>
            <a:endParaRPr lang="en-US" dirty="0"/>
          </a:p>
        </p:txBody>
      </p:sp>
      <p:sp>
        <p:nvSpPr>
          <p:cNvPr id="4" name="Footer Placeholder 3"/>
          <p:cNvSpPr>
            <a:spLocks noGrp="1"/>
          </p:cNvSpPr>
          <p:nvPr>
            <p:ph type="ftr" sz="quarter" idx="2"/>
          </p:nvPr>
        </p:nvSpPr>
        <p:spPr>
          <a:xfrm>
            <a:off x="2667000" y="8686800"/>
            <a:ext cx="2209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05399" y="8685213"/>
            <a:ext cx="1751013" cy="457200"/>
          </a:xfrm>
          <a:prstGeom prst="rect">
            <a:avLst/>
          </a:prstGeom>
        </p:spPr>
        <p:txBody>
          <a:bodyPr vert="horz" lIns="91440" tIns="45720" rIns="91440" bIns="45720" rtlCol="0" anchor="b"/>
          <a:lstStyle>
            <a:lvl1pPr algn="r">
              <a:defRPr sz="1200"/>
            </a:lvl1pPr>
          </a:lstStyle>
          <a:p>
            <a:fld id="{DEA40697-7545-4361-8C3E-0302D163CB00}" type="slidenum">
              <a:rPr lang="en-US" smtClean="0"/>
              <a:pPr/>
              <a:t>‹#›</a:t>
            </a:fld>
            <a:endParaRPr lang="en-US" dirty="0"/>
          </a:p>
        </p:txBody>
      </p:sp>
      <p:pic>
        <p:nvPicPr>
          <p:cNvPr id="1027" name="Picture 3"/>
          <p:cNvPicPr>
            <a:picLocks noChangeAspect="1" noChangeArrowheads="1"/>
          </p:cNvPicPr>
          <p:nvPr/>
        </p:nvPicPr>
        <p:blipFill>
          <a:blip r:embed="rId2" cstate="print"/>
          <a:stretch>
            <a:fillRect/>
          </a:stretch>
        </p:blipFill>
        <p:spPr bwMode="auto">
          <a:xfrm>
            <a:off x="457200" y="8458200"/>
            <a:ext cx="2133600" cy="491913"/>
          </a:xfrm>
          <a:prstGeom prst="rect">
            <a:avLst/>
          </a:prstGeom>
          <a:noFill/>
          <a:ln w="9525">
            <a:noFill/>
            <a:miter lim="800000"/>
            <a:headEnd/>
            <a:tailEnd/>
          </a:ln>
          <a:effectLst/>
          <a:scene3d>
            <a:camera prst="orthographicFront">
              <a:rot lat="0" lon="0" rev="0"/>
            </a:camera>
            <a:lightRig rig="threePt" dir="t"/>
          </a:scene3d>
        </p:spPr>
      </p:pic>
    </p:spTree>
    <p:extLst>
      <p:ext uri="{BB962C8B-B14F-4D97-AF65-F5344CB8AC3E}">
        <p14:creationId xmlns:p14="http://schemas.microsoft.com/office/powerpoint/2010/main" val="4023926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E163F-6EE2-4634-BD55-572397B3C622}" type="datetimeFigureOut">
              <a:rPr lang="en-US" smtClean="0"/>
              <a:pPr/>
              <a:t>9/13/16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B3F29-C53F-42F5-A2AA-FFFD0C29932D}" type="slidenum">
              <a:rPr lang="en-US" smtClean="0"/>
              <a:pPr/>
              <a:t>‹#›</a:t>
            </a:fld>
            <a:endParaRPr lang="en-US" dirty="0"/>
          </a:p>
        </p:txBody>
      </p:sp>
    </p:spTree>
    <p:extLst>
      <p:ext uri="{BB962C8B-B14F-4D97-AF65-F5344CB8AC3E}">
        <p14:creationId xmlns:p14="http://schemas.microsoft.com/office/powerpoint/2010/main" val="157766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OGPPT_Cupploa_nochimney.bmp"/>
          <p:cNvPicPr>
            <a:picLocks noChangeAspect="1"/>
          </p:cNvPicPr>
          <p:nvPr userDrawn="1"/>
        </p:nvPicPr>
        <p:blipFill>
          <a:blip r:embed="rId2"/>
          <a:stretch>
            <a:fillRect/>
          </a:stretch>
        </p:blipFill>
        <p:spPr>
          <a:xfrm>
            <a:off x="0" y="2267712"/>
            <a:ext cx="9144000" cy="4590288"/>
          </a:xfrm>
          <a:prstGeom prst="rect">
            <a:avLst/>
          </a:prstGeom>
        </p:spPr>
      </p:pic>
      <p:sp>
        <p:nvSpPr>
          <p:cNvPr id="2" name="Title 1"/>
          <p:cNvSpPr>
            <a:spLocks noGrp="1"/>
          </p:cNvSpPr>
          <p:nvPr>
            <p:ph type="ctrTitle"/>
          </p:nvPr>
        </p:nvSpPr>
        <p:spPr>
          <a:xfrm>
            <a:off x="228600" y="304800"/>
            <a:ext cx="7772400" cy="1470025"/>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2362200"/>
            <a:ext cx="6400800" cy="1752600"/>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28364-BE1E-4FF4-8A7B-FAF4D00A2568}" type="datetimeFigureOut">
              <a:rPr lang="en-US" smtClean="0"/>
              <a:pPr/>
              <a:t>9/13/16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9E6F3-71C9-49FC-841D-974C40CA5F3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28364-BE1E-4FF4-8A7B-FAF4D00A2568}" type="datetimeFigureOut">
              <a:rPr lang="en-US" smtClean="0"/>
              <a:pPr/>
              <a:t>9/13/16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9E6F3-71C9-49FC-841D-974C40CA5F3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11" name="Rectangle 10"/>
          <p:cNvSpPr/>
          <p:nvPr userDrawn="1"/>
        </p:nvSpPr>
        <p:spPr>
          <a:xfrm>
            <a:off x="-9525" y="-9525"/>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ectangle 3"/>
          <p:cNvSpPr/>
          <p:nvPr userDrawn="1"/>
        </p:nvSpPr>
        <p:spPr>
          <a:xfrm>
            <a:off x="0" y="0"/>
            <a:ext cx="9144000" cy="6858000"/>
          </a:xfrm>
          <a:prstGeom prst="rect">
            <a:avLst/>
          </a:prstGeom>
          <a:noFill/>
          <a:ln w="57150">
            <a:solidFill>
              <a:srgbClr val="B9CDE5"/>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1FBC31-5E9A-4BD0-B593-3B5D4565D3BD}" type="datetimeFigureOut">
              <a:rPr lang="en-US"/>
              <a:pPr>
                <a:defRPr/>
              </a:pPr>
              <a:t>9/13/16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6611DA-6BF0-477E-BEAE-54E5319B7DE2}" type="slidenum">
              <a:rPr lang="en-US"/>
              <a:pPr>
                <a:defRPr/>
              </a:pPr>
              <a:t>‹#›</a:t>
            </a:fld>
            <a:endParaRPr lang="en-US" dirty="0"/>
          </a:p>
        </p:txBody>
      </p:sp>
      <p:sp>
        <p:nvSpPr>
          <p:cNvPr id="8" name="Slide Number Placeholder 7"/>
          <p:cNvSpPr txBox="1">
            <a:spLocks/>
          </p:cNvSpPr>
          <p:nvPr userDrawn="1"/>
        </p:nvSpPr>
        <p:spPr>
          <a:xfrm>
            <a:off x="-38101" y="-6350"/>
            <a:ext cx="409575"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63B53DF-0529-45BB-8827-06919B0C6A66}" type="slidenum">
              <a:rPr kumimoji="0" lang="en-US" sz="1200" b="0" i="0" u="none" strike="noStrike" kern="1200" cap="none" spc="0" normalizeH="0" baseline="0" noProof="0" smtClean="0">
                <a:ln>
                  <a:noFill/>
                </a:ln>
                <a:solidFill>
                  <a:schemeClr val="tx1"/>
                </a:solidFill>
                <a:effectLst/>
                <a:uLnTx/>
                <a:uFillTx/>
                <a:latin typeface="+mn-lt"/>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Arial" charset="0"/>
            </a:endParaRPr>
          </a:p>
        </p:txBody>
      </p:sp>
      <p:pic>
        <p:nvPicPr>
          <p:cNvPr id="10" name="Picture 14" descr="UNC_IOGlogo1B&amp;W_stack.gif"/>
          <p:cNvPicPr>
            <a:picLocks noChangeAspect="1"/>
          </p:cNvPicPr>
          <p:nvPr userDrawn="1"/>
        </p:nvPicPr>
        <p:blipFill>
          <a:blip r:embed="rId2"/>
          <a:srcRect/>
          <a:stretch>
            <a:fillRect/>
          </a:stretch>
        </p:blipFill>
        <p:spPr bwMode="auto">
          <a:xfrm>
            <a:off x="77788" y="6399213"/>
            <a:ext cx="962025" cy="379412"/>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FD2BB045-0B2E-496B-9983-67A06D33E5A4}" type="datetimeFigureOut">
              <a:rPr lang="en-US"/>
              <a:pPr>
                <a:defRPr/>
              </a:pPr>
              <a:t>9/13/16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ECDEFD-8FF5-4782-AF2A-A34AF54374B2}" type="slidenum">
              <a:rPr lang="en-US"/>
              <a:pPr>
                <a:defRPr/>
              </a:pPr>
              <a:t>‹#›</a:t>
            </a:fld>
            <a:endParaRPr lang="en-US" dirty="0"/>
          </a:p>
        </p:txBody>
      </p:sp>
      <p:sp>
        <p:nvSpPr>
          <p:cNvPr id="7" name="Slide Number Placeholder 7"/>
          <p:cNvSpPr txBox="1">
            <a:spLocks/>
          </p:cNvSpPr>
          <p:nvPr userDrawn="1"/>
        </p:nvSpPr>
        <p:spPr>
          <a:xfrm>
            <a:off x="-66676" y="-6350"/>
            <a:ext cx="409575"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63B53DF-0529-45BB-8827-06919B0C6A66}" type="slidenum">
              <a:rPr kumimoji="0" lang="en-US" sz="1200" b="0" i="0" u="none" strike="noStrike" kern="1200" cap="none" spc="0" normalizeH="0" baseline="0" noProof="0" smtClean="0">
                <a:ln>
                  <a:noFill/>
                </a:ln>
                <a:solidFill>
                  <a:schemeClr val="tx1"/>
                </a:solidFill>
                <a:effectLst/>
                <a:uLnTx/>
                <a:uFillTx/>
                <a:latin typeface="+mn-lt"/>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solidFill>
              <a:effectLst/>
              <a:uLnTx/>
              <a:uFillTx/>
              <a:latin typeface="+mn-lt"/>
              <a:ea typeface="+mn-ea"/>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28364-BE1E-4FF4-8A7B-FAF4D00A2568}" type="datetimeFigureOut">
              <a:rPr lang="en-US" smtClean="0"/>
              <a:pPr/>
              <a:t>9/13/16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9E6F3-71C9-49FC-841D-974C40CA5F3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28364-BE1E-4FF4-8A7B-FAF4D00A2568}" type="datetimeFigureOut">
              <a:rPr lang="en-US" smtClean="0"/>
              <a:pPr/>
              <a:t>9/13/16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59E6F3-71C9-49FC-841D-974C40CA5F3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28364-BE1E-4FF4-8A7B-FAF4D00A2568}" type="datetimeFigureOut">
              <a:rPr lang="en-US" smtClean="0"/>
              <a:pPr/>
              <a:t>9/13/16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59E6F3-71C9-49FC-841D-974C40CA5F3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28364-BE1E-4FF4-8A7B-FAF4D00A2568}" type="datetimeFigureOut">
              <a:rPr lang="en-US" smtClean="0"/>
              <a:pPr/>
              <a:t>9/13/16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59E6F3-71C9-49FC-841D-974C40CA5F3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28364-BE1E-4FF4-8A7B-FAF4D00A2568}" type="datetimeFigureOut">
              <a:rPr lang="en-US" smtClean="0"/>
              <a:pPr/>
              <a:t>9/13/16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59E6F3-71C9-49FC-841D-974C40CA5F3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28364-BE1E-4FF4-8A7B-FAF4D00A2568}" type="datetimeFigureOut">
              <a:rPr lang="en-US" smtClean="0"/>
              <a:pPr/>
              <a:t>9/13/16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59E6F3-71C9-49FC-841D-974C40CA5F38}"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28364-BE1E-4FF4-8A7B-FAF4D00A2568}" type="datetimeFigureOut">
              <a:rPr lang="en-US" smtClean="0"/>
              <a:pPr/>
              <a:t>9/13/16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59E6F3-71C9-49FC-841D-974C40CA5F3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28364-BE1E-4FF4-8A7B-FAF4D00A2568}" type="datetimeFigureOut">
              <a:rPr lang="en-US" smtClean="0"/>
              <a:pPr/>
              <a:t>9/13/16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59E6F3-71C9-49FC-841D-974C40CA5F3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OG_BottomBar_full.bmp"/>
          <p:cNvPicPr>
            <a:picLocks noChangeAspect="1"/>
          </p:cNvPicPr>
          <p:nvPr/>
        </p:nvPicPr>
        <p:blipFill>
          <a:blip r:embed="rId15"/>
          <a:stretch>
            <a:fillRect/>
          </a:stretch>
        </p:blipFill>
        <p:spPr>
          <a:xfrm>
            <a:off x="0" y="6400800"/>
            <a:ext cx="9144000" cy="457200"/>
          </a:xfrm>
          <a:prstGeom prst="rect">
            <a:avLst/>
          </a:prstGeom>
        </p:spPr>
      </p:pic>
      <p:grpSp>
        <p:nvGrpSpPr>
          <p:cNvPr id="40" name="Group 39"/>
          <p:cNvGrpSpPr/>
          <p:nvPr/>
        </p:nvGrpSpPr>
        <p:grpSpPr>
          <a:xfrm>
            <a:off x="4267200" y="6553200"/>
            <a:ext cx="4724400" cy="152400"/>
            <a:chOff x="4267200" y="6553200"/>
            <a:chExt cx="4724400" cy="152400"/>
          </a:xfrm>
        </p:grpSpPr>
        <p:sp>
          <p:nvSpPr>
            <p:cNvPr id="8" name="Rectangle 7"/>
            <p:cNvSpPr/>
            <p:nvPr userDrawn="1"/>
          </p:nvSpPr>
          <p:spPr bwMode="auto">
            <a:xfrm>
              <a:off x="5486400" y="6553200"/>
              <a:ext cx="152400" cy="152400"/>
            </a:xfrm>
            <a:prstGeom prst="rect">
              <a:avLst/>
            </a:pr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9" name="Rectangle 8"/>
            <p:cNvSpPr/>
            <p:nvPr userDrawn="1"/>
          </p:nvSpPr>
          <p:spPr bwMode="auto">
            <a:xfrm>
              <a:off x="4267200" y="6553200"/>
              <a:ext cx="152400" cy="152400"/>
            </a:xfrm>
            <a:prstGeom prst="rect">
              <a:avLst/>
            </a:prstGeom>
            <a:solidFill>
              <a:schemeClr val="bg1">
                <a:alpha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10" name="Rectangle 9"/>
            <p:cNvSpPr/>
            <p:nvPr userDrawn="1"/>
          </p:nvSpPr>
          <p:spPr bwMode="auto">
            <a:xfrm>
              <a:off x="5791200" y="6553200"/>
              <a:ext cx="152400" cy="152400"/>
            </a:xfrm>
            <a:prstGeom prst="rect">
              <a:avLst/>
            </a:pr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11" name="Rectangle 10"/>
            <p:cNvSpPr/>
            <p:nvPr userDrawn="1"/>
          </p:nvSpPr>
          <p:spPr bwMode="auto">
            <a:xfrm>
              <a:off x="4572000" y="6553200"/>
              <a:ext cx="152400" cy="152400"/>
            </a:xfrm>
            <a:prstGeom prst="rect">
              <a:avLst/>
            </a:prstGeom>
            <a:solidFill>
              <a:schemeClr val="bg1">
                <a:alpha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12" name="Rectangle 11"/>
            <p:cNvSpPr/>
            <p:nvPr userDrawn="1"/>
          </p:nvSpPr>
          <p:spPr bwMode="auto">
            <a:xfrm>
              <a:off x="6096000" y="6553200"/>
              <a:ext cx="152400" cy="152400"/>
            </a:xfrm>
            <a:prstGeom prst="rect">
              <a:avLst/>
            </a:prstGeom>
            <a:solidFill>
              <a:schemeClr val="bg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13" name="Rectangle 12"/>
            <p:cNvSpPr/>
            <p:nvPr userDrawn="1"/>
          </p:nvSpPr>
          <p:spPr bwMode="auto">
            <a:xfrm>
              <a:off x="4876800" y="6553200"/>
              <a:ext cx="152400" cy="15240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14" name="Rectangle 13"/>
            <p:cNvSpPr/>
            <p:nvPr userDrawn="1"/>
          </p:nvSpPr>
          <p:spPr bwMode="auto">
            <a:xfrm>
              <a:off x="6400800" y="6553200"/>
              <a:ext cx="152400" cy="152400"/>
            </a:xfrm>
            <a:prstGeom prst="rect">
              <a:avLst/>
            </a:prstGeom>
            <a:solidFill>
              <a:schemeClr val="bg1">
                <a:alpha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15" name="Rectangle 14"/>
            <p:cNvSpPr/>
            <p:nvPr userDrawn="1"/>
          </p:nvSpPr>
          <p:spPr bwMode="auto">
            <a:xfrm>
              <a:off x="5181600" y="6553200"/>
              <a:ext cx="152400" cy="152400"/>
            </a:xfrm>
            <a:prstGeom prst="rect">
              <a:avLst/>
            </a:prstGeom>
            <a:solidFill>
              <a:schemeClr val="bg1">
                <a:alpha val="2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16" name="Rectangle 15"/>
            <p:cNvSpPr/>
            <p:nvPr userDrawn="1"/>
          </p:nvSpPr>
          <p:spPr bwMode="auto">
            <a:xfrm>
              <a:off x="7924800" y="6553200"/>
              <a:ext cx="152400" cy="15240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17" name="Rectangle 16"/>
            <p:cNvSpPr/>
            <p:nvPr userDrawn="1"/>
          </p:nvSpPr>
          <p:spPr bwMode="auto">
            <a:xfrm>
              <a:off x="6705600" y="6553200"/>
              <a:ext cx="152400" cy="152400"/>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18" name="Rectangle 17"/>
            <p:cNvSpPr/>
            <p:nvPr userDrawn="1"/>
          </p:nvSpPr>
          <p:spPr bwMode="auto">
            <a:xfrm>
              <a:off x="8229600" y="6553200"/>
              <a:ext cx="152400" cy="15240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19" name="Rectangle 18"/>
            <p:cNvSpPr/>
            <p:nvPr userDrawn="1"/>
          </p:nvSpPr>
          <p:spPr bwMode="auto">
            <a:xfrm>
              <a:off x="7010400" y="6553200"/>
              <a:ext cx="152400" cy="152400"/>
            </a:xfrm>
            <a:prstGeom prst="rect">
              <a:avLst/>
            </a:prstGeom>
            <a:solidFill>
              <a:schemeClr val="bg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20" name="Rectangle 19"/>
            <p:cNvSpPr/>
            <p:nvPr userDrawn="1"/>
          </p:nvSpPr>
          <p:spPr bwMode="auto">
            <a:xfrm>
              <a:off x="8534400" y="6553200"/>
              <a:ext cx="152400" cy="1524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21" name="Rectangle 20"/>
            <p:cNvSpPr/>
            <p:nvPr userDrawn="1"/>
          </p:nvSpPr>
          <p:spPr bwMode="auto">
            <a:xfrm>
              <a:off x="7315200" y="6553200"/>
              <a:ext cx="152400" cy="152400"/>
            </a:xfrm>
            <a:prstGeom prst="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22" name="Rectangle 21"/>
            <p:cNvSpPr/>
            <p:nvPr userDrawn="1"/>
          </p:nvSpPr>
          <p:spPr bwMode="auto">
            <a:xfrm>
              <a:off x="8839200" y="6553200"/>
              <a:ext cx="152400" cy="1524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sp>
          <p:nvSpPr>
            <p:cNvPr id="23" name="Rectangle 22"/>
            <p:cNvSpPr/>
            <p:nvPr userDrawn="1"/>
          </p:nvSpPr>
          <p:spPr bwMode="auto">
            <a:xfrm>
              <a:off x="7620000" y="6553200"/>
              <a:ext cx="152400" cy="152400"/>
            </a:xfrm>
            <a:prstGeom prst="rect">
              <a:avLst/>
            </a:prstGeom>
            <a:solidFill>
              <a:schemeClr val="bg1">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09" charset="0"/>
              </a:endParaRPr>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95400" y="6400801"/>
            <a:ext cx="914400" cy="457200"/>
          </a:xfrm>
          <a:prstGeom prst="rect">
            <a:avLst/>
          </a:prstGeom>
        </p:spPr>
        <p:txBody>
          <a:bodyPr vert="horz" lIns="91440" tIns="45720" rIns="91440" bIns="45720" rtlCol="0" anchor="ctr"/>
          <a:lstStyle>
            <a:lvl1pPr algn="l">
              <a:defRPr sz="1200">
                <a:solidFill>
                  <a:schemeClr val="tx1">
                    <a:tint val="75000"/>
                  </a:schemeClr>
                </a:solidFill>
              </a:defRPr>
            </a:lvl1pPr>
          </a:lstStyle>
          <a:p>
            <a:fld id="{20D28364-BE1E-4FF4-8A7B-FAF4D00A2568}" type="datetimeFigureOut">
              <a:rPr lang="en-US" smtClean="0"/>
              <a:pPr/>
              <a:t>9/13/16</a:t>
            </a:fld>
            <a:endParaRPr lang="en-US" dirty="0"/>
          </a:p>
        </p:txBody>
      </p:sp>
      <p:sp>
        <p:nvSpPr>
          <p:cNvPr id="5" name="Footer Placeholder 4"/>
          <p:cNvSpPr>
            <a:spLocks noGrp="1"/>
          </p:cNvSpPr>
          <p:nvPr>
            <p:ph type="ftr" sz="quarter" idx="3"/>
          </p:nvPr>
        </p:nvSpPr>
        <p:spPr>
          <a:xfrm>
            <a:off x="2286000" y="6400801"/>
            <a:ext cx="2895600" cy="4572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400801"/>
            <a:ext cx="2133600" cy="457200"/>
          </a:xfrm>
          <a:prstGeom prst="rect">
            <a:avLst/>
          </a:prstGeom>
        </p:spPr>
        <p:txBody>
          <a:bodyPr vert="horz" lIns="91440" tIns="45720" rIns="91440" bIns="45720" rtlCol="0" anchor="ctr"/>
          <a:lstStyle>
            <a:lvl1pPr algn="r">
              <a:defRPr sz="1200">
                <a:solidFill>
                  <a:schemeClr val="tx1">
                    <a:tint val="75000"/>
                  </a:schemeClr>
                </a:solidFill>
              </a:defRPr>
            </a:lvl1pPr>
          </a:lstStyle>
          <a:p>
            <a:fld id="{DC59E6F3-71C9-49FC-841D-974C40CA5F3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lumMod val="60000"/>
            <a:lumOff val="40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oleObject" Target="../embeddings/Microsoft_Excel_Chart1.xls"/><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oleObject" Target="../embeddings/Microsoft_Excel_Chart2.xls"/><Relationship Id="rId5" Type="http://schemas.openxmlformats.org/officeDocument/2006/relationships/image" Target="../media/image7.png"/><Relationship Id="rId6"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oleObject" Target="../embeddings/Microsoft_Excel_Chart3.xls"/><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763000" cy="1470025"/>
          </a:xfrm>
        </p:spPr>
        <p:txBody>
          <a:bodyPr>
            <a:noAutofit/>
          </a:bodyPr>
          <a:lstStyle/>
          <a:p>
            <a:r>
              <a:rPr lang="en-US" dirty="0" smtClean="0">
                <a:solidFill>
                  <a:srgbClr val="345A88"/>
                </a:solidFill>
              </a:rPr>
              <a:t>Vehicle Licensing Taxes</a:t>
            </a:r>
            <a:endParaRPr lang="en-US" dirty="0"/>
          </a:p>
        </p:txBody>
      </p:sp>
      <p:sp>
        <p:nvSpPr>
          <p:cNvPr id="3" name="Subtitle 2"/>
          <p:cNvSpPr>
            <a:spLocks noGrp="1"/>
          </p:cNvSpPr>
          <p:nvPr>
            <p:ph type="subTitle" idx="1"/>
          </p:nvPr>
        </p:nvSpPr>
        <p:spPr>
          <a:xfrm>
            <a:off x="381000" y="2286000"/>
            <a:ext cx="6400800" cy="1752600"/>
          </a:xfrm>
        </p:spPr>
        <p:txBody>
          <a:bodyPr/>
          <a:lstStyle/>
          <a:p>
            <a:r>
              <a:rPr lang="en-US" dirty="0" smtClean="0"/>
              <a:t>Kara Millonzi </a:t>
            </a:r>
          </a:p>
          <a:p>
            <a:r>
              <a:rPr lang="en-US" i="1" dirty="0" err="1" smtClean="0"/>
              <a:t>millonzi@sog.unc.edu</a:t>
            </a:r>
            <a:endParaRPr lang="en-US" i="1" dirty="0" smtClean="0"/>
          </a:p>
          <a:p>
            <a:r>
              <a:rPr lang="en-US" dirty="0" smtClean="0"/>
              <a:t>September 2016</a:t>
            </a:r>
            <a:endParaRPr lang="en-US" dirty="0" smtClean="0"/>
          </a:p>
          <a:p>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rmAutofit/>
          </a:bodyPr>
          <a:lstStyle/>
          <a:p>
            <a:pPr marL="0" indent="0">
              <a:buNone/>
            </a:pPr>
            <a:r>
              <a:rPr lang="en-US" dirty="0"/>
              <a:t>Municipality B currently levies the $5.00 tax under general law authority. It does not operate a public transportation system. Its board levies the $30.00 per vehicle tax in the </a:t>
            </a:r>
            <a:r>
              <a:rPr lang="en-US" dirty="0" smtClean="0"/>
              <a:t>FY2017-18 </a:t>
            </a:r>
            <a:r>
              <a:rPr lang="en-US" dirty="0"/>
              <a:t>budget ordinance. </a:t>
            </a:r>
            <a:r>
              <a:rPr lang="en-US" dirty="0" smtClean="0"/>
              <a:t>How can it spend the $?</a:t>
            </a:r>
            <a:endParaRPr lang="en-US" dirty="0"/>
          </a:p>
        </p:txBody>
      </p:sp>
      <p:pic>
        <p:nvPicPr>
          <p:cNvPr id="4" name="Picture 3"/>
          <p:cNvPicPr>
            <a:picLocks noChangeAspect="1"/>
          </p:cNvPicPr>
          <p:nvPr/>
        </p:nvPicPr>
        <p:blipFill>
          <a:blip r:embed="rId2"/>
          <a:stretch>
            <a:fillRect/>
          </a:stretch>
        </p:blipFill>
        <p:spPr>
          <a:xfrm>
            <a:off x="609600" y="4343400"/>
            <a:ext cx="2177143" cy="914400"/>
          </a:xfrm>
          <a:prstGeom prst="rect">
            <a:avLst/>
          </a:prstGeom>
        </p:spPr>
      </p:pic>
      <p:pic>
        <p:nvPicPr>
          <p:cNvPr id="5" name="Picture 4"/>
          <p:cNvPicPr>
            <a:picLocks noChangeAspect="1"/>
          </p:cNvPicPr>
          <p:nvPr/>
        </p:nvPicPr>
        <p:blipFill>
          <a:blip r:embed="rId2"/>
          <a:stretch>
            <a:fillRect/>
          </a:stretch>
        </p:blipFill>
        <p:spPr>
          <a:xfrm>
            <a:off x="3352800" y="4343400"/>
            <a:ext cx="2057400" cy="864108"/>
          </a:xfrm>
          <a:prstGeom prst="rect">
            <a:avLst/>
          </a:prstGeom>
        </p:spPr>
      </p:pic>
      <p:pic>
        <p:nvPicPr>
          <p:cNvPr id="6" name="Picture 5"/>
          <p:cNvPicPr>
            <a:picLocks noChangeAspect="1"/>
          </p:cNvPicPr>
          <p:nvPr/>
        </p:nvPicPr>
        <p:blipFill>
          <a:blip r:embed="rId3"/>
          <a:stretch>
            <a:fillRect/>
          </a:stretch>
        </p:blipFill>
        <p:spPr>
          <a:xfrm>
            <a:off x="6096000" y="4267200"/>
            <a:ext cx="1905000" cy="952500"/>
          </a:xfrm>
          <a:prstGeom prst="rect">
            <a:avLst/>
          </a:prstGeom>
        </p:spPr>
      </p:pic>
    </p:spTree>
    <p:extLst>
      <p:ext uri="{BB962C8B-B14F-4D97-AF65-F5344CB8AC3E}">
        <p14:creationId xmlns:p14="http://schemas.microsoft.com/office/powerpoint/2010/main" val="9148616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rmAutofit/>
          </a:bodyPr>
          <a:lstStyle/>
          <a:p>
            <a:pPr marL="0" indent="0">
              <a:buNone/>
            </a:pPr>
            <a:r>
              <a:rPr lang="en-US" dirty="0"/>
              <a:t>Municipality C currently levies the $5.00 tax under general law authority. It does not operate a public transportation system. Its board increases the tax levy in the </a:t>
            </a:r>
            <a:r>
              <a:rPr lang="en-US" dirty="0" smtClean="0"/>
              <a:t>FY2017-18 </a:t>
            </a:r>
            <a:r>
              <a:rPr lang="en-US" dirty="0"/>
              <a:t>budget ordinance, but only to $10.00 per </a:t>
            </a:r>
            <a:r>
              <a:rPr lang="en-US" dirty="0" smtClean="0"/>
              <a:t>vehicle. How can it spend the $?</a:t>
            </a:r>
            <a:endParaRPr lang="en-US" dirty="0"/>
          </a:p>
        </p:txBody>
      </p:sp>
      <p:pic>
        <p:nvPicPr>
          <p:cNvPr id="4" name="Picture 3"/>
          <p:cNvPicPr>
            <a:picLocks noChangeAspect="1"/>
          </p:cNvPicPr>
          <p:nvPr/>
        </p:nvPicPr>
        <p:blipFill>
          <a:blip r:embed="rId2"/>
          <a:stretch>
            <a:fillRect/>
          </a:stretch>
        </p:blipFill>
        <p:spPr>
          <a:xfrm>
            <a:off x="1371600" y="4114800"/>
            <a:ext cx="2177143" cy="914400"/>
          </a:xfrm>
          <a:prstGeom prst="rect">
            <a:avLst/>
          </a:prstGeom>
        </p:spPr>
      </p:pic>
      <p:pic>
        <p:nvPicPr>
          <p:cNvPr id="5" name="Picture 4"/>
          <p:cNvPicPr>
            <a:picLocks noChangeAspect="1"/>
          </p:cNvPicPr>
          <p:nvPr/>
        </p:nvPicPr>
        <p:blipFill>
          <a:blip r:embed="rId2"/>
          <a:stretch>
            <a:fillRect/>
          </a:stretch>
        </p:blipFill>
        <p:spPr>
          <a:xfrm>
            <a:off x="4343400" y="4114800"/>
            <a:ext cx="2057400" cy="864108"/>
          </a:xfrm>
          <a:prstGeom prst="rect">
            <a:avLst/>
          </a:prstGeom>
        </p:spPr>
      </p:pic>
    </p:spTree>
    <p:extLst>
      <p:ext uri="{BB962C8B-B14F-4D97-AF65-F5344CB8AC3E}">
        <p14:creationId xmlns:p14="http://schemas.microsoft.com/office/powerpoint/2010/main" val="16899897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rmAutofit/>
          </a:bodyPr>
          <a:lstStyle/>
          <a:p>
            <a:pPr marL="0" indent="0">
              <a:buNone/>
            </a:pPr>
            <a:r>
              <a:rPr lang="en-US" dirty="0"/>
              <a:t>Municipality D currently levies the $5.00 tax under general law authority. It operates a public transportation system. The board decides to increase the tax levy, but only to $10.00 per vehicle in the </a:t>
            </a:r>
            <a:r>
              <a:rPr lang="en-US" dirty="0" smtClean="0"/>
              <a:t>FY2017-18 </a:t>
            </a:r>
            <a:r>
              <a:rPr lang="en-US" dirty="0"/>
              <a:t>budget ordinance. </a:t>
            </a:r>
            <a:r>
              <a:rPr lang="en-US" dirty="0" smtClean="0"/>
              <a:t>How can it spend the $?</a:t>
            </a:r>
            <a:endParaRPr lang="en-US" dirty="0"/>
          </a:p>
        </p:txBody>
      </p:sp>
      <p:pic>
        <p:nvPicPr>
          <p:cNvPr id="4" name="Picture 3"/>
          <p:cNvPicPr>
            <a:picLocks noChangeAspect="1"/>
          </p:cNvPicPr>
          <p:nvPr/>
        </p:nvPicPr>
        <p:blipFill>
          <a:blip r:embed="rId2"/>
          <a:stretch>
            <a:fillRect/>
          </a:stretch>
        </p:blipFill>
        <p:spPr>
          <a:xfrm>
            <a:off x="1447800" y="3962400"/>
            <a:ext cx="2177143" cy="914400"/>
          </a:xfrm>
          <a:prstGeom prst="rect">
            <a:avLst/>
          </a:prstGeom>
        </p:spPr>
      </p:pic>
      <p:pic>
        <p:nvPicPr>
          <p:cNvPr id="5" name="Picture 4"/>
          <p:cNvPicPr>
            <a:picLocks noChangeAspect="1"/>
          </p:cNvPicPr>
          <p:nvPr/>
        </p:nvPicPr>
        <p:blipFill>
          <a:blip r:embed="rId2"/>
          <a:stretch>
            <a:fillRect/>
          </a:stretch>
        </p:blipFill>
        <p:spPr>
          <a:xfrm>
            <a:off x="4800600" y="3962400"/>
            <a:ext cx="2057400" cy="864108"/>
          </a:xfrm>
          <a:prstGeom prst="rect">
            <a:avLst/>
          </a:prstGeom>
        </p:spPr>
      </p:pic>
    </p:spTree>
    <p:extLst>
      <p:ext uri="{BB962C8B-B14F-4D97-AF65-F5344CB8AC3E}">
        <p14:creationId xmlns:p14="http://schemas.microsoft.com/office/powerpoint/2010/main" val="34557243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normAutofit/>
          </a:bodyPr>
          <a:lstStyle/>
          <a:p>
            <a:pPr marL="0" indent="0">
              <a:buNone/>
            </a:pPr>
            <a:r>
              <a:rPr lang="en-US" dirty="0"/>
              <a:t>Municipality E does not currently levy the motor vehicle license tax. Its board levies a $5.00 per vehicle tax in the </a:t>
            </a:r>
            <a:r>
              <a:rPr lang="en-US" dirty="0" smtClean="0"/>
              <a:t>FY2017-18 </a:t>
            </a:r>
            <a:r>
              <a:rPr lang="en-US" dirty="0"/>
              <a:t>budget ordinance</a:t>
            </a:r>
            <a:r>
              <a:rPr lang="en-US" dirty="0" smtClean="0"/>
              <a:t>. How can it spend the $?</a:t>
            </a:r>
            <a:endParaRPr lang="en-US" dirty="0"/>
          </a:p>
        </p:txBody>
      </p:sp>
      <p:pic>
        <p:nvPicPr>
          <p:cNvPr id="4" name="Picture 3"/>
          <p:cNvPicPr>
            <a:picLocks noChangeAspect="1"/>
          </p:cNvPicPr>
          <p:nvPr/>
        </p:nvPicPr>
        <p:blipFill>
          <a:blip r:embed="rId2"/>
          <a:stretch>
            <a:fillRect/>
          </a:stretch>
        </p:blipFill>
        <p:spPr>
          <a:xfrm>
            <a:off x="3124200" y="4038600"/>
            <a:ext cx="2177143" cy="914400"/>
          </a:xfrm>
          <a:prstGeom prst="rect">
            <a:avLst/>
          </a:prstGeom>
        </p:spPr>
      </p:pic>
    </p:spTree>
    <p:extLst>
      <p:ext uri="{BB962C8B-B14F-4D97-AF65-F5344CB8AC3E}">
        <p14:creationId xmlns:p14="http://schemas.microsoft.com/office/powerpoint/2010/main" val="8584191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normAutofit/>
          </a:bodyPr>
          <a:lstStyle/>
          <a:p>
            <a:pPr marL="0" indent="0">
              <a:buNone/>
            </a:pPr>
            <a:r>
              <a:rPr lang="en-US" dirty="0"/>
              <a:t>Municipality F currently levies a $25 motor vehicle license tax pursuant to local act authority</a:t>
            </a:r>
            <a:r>
              <a:rPr lang="en-US" dirty="0" smtClean="0"/>
              <a:t>. How can it spend the $?</a:t>
            </a:r>
            <a:endParaRPr lang="en-US" dirty="0"/>
          </a:p>
        </p:txBody>
      </p:sp>
      <p:pic>
        <p:nvPicPr>
          <p:cNvPr id="5" name="Picture 4"/>
          <p:cNvPicPr>
            <a:picLocks noChangeAspect="1"/>
          </p:cNvPicPr>
          <p:nvPr/>
        </p:nvPicPr>
        <p:blipFill>
          <a:blip r:embed="rId2"/>
          <a:stretch>
            <a:fillRect/>
          </a:stretch>
        </p:blipFill>
        <p:spPr>
          <a:xfrm>
            <a:off x="1524000" y="3810000"/>
            <a:ext cx="2057400" cy="864108"/>
          </a:xfrm>
          <a:prstGeom prst="rect">
            <a:avLst/>
          </a:prstGeom>
        </p:spPr>
      </p:pic>
      <p:pic>
        <p:nvPicPr>
          <p:cNvPr id="6" name="Picture 5"/>
          <p:cNvPicPr>
            <a:picLocks noChangeAspect="1"/>
          </p:cNvPicPr>
          <p:nvPr/>
        </p:nvPicPr>
        <p:blipFill>
          <a:blip r:embed="rId3"/>
          <a:stretch>
            <a:fillRect/>
          </a:stretch>
        </p:blipFill>
        <p:spPr>
          <a:xfrm>
            <a:off x="4724400" y="3733800"/>
            <a:ext cx="1905000" cy="952500"/>
          </a:xfrm>
          <a:prstGeom prst="rect">
            <a:avLst/>
          </a:prstGeom>
        </p:spPr>
      </p:pic>
    </p:spTree>
    <p:extLst>
      <p:ext uri="{BB962C8B-B14F-4D97-AF65-F5344CB8AC3E}">
        <p14:creationId xmlns:p14="http://schemas.microsoft.com/office/powerpoint/2010/main" val="38894046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pPr marL="0" indent="0" algn="ctr">
              <a:spcBef>
                <a:spcPts val="2856"/>
              </a:spcBef>
              <a:buNone/>
            </a:pPr>
            <a:r>
              <a:rPr lang="en-US" sz="4400" dirty="0" smtClean="0"/>
              <a:t>Privilege License Taxes</a:t>
            </a:r>
          </a:p>
          <a:p>
            <a:pPr marL="0" indent="0" algn="ctr">
              <a:spcBef>
                <a:spcPts val="2856"/>
              </a:spcBef>
              <a:buNone/>
            </a:pPr>
            <a:endParaRPr lang="en-US" sz="1100" dirty="0" smtClean="0"/>
          </a:p>
          <a:p>
            <a:pPr marL="0" indent="0" algn="ctr">
              <a:spcBef>
                <a:spcPts val="2856"/>
              </a:spcBef>
              <a:buNone/>
            </a:pPr>
            <a:r>
              <a:rPr lang="en-US" sz="4400" dirty="0" smtClean="0"/>
              <a:t>Powell Bill Funds</a:t>
            </a:r>
          </a:p>
        </p:txBody>
      </p:sp>
    </p:spTree>
    <p:extLst>
      <p:ext uri="{BB962C8B-B14F-4D97-AF65-F5344CB8AC3E}">
        <p14:creationId xmlns:p14="http://schemas.microsoft.com/office/powerpoint/2010/main" val="401365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Powell Bill Fund Changes</a:t>
            </a:r>
            <a:endParaRPr lang="en-US" dirty="0"/>
          </a:p>
        </p:txBody>
      </p:sp>
      <p:sp>
        <p:nvSpPr>
          <p:cNvPr id="3" name="Content Placeholder 2"/>
          <p:cNvSpPr>
            <a:spLocks noGrp="1"/>
          </p:cNvSpPr>
          <p:nvPr>
            <p:ph idx="1"/>
          </p:nvPr>
        </p:nvSpPr>
        <p:spPr/>
        <p:txBody>
          <a:bodyPr>
            <a:normAutofit lnSpcReduction="10000"/>
          </a:bodyPr>
          <a:lstStyle/>
          <a:p>
            <a:pPr>
              <a:spcBef>
                <a:spcPts val="2472"/>
              </a:spcBef>
              <a:buFont typeface="Wingdings" charset="2"/>
              <a:buChar char="ü"/>
            </a:pPr>
            <a:r>
              <a:rPr lang="en-US" sz="2800" dirty="0" smtClean="0"/>
              <a:t>$ subject to state </a:t>
            </a:r>
            <a:r>
              <a:rPr lang="en-US" sz="2800" dirty="0"/>
              <a:t>a</a:t>
            </a:r>
            <a:r>
              <a:rPr lang="en-US" sz="2800" dirty="0" smtClean="0"/>
              <a:t>ppropriations</a:t>
            </a:r>
          </a:p>
          <a:p>
            <a:pPr>
              <a:spcBef>
                <a:spcPts val="2472"/>
              </a:spcBef>
              <a:buFont typeface="Wingdings" charset="2"/>
              <a:buChar char="ü"/>
            </a:pPr>
            <a:r>
              <a:rPr lang="en-US" sz="2800" dirty="0" smtClean="0"/>
              <a:t>$ must be used “Primarily” for the resurfacing of streets within the corporate limits of the municipality . . . “</a:t>
            </a:r>
          </a:p>
          <a:p>
            <a:pPr>
              <a:spcBef>
                <a:spcPts val="2472"/>
              </a:spcBef>
              <a:buFont typeface="Wingdings" charset="2"/>
              <a:buChar char="ü"/>
            </a:pPr>
            <a:r>
              <a:rPr lang="en-US" sz="2800" dirty="0" smtClean="0"/>
              <a:t>Unit may not accumulate more than 5 years’ worth of $ (or 10 years’ for small units), or future distributions reduced </a:t>
            </a:r>
          </a:p>
          <a:p>
            <a:pPr>
              <a:spcBef>
                <a:spcPts val="2472"/>
              </a:spcBef>
              <a:buFont typeface="Wingdings" charset="2"/>
              <a:buChar char="ü"/>
            </a:pPr>
            <a:r>
              <a:rPr lang="en-US" sz="2800" dirty="0" smtClean="0"/>
              <a:t>DOT required to report to General Assembly on how units are spending $</a:t>
            </a:r>
          </a:p>
        </p:txBody>
      </p:sp>
    </p:spTree>
    <p:extLst>
      <p:ext uri="{BB962C8B-B14F-4D97-AF65-F5344CB8AC3E}">
        <p14:creationId xmlns:p14="http://schemas.microsoft.com/office/powerpoint/2010/main" val="1643413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3336" b="13336"/>
          <a:stretch>
            <a:fillRect/>
          </a:stretch>
        </p:blipFill>
        <p:spPr>
          <a:xfrm>
            <a:off x="152400" y="1600200"/>
            <a:ext cx="3740989" cy="2057400"/>
          </a:xfrm>
        </p:spPr>
      </p:pic>
      <p:pic>
        <p:nvPicPr>
          <p:cNvPr id="5" name="Picture 4"/>
          <p:cNvPicPr>
            <a:picLocks noChangeAspect="1"/>
          </p:cNvPicPr>
          <p:nvPr/>
        </p:nvPicPr>
        <p:blipFill>
          <a:blip r:embed="rId3"/>
          <a:stretch>
            <a:fillRect/>
          </a:stretch>
        </p:blipFill>
        <p:spPr>
          <a:xfrm>
            <a:off x="5105400" y="1600200"/>
            <a:ext cx="3683000" cy="2071688"/>
          </a:xfrm>
          <a:prstGeom prst="rect">
            <a:avLst/>
          </a:prstGeom>
        </p:spPr>
      </p:pic>
      <p:cxnSp>
        <p:nvCxnSpPr>
          <p:cNvPr id="6" name="Straight Arrow Connector 5"/>
          <p:cNvCxnSpPr/>
          <p:nvPr/>
        </p:nvCxnSpPr>
        <p:spPr>
          <a:xfrm>
            <a:off x="4038600" y="2743200"/>
            <a:ext cx="914400" cy="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24000" y="4114800"/>
            <a:ext cx="6324600" cy="1077218"/>
          </a:xfrm>
          <a:prstGeom prst="rect">
            <a:avLst/>
          </a:prstGeom>
          <a:noFill/>
        </p:spPr>
        <p:txBody>
          <a:bodyPr wrap="square" rtlCol="0">
            <a:spAutoFit/>
          </a:bodyPr>
          <a:lstStyle/>
          <a:p>
            <a:pPr algn="ctr"/>
            <a:r>
              <a:rPr lang="en-US" sz="3200" dirty="0" smtClean="0"/>
              <a:t>Shift in Municipal Road Funding Responsibility (??)</a:t>
            </a:r>
            <a:endParaRPr lang="en-US" sz="3200" dirty="0"/>
          </a:p>
        </p:txBody>
      </p:sp>
    </p:spTree>
    <p:extLst>
      <p:ext uri="{BB962C8B-B14F-4D97-AF65-F5344CB8AC3E}">
        <p14:creationId xmlns:p14="http://schemas.microsoft.com/office/powerpoint/2010/main" val="80096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10992" y="685800"/>
            <a:ext cx="8839200" cy="3763963"/>
          </a:xfrm>
        </p:spPr>
        <p:txBody>
          <a:bodyPr>
            <a:normAutofit/>
          </a:bodyPr>
          <a:lstStyle/>
          <a:p>
            <a:pPr marL="0" indent="0" algn="ctr">
              <a:buNone/>
            </a:pPr>
            <a:endParaRPr lang="en-US" dirty="0" smtClean="0"/>
          </a:p>
          <a:p>
            <a:pPr marL="457200" lvl="1" indent="0" algn="ctr">
              <a:buNone/>
            </a:pPr>
            <a:r>
              <a:rPr lang="en-US" sz="3600" dirty="0" smtClean="0"/>
              <a:t>County Motor </a:t>
            </a:r>
            <a:r>
              <a:rPr lang="en-US" sz="3600" dirty="0"/>
              <a:t>Vehicle </a:t>
            </a:r>
            <a:r>
              <a:rPr lang="en-US" sz="3600" dirty="0" smtClean="0"/>
              <a:t>Registration </a:t>
            </a:r>
            <a:r>
              <a:rPr lang="en-US" sz="3600" dirty="0"/>
              <a:t>Tax </a:t>
            </a:r>
            <a:endParaRPr lang="en-US" sz="3600" dirty="0" smtClean="0"/>
          </a:p>
          <a:p>
            <a:pPr marL="457200" lvl="1" indent="0" algn="ctr">
              <a:buNone/>
            </a:pPr>
            <a:r>
              <a:rPr lang="en-US" sz="3600" dirty="0" smtClean="0"/>
              <a:t>G.S</a:t>
            </a:r>
            <a:r>
              <a:rPr lang="en-US" sz="3600" dirty="0"/>
              <a:t>. 20-97(b</a:t>
            </a:r>
            <a:r>
              <a:rPr lang="en-US" sz="3600" dirty="0" smtClean="0"/>
              <a:t>)</a:t>
            </a:r>
          </a:p>
          <a:p>
            <a:pPr marL="0" indent="0" algn="ctr">
              <a:buNone/>
            </a:pPr>
            <a:endParaRPr lang="en-US" dirty="0"/>
          </a:p>
        </p:txBody>
      </p:sp>
      <p:pic>
        <p:nvPicPr>
          <p:cNvPr id="8" name="Picture 7"/>
          <p:cNvPicPr>
            <a:picLocks noChangeAspect="1"/>
          </p:cNvPicPr>
          <p:nvPr/>
        </p:nvPicPr>
        <p:blipFill>
          <a:blip r:embed="rId2"/>
          <a:stretch>
            <a:fillRect/>
          </a:stretch>
        </p:blipFill>
        <p:spPr>
          <a:xfrm>
            <a:off x="2971800" y="2667000"/>
            <a:ext cx="3048000" cy="2682240"/>
          </a:xfrm>
          <a:prstGeom prst="rect">
            <a:avLst/>
          </a:prstGeom>
        </p:spPr>
      </p:pic>
    </p:spTree>
    <p:extLst>
      <p:ext uri="{BB962C8B-B14F-4D97-AF65-F5344CB8AC3E}">
        <p14:creationId xmlns:p14="http://schemas.microsoft.com/office/powerpoint/2010/main" val="14915708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a:bodyPr>
          <a:lstStyle/>
          <a:p>
            <a:pPr marL="0" indent="0">
              <a:buNone/>
            </a:pPr>
            <a:r>
              <a:rPr lang="en-US" sz="8000" dirty="0" smtClean="0"/>
              <a:t>If</a:t>
            </a:r>
            <a:r>
              <a:rPr lang="en-US" sz="4400" dirty="0" smtClean="0"/>
              <a:t> </a:t>
            </a:r>
          </a:p>
          <a:p>
            <a:pPr marL="0" indent="0">
              <a:buNone/>
            </a:pPr>
            <a:endParaRPr lang="en-US" sz="4400" dirty="0"/>
          </a:p>
          <a:p>
            <a:pPr marL="0" indent="0">
              <a:buNone/>
            </a:pPr>
            <a:r>
              <a:rPr lang="en-US" sz="8000" dirty="0" smtClean="0"/>
              <a:t>       Then</a:t>
            </a:r>
            <a:r>
              <a:rPr lang="en-US" sz="4400" dirty="0" smtClean="0"/>
              <a:t> </a:t>
            </a:r>
            <a:endParaRPr lang="en-US" sz="4400" dirty="0"/>
          </a:p>
        </p:txBody>
      </p:sp>
      <p:pic>
        <p:nvPicPr>
          <p:cNvPr id="7" name="Picture 6"/>
          <p:cNvPicPr>
            <a:picLocks noChangeAspect="1"/>
          </p:cNvPicPr>
          <p:nvPr/>
        </p:nvPicPr>
        <p:blipFill>
          <a:blip r:embed="rId2"/>
          <a:stretch>
            <a:fillRect/>
          </a:stretch>
        </p:blipFill>
        <p:spPr>
          <a:xfrm>
            <a:off x="1600200" y="1600200"/>
            <a:ext cx="1981200" cy="1879600"/>
          </a:xfrm>
          <a:prstGeom prst="rect">
            <a:avLst/>
          </a:prstGeom>
        </p:spPr>
      </p:pic>
      <p:pic>
        <p:nvPicPr>
          <p:cNvPr id="8" name="Picture 7"/>
          <p:cNvPicPr>
            <a:picLocks noChangeAspect="1"/>
          </p:cNvPicPr>
          <p:nvPr/>
        </p:nvPicPr>
        <p:blipFill>
          <a:blip r:embed="rId3"/>
          <a:stretch>
            <a:fillRect/>
          </a:stretch>
        </p:blipFill>
        <p:spPr>
          <a:xfrm>
            <a:off x="5029200" y="3505200"/>
            <a:ext cx="1995714" cy="838200"/>
          </a:xfrm>
          <a:prstGeom prst="rect">
            <a:avLst/>
          </a:prstGeom>
        </p:spPr>
      </p:pic>
      <p:pic>
        <p:nvPicPr>
          <p:cNvPr id="9" name="Picture 8"/>
          <p:cNvPicPr>
            <a:picLocks noChangeAspect="1"/>
          </p:cNvPicPr>
          <p:nvPr/>
        </p:nvPicPr>
        <p:blipFill>
          <a:blip r:embed="rId4"/>
          <a:stretch>
            <a:fillRect/>
          </a:stretch>
        </p:blipFill>
        <p:spPr>
          <a:xfrm>
            <a:off x="5029200" y="4419600"/>
            <a:ext cx="1986229" cy="838200"/>
          </a:xfrm>
          <a:prstGeom prst="rect">
            <a:avLst/>
          </a:prstGeom>
        </p:spPr>
      </p:pic>
      <p:pic>
        <p:nvPicPr>
          <p:cNvPr id="10" name="Picture 9"/>
          <p:cNvPicPr>
            <a:picLocks noChangeAspect="1"/>
          </p:cNvPicPr>
          <p:nvPr/>
        </p:nvPicPr>
        <p:blipFill>
          <a:blip r:embed="rId4"/>
          <a:stretch>
            <a:fillRect/>
          </a:stretch>
        </p:blipFill>
        <p:spPr>
          <a:xfrm>
            <a:off x="5029200" y="5334000"/>
            <a:ext cx="1986230" cy="838200"/>
          </a:xfrm>
          <a:prstGeom prst="rect">
            <a:avLst/>
          </a:prstGeom>
        </p:spPr>
      </p:pic>
      <p:sp>
        <p:nvSpPr>
          <p:cNvPr id="11" name="TextBox 10"/>
          <p:cNvSpPr txBox="1"/>
          <p:nvPr/>
        </p:nvSpPr>
        <p:spPr>
          <a:xfrm>
            <a:off x="7315200" y="4343400"/>
            <a:ext cx="2133600" cy="1200329"/>
          </a:xfrm>
          <a:prstGeom prst="rect">
            <a:avLst/>
          </a:prstGeom>
          <a:noFill/>
        </p:spPr>
        <p:txBody>
          <a:bodyPr wrap="square" rtlCol="0">
            <a:spAutoFit/>
          </a:bodyPr>
          <a:lstStyle/>
          <a:p>
            <a:r>
              <a:rPr lang="en-US" sz="7200" dirty="0" smtClean="0"/>
              <a:t>$7</a:t>
            </a:r>
            <a:endParaRPr lang="en-US" sz="7200" dirty="0"/>
          </a:p>
        </p:txBody>
      </p:sp>
    </p:spTree>
    <p:extLst>
      <p:ext uri="{BB962C8B-B14F-4D97-AF65-F5344CB8AC3E}">
        <p14:creationId xmlns:p14="http://schemas.microsoft.com/office/powerpoint/2010/main" val="3786275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9029" y="228600"/>
            <a:ext cx="8839200" cy="3763963"/>
          </a:xfrm>
        </p:spPr>
        <p:txBody>
          <a:bodyPr>
            <a:normAutofit/>
          </a:bodyPr>
          <a:lstStyle/>
          <a:p>
            <a:pPr marL="0" indent="0" algn="ctr">
              <a:buNone/>
            </a:pPr>
            <a:endParaRPr lang="en-US" dirty="0" smtClean="0"/>
          </a:p>
          <a:p>
            <a:pPr marL="457200" lvl="1" indent="0" algn="ctr">
              <a:buNone/>
            </a:pPr>
            <a:r>
              <a:rPr lang="en-US" sz="4000" dirty="0" smtClean="0"/>
              <a:t>Municipal Motor </a:t>
            </a:r>
            <a:r>
              <a:rPr lang="en-US" sz="4000" dirty="0"/>
              <a:t>Vehicle License Tax </a:t>
            </a:r>
            <a:endParaRPr lang="en-US" sz="4000" dirty="0" smtClean="0"/>
          </a:p>
          <a:p>
            <a:pPr marL="457200" lvl="1" indent="0" algn="ctr">
              <a:buNone/>
            </a:pPr>
            <a:r>
              <a:rPr lang="en-US" sz="4000" dirty="0" smtClean="0"/>
              <a:t>G.S</a:t>
            </a:r>
            <a:r>
              <a:rPr lang="en-US" sz="4000" dirty="0"/>
              <a:t>. 20-97(b</a:t>
            </a:r>
            <a:r>
              <a:rPr lang="en-US" sz="4000" dirty="0" smtClean="0"/>
              <a:t>)</a:t>
            </a:r>
          </a:p>
          <a:p>
            <a:pPr marL="0" indent="0" algn="ctr">
              <a:buNone/>
            </a:pPr>
            <a:endParaRPr lang="en-US" dirty="0"/>
          </a:p>
        </p:txBody>
      </p:sp>
      <p:pic>
        <p:nvPicPr>
          <p:cNvPr id="8" name="Picture 7"/>
          <p:cNvPicPr>
            <a:picLocks noChangeAspect="1"/>
          </p:cNvPicPr>
          <p:nvPr/>
        </p:nvPicPr>
        <p:blipFill>
          <a:blip r:embed="rId2"/>
          <a:stretch>
            <a:fillRect/>
          </a:stretch>
        </p:blipFill>
        <p:spPr>
          <a:xfrm>
            <a:off x="2590800" y="2362200"/>
            <a:ext cx="4214091" cy="3708400"/>
          </a:xfrm>
          <a:prstGeom prst="rect">
            <a:avLst/>
          </a:prstGeom>
        </p:spPr>
      </p:pic>
    </p:spTree>
    <p:extLst>
      <p:ext uri="{BB962C8B-B14F-4D97-AF65-F5344CB8AC3E}">
        <p14:creationId xmlns:p14="http://schemas.microsoft.com/office/powerpoint/2010/main" val="13147927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71600" y="2514600"/>
            <a:ext cx="1995714" cy="838200"/>
          </a:xfrm>
          <a:prstGeom prst="rect">
            <a:avLst/>
          </a:prstGeom>
        </p:spPr>
      </p:pic>
      <p:pic>
        <p:nvPicPr>
          <p:cNvPr id="5" name="Picture 4"/>
          <p:cNvPicPr>
            <a:picLocks noChangeAspect="1"/>
          </p:cNvPicPr>
          <p:nvPr/>
        </p:nvPicPr>
        <p:blipFill>
          <a:blip r:embed="rId3"/>
          <a:stretch>
            <a:fillRect/>
          </a:stretch>
        </p:blipFill>
        <p:spPr>
          <a:xfrm>
            <a:off x="1371600" y="3505200"/>
            <a:ext cx="1986229" cy="838200"/>
          </a:xfrm>
          <a:prstGeom prst="rect">
            <a:avLst/>
          </a:prstGeom>
        </p:spPr>
      </p:pic>
      <p:pic>
        <p:nvPicPr>
          <p:cNvPr id="6" name="Picture 5"/>
          <p:cNvPicPr>
            <a:picLocks noChangeAspect="1"/>
          </p:cNvPicPr>
          <p:nvPr/>
        </p:nvPicPr>
        <p:blipFill>
          <a:blip r:embed="rId3"/>
          <a:stretch>
            <a:fillRect/>
          </a:stretch>
        </p:blipFill>
        <p:spPr>
          <a:xfrm>
            <a:off x="1371600" y="4419600"/>
            <a:ext cx="1986230" cy="838200"/>
          </a:xfrm>
          <a:prstGeom prst="rect">
            <a:avLst/>
          </a:prstGeom>
        </p:spPr>
      </p:pic>
      <p:pic>
        <p:nvPicPr>
          <p:cNvPr id="7" name="Picture 6"/>
          <p:cNvPicPr>
            <a:picLocks noChangeAspect="1"/>
          </p:cNvPicPr>
          <p:nvPr/>
        </p:nvPicPr>
        <p:blipFill>
          <a:blip r:embed="rId4"/>
          <a:stretch>
            <a:fillRect/>
          </a:stretch>
        </p:blipFill>
        <p:spPr>
          <a:xfrm>
            <a:off x="4724400" y="2743200"/>
            <a:ext cx="2382795" cy="2260600"/>
          </a:xfrm>
          <a:prstGeom prst="rect">
            <a:avLst/>
          </a:prstGeom>
        </p:spPr>
      </p:pic>
      <p:cxnSp>
        <p:nvCxnSpPr>
          <p:cNvPr id="8" name="Straight Arrow Connector 7"/>
          <p:cNvCxnSpPr/>
          <p:nvPr/>
        </p:nvCxnSpPr>
        <p:spPr>
          <a:xfrm>
            <a:off x="3657600" y="3733800"/>
            <a:ext cx="914400" cy="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9065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7500" lnSpcReduction="20000"/>
          </a:bodyPr>
          <a:lstStyle/>
          <a:p>
            <a:pPr marL="0" indent="0">
              <a:buNone/>
            </a:pPr>
            <a:r>
              <a:rPr lang="en-US" dirty="0" smtClean="0"/>
              <a:t>G.S. 105-506.1:</a:t>
            </a:r>
          </a:p>
          <a:p>
            <a:pPr marL="0" indent="0">
              <a:buNone/>
            </a:pPr>
            <a:endParaRPr lang="en-US" sz="1700" dirty="0"/>
          </a:p>
          <a:p>
            <a:pPr marL="0" indent="0">
              <a:buNone/>
            </a:pPr>
            <a:r>
              <a:rPr lang="en-US" dirty="0" smtClean="0"/>
              <a:t>Public </a:t>
            </a:r>
            <a:r>
              <a:rPr lang="en-US" dirty="0"/>
              <a:t>transportation system. – Any combination of real and personal property established for purposes of public transportation. The systems may include one or more of the following: structures, improvements, buildings, equipment, vehicle parking or passenger transfer facilities, railroads and railroad rights-of-way, rights-of-way, bus services, shared-ride services, high-occupancy vehicle facilities, car-pool and vanpool programs, voucher programs, telecommunications and information systems, integrated fare systems, and the interconnected bicycle and pedestrian infrastructure that supports public transportation, bus lanes, and </a:t>
            </a:r>
            <a:r>
              <a:rPr lang="en-US" dirty="0" err="1"/>
              <a:t>busways</a:t>
            </a:r>
            <a:r>
              <a:rPr lang="en-US" dirty="0"/>
              <a:t>. The term does not include, however, streets, roads, or highways except to the extent they are dedicated to public transportation vehicles or to the extent they are necessary for access to vehicle parking or passenger transfer facilities. </a:t>
            </a:r>
            <a:endParaRPr lang="en-US" dirty="0"/>
          </a:p>
        </p:txBody>
      </p:sp>
    </p:spTree>
    <p:extLst>
      <p:ext uri="{BB962C8B-B14F-4D97-AF65-F5344CB8AC3E}">
        <p14:creationId xmlns:p14="http://schemas.microsoft.com/office/powerpoint/2010/main" val="12487514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Before July 1, 2016</a:t>
            </a:r>
            <a:endParaRPr lang="en-US" dirty="0"/>
          </a:p>
        </p:txBody>
      </p:sp>
      <p:pic>
        <p:nvPicPr>
          <p:cNvPr id="8" name="Picture 7"/>
          <p:cNvPicPr>
            <a:picLocks noChangeAspect="1"/>
          </p:cNvPicPr>
          <p:nvPr/>
        </p:nvPicPr>
        <p:blipFill>
          <a:blip r:embed="rId2"/>
          <a:stretch>
            <a:fillRect/>
          </a:stretch>
        </p:blipFill>
        <p:spPr>
          <a:xfrm>
            <a:off x="1295400" y="1981200"/>
            <a:ext cx="6477000" cy="2720340"/>
          </a:xfrm>
          <a:prstGeom prst="rect">
            <a:avLst/>
          </a:prstGeom>
        </p:spPr>
      </p:pic>
    </p:spTree>
    <p:extLst>
      <p:ext uri="{BB962C8B-B14F-4D97-AF65-F5344CB8AC3E}">
        <p14:creationId xmlns:p14="http://schemas.microsoft.com/office/powerpoint/2010/main" val="4067010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Before July 1, 2016</a:t>
            </a:r>
            <a:endParaRPr lang="en-US" dirty="0"/>
          </a:p>
        </p:txBody>
      </p:sp>
      <p:pic>
        <p:nvPicPr>
          <p:cNvPr id="5" name="Picture 4"/>
          <p:cNvPicPr>
            <a:picLocks noChangeAspect="1"/>
          </p:cNvPicPr>
          <p:nvPr/>
        </p:nvPicPr>
        <p:blipFill>
          <a:blip r:embed="rId3"/>
          <a:stretch>
            <a:fillRect/>
          </a:stretch>
        </p:blipFill>
        <p:spPr>
          <a:xfrm>
            <a:off x="2895600" y="2971800"/>
            <a:ext cx="2362200" cy="992124"/>
          </a:xfrm>
          <a:prstGeom prst="rect">
            <a:avLst/>
          </a:prstGeom>
        </p:spPr>
      </p:pic>
      <p:pic>
        <p:nvPicPr>
          <p:cNvPr id="8" name="Picture 7"/>
          <p:cNvPicPr>
            <a:picLocks noChangeAspect="1"/>
          </p:cNvPicPr>
          <p:nvPr/>
        </p:nvPicPr>
        <p:blipFill>
          <a:blip r:embed="rId4"/>
          <a:stretch>
            <a:fillRect/>
          </a:stretch>
        </p:blipFill>
        <p:spPr>
          <a:xfrm>
            <a:off x="-1" y="2590800"/>
            <a:ext cx="2068285" cy="1447800"/>
          </a:xfrm>
          <a:prstGeom prst="rect">
            <a:avLst/>
          </a:prstGeom>
        </p:spPr>
      </p:pic>
      <p:graphicFrame>
        <p:nvGraphicFramePr>
          <p:cNvPr id="9" name="Content Placeholder 7"/>
          <p:cNvGraphicFramePr>
            <a:graphicFrameLocks noGrp="1"/>
          </p:cNvGraphicFramePr>
          <p:nvPr>
            <p:ph idx="1"/>
            <p:extLst>
              <p:ext uri="{D42A27DB-BD31-4B8C-83A1-F6EECF244321}">
                <p14:modId xmlns:p14="http://schemas.microsoft.com/office/powerpoint/2010/main" val="520172647"/>
              </p:ext>
            </p:extLst>
          </p:nvPr>
        </p:nvGraphicFramePr>
        <p:xfrm>
          <a:off x="5029200" y="1524000"/>
          <a:ext cx="6629400" cy="4627563"/>
        </p:xfrm>
        <a:graphic>
          <a:graphicData uri="http://schemas.openxmlformats.org/presentationml/2006/ole">
            <mc:AlternateContent xmlns:mc="http://schemas.openxmlformats.org/markup-compatibility/2006">
              <mc:Choice xmlns:v="urn:schemas-microsoft-com:vml" Requires="v">
                <p:oleObj spid="_x0000_s1079" r:id="rId5" imgW="8326448" imgH="4626482" progId="Excel.Chart.8">
                  <p:embed/>
                </p:oleObj>
              </mc:Choice>
              <mc:Fallback>
                <p:oleObj r:id="rId5" imgW="8326448" imgH="4626482"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524000"/>
                        <a:ext cx="6629400" cy="4627563"/>
                      </a:xfrm>
                      <a:prstGeom prst="rect">
                        <a:avLst/>
                      </a:prstGeom>
                      <a:noFill/>
                      <a:ln>
                        <a:noFill/>
                      </a:ln>
                    </p:spPr>
                  </p:pic>
                </p:oleObj>
              </mc:Fallback>
            </mc:AlternateContent>
          </a:graphicData>
        </a:graphic>
      </p:graphicFrame>
      <p:cxnSp>
        <p:nvCxnSpPr>
          <p:cNvPr id="11" name="Straight Arrow Connector 10"/>
          <p:cNvCxnSpPr/>
          <p:nvPr/>
        </p:nvCxnSpPr>
        <p:spPr>
          <a:xfrm>
            <a:off x="1905000" y="3429000"/>
            <a:ext cx="914400" cy="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486400" y="3810000"/>
            <a:ext cx="914400" cy="45720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486400" y="3429000"/>
            <a:ext cx="914400" cy="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5562600" y="2590800"/>
            <a:ext cx="838200" cy="45720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8737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of July 1, 2016</a:t>
            </a:r>
            <a:endParaRPr lang="en-US" dirty="0"/>
          </a:p>
        </p:txBody>
      </p:sp>
      <p:pic>
        <p:nvPicPr>
          <p:cNvPr id="4" name="Picture 3"/>
          <p:cNvPicPr>
            <a:picLocks noChangeAspect="1"/>
          </p:cNvPicPr>
          <p:nvPr/>
        </p:nvPicPr>
        <p:blipFill>
          <a:blip r:embed="rId2"/>
          <a:stretch>
            <a:fillRect/>
          </a:stretch>
        </p:blipFill>
        <p:spPr>
          <a:xfrm>
            <a:off x="304800" y="1524000"/>
            <a:ext cx="4038600" cy="1696212"/>
          </a:xfrm>
          <a:prstGeom prst="rect">
            <a:avLst/>
          </a:prstGeom>
        </p:spPr>
      </p:pic>
      <p:pic>
        <p:nvPicPr>
          <p:cNvPr id="5" name="Picture 4"/>
          <p:cNvPicPr>
            <a:picLocks noChangeAspect="1"/>
          </p:cNvPicPr>
          <p:nvPr/>
        </p:nvPicPr>
        <p:blipFill>
          <a:blip r:embed="rId2"/>
          <a:stretch>
            <a:fillRect/>
          </a:stretch>
        </p:blipFill>
        <p:spPr>
          <a:xfrm>
            <a:off x="4648200" y="1524000"/>
            <a:ext cx="3991429" cy="1676400"/>
          </a:xfrm>
          <a:prstGeom prst="rect">
            <a:avLst/>
          </a:prstGeom>
        </p:spPr>
      </p:pic>
      <p:pic>
        <p:nvPicPr>
          <p:cNvPr id="7" name="Picture 6"/>
          <p:cNvPicPr>
            <a:picLocks noChangeAspect="1"/>
          </p:cNvPicPr>
          <p:nvPr/>
        </p:nvPicPr>
        <p:blipFill>
          <a:blip r:embed="rId3"/>
          <a:stretch>
            <a:fillRect/>
          </a:stretch>
        </p:blipFill>
        <p:spPr>
          <a:xfrm>
            <a:off x="2667000" y="3276600"/>
            <a:ext cx="3962400" cy="1981200"/>
          </a:xfrm>
          <a:prstGeom prst="rect">
            <a:avLst/>
          </a:prstGeom>
        </p:spPr>
      </p:pic>
      <p:sp>
        <p:nvSpPr>
          <p:cNvPr id="10" name="TextBox 9"/>
          <p:cNvSpPr txBox="1"/>
          <p:nvPr/>
        </p:nvSpPr>
        <p:spPr>
          <a:xfrm>
            <a:off x="3733800" y="5334000"/>
            <a:ext cx="1905000" cy="1200329"/>
          </a:xfrm>
          <a:prstGeom prst="rect">
            <a:avLst/>
          </a:prstGeom>
          <a:noFill/>
        </p:spPr>
        <p:txBody>
          <a:bodyPr wrap="square" rtlCol="0">
            <a:spAutoFit/>
          </a:bodyPr>
          <a:lstStyle/>
          <a:p>
            <a:r>
              <a:rPr lang="en-US" sz="7200" dirty="0" smtClean="0"/>
              <a:t>$30</a:t>
            </a:r>
            <a:endParaRPr lang="en-US" sz="7200" dirty="0"/>
          </a:p>
        </p:txBody>
      </p:sp>
    </p:spTree>
    <p:extLst>
      <p:ext uri="{BB962C8B-B14F-4D97-AF65-F5344CB8AC3E}">
        <p14:creationId xmlns:p14="http://schemas.microsoft.com/office/powerpoint/2010/main" val="2475083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9"/>
            <a:ext cx="8229600" cy="1143000"/>
          </a:xfrm>
        </p:spPr>
        <p:txBody>
          <a:bodyPr/>
          <a:lstStyle/>
          <a:p>
            <a:r>
              <a:rPr lang="en-US" dirty="0" smtClean="0"/>
              <a:t>What’s the Catch?</a:t>
            </a:r>
            <a:endParaRPr lang="en-US" dirty="0"/>
          </a:p>
        </p:txBody>
      </p:sp>
      <p:pic>
        <p:nvPicPr>
          <p:cNvPr id="4" name="Picture 3"/>
          <p:cNvPicPr>
            <a:picLocks noChangeAspect="1"/>
          </p:cNvPicPr>
          <p:nvPr/>
        </p:nvPicPr>
        <p:blipFill>
          <a:blip r:embed="rId3"/>
          <a:stretch>
            <a:fillRect/>
          </a:stretch>
        </p:blipFill>
        <p:spPr>
          <a:xfrm>
            <a:off x="304800" y="1905000"/>
            <a:ext cx="1632857" cy="685800"/>
          </a:xfrm>
          <a:prstGeom prst="rect">
            <a:avLst/>
          </a:prstGeom>
        </p:spPr>
      </p:pic>
      <p:graphicFrame>
        <p:nvGraphicFramePr>
          <p:cNvPr id="5" name="Content Placeholder 7"/>
          <p:cNvGraphicFramePr>
            <a:graphicFrameLocks/>
          </p:cNvGraphicFramePr>
          <p:nvPr>
            <p:extLst>
              <p:ext uri="{D42A27DB-BD31-4B8C-83A1-F6EECF244321}">
                <p14:modId xmlns:p14="http://schemas.microsoft.com/office/powerpoint/2010/main" val="2477478796"/>
              </p:ext>
            </p:extLst>
          </p:nvPr>
        </p:nvGraphicFramePr>
        <p:xfrm>
          <a:off x="1981200" y="1295400"/>
          <a:ext cx="2743200" cy="2209800"/>
        </p:xfrm>
        <a:graphic>
          <a:graphicData uri="http://schemas.openxmlformats.org/presentationml/2006/ole">
            <mc:AlternateContent xmlns:mc="http://schemas.openxmlformats.org/markup-compatibility/2006">
              <mc:Choice xmlns:v="urn:schemas-microsoft-com:vml" Requires="v">
                <p:oleObj spid="_x0000_s5157" r:id="rId4" imgW="8326448" imgH="4626482" progId="Excel.Chart.8">
                  <p:embed/>
                </p:oleObj>
              </mc:Choice>
              <mc:Fallback>
                <p:oleObj r:id="rId4" imgW="8326448" imgH="4626482"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295400"/>
                        <a:ext cx="2743200" cy="2209800"/>
                      </a:xfrm>
                      <a:prstGeom prst="rect">
                        <a:avLst/>
                      </a:prstGeom>
                      <a:noFill/>
                      <a:ln>
                        <a:noFill/>
                      </a:ln>
                    </p:spPr>
                  </p:pic>
                </p:oleObj>
              </mc:Fallback>
            </mc:AlternateContent>
          </a:graphicData>
        </a:graphic>
      </p:graphicFrame>
      <p:cxnSp>
        <p:nvCxnSpPr>
          <p:cNvPr id="6" name="Straight Arrow Connector 5"/>
          <p:cNvCxnSpPr/>
          <p:nvPr/>
        </p:nvCxnSpPr>
        <p:spPr>
          <a:xfrm>
            <a:off x="1981200" y="2590800"/>
            <a:ext cx="609600" cy="38100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981200" y="2286000"/>
            <a:ext cx="560439" cy="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981200" y="1676400"/>
            <a:ext cx="585018" cy="304799"/>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stretch>
            <a:fillRect/>
          </a:stretch>
        </p:blipFill>
        <p:spPr>
          <a:xfrm>
            <a:off x="228600" y="3733800"/>
            <a:ext cx="1632857" cy="685800"/>
          </a:xfrm>
          <a:prstGeom prst="rect">
            <a:avLst/>
          </a:prstGeom>
        </p:spPr>
      </p:pic>
      <p:pic>
        <p:nvPicPr>
          <p:cNvPr id="16" name="Picture 15"/>
          <p:cNvPicPr>
            <a:picLocks noChangeAspect="1"/>
          </p:cNvPicPr>
          <p:nvPr/>
        </p:nvPicPr>
        <p:blipFill>
          <a:blip r:embed="rId6"/>
          <a:stretch>
            <a:fillRect/>
          </a:stretch>
        </p:blipFill>
        <p:spPr>
          <a:xfrm>
            <a:off x="2514600" y="3581400"/>
            <a:ext cx="1285103" cy="1219200"/>
          </a:xfrm>
          <a:prstGeom prst="rect">
            <a:avLst/>
          </a:prstGeom>
        </p:spPr>
      </p:pic>
      <p:cxnSp>
        <p:nvCxnSpPr>
          <p:cNvPr id="17" name="Straight Arrow Connector 16"/>
          <p:cNvCxnSpPr/>
          <p:nvPr/>
        </p:nvCxnSpPr>
        <p:spPr>
          <a:xfrm>
            <a:off x="1905000" y="4114800"/>
            <a:ext cx="560439" cy="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95800" y="3810000"/>
            <a:ext cx="4343400" cy="523220"/>
          </a:xfrm>
          <a:prstGeom prst="rect">
            <a:avLst/>
          </a:prstGeom>
          <a:noFill/>
        </p:spPr>
        <p:txBody>
          <a:bodyPr wrap="square" rtlCol="0">
            <a:spAutoFit/>
          </a:bodyPr>
          <a:lstStyle/>
          <a:p>
            <a:r>
              <a:rPr lang="en-US" sz="2800" dirty="0" smtClean="0"/>
              <a:t>G.S. 105-550</a:t>
            </a:r>
            <a:endParaRPr lang="en-US" sz="2800" dirty="0"/>
          </a:p>
        </p:txBody>
      </p:sp>
    </p:spTree>
    <p:extLst>
      <p:ext uri="{BB962C8B-B14F-4D97-AF65-F5344CB8AC3E}">
        <p14:creationId xmlns:p14="http://schemas.microsoft.com/office/powerpoint/2010/main" val="4098472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5943600"/>
          </a:xfrm>
        </p:spPr>
        <p:txBody>
          <a:bodyPr>
            <a:normAutofit fontScale="85000" lnSpcReduction="20000"/>
          </a:bodyPr>
          <a:lstStyle/>
          <a:p>
            <a:pPr marL="0" indent="0">
              <a:buNone/>
            </a:pPr>
            <a:r>
              <a:rPr lang="en-US" dirty="0" smtClean="0"/>
              <a:t>G.S. 105-550:  </a:t>
            </a:r>
          </a:p>
          <a:p>
            <a:pPr marL="0" indent="0">
              <a:buNone/>
            </a:pPr>
            <a:endParaRPr lang="en-US" sz="1800" dirty="0"/>
          </a:p>
          <a:p>
            <a:pPr marL="0" indent="0">
              <a:buNone/>
            </a:pPr>
            <a:r>
              <a:rPr lang="en-US" dirty="0" smtClean="0"/>
              <a:t>Public </a:t>
            </a:r>
            <a:r>
              <a:rPr lang="en-US" dirty="0"/>
              <a:t>transportation system. – Any combination of real and personal property established for purposes of public transportation. The systems may include one or more of the following: structures, improvements, buildings, equipment, vehicle parking or passenger transfer facilities, railroads and railroad rights-of-way, rights-of-way, bus services, shared-ride services, high-occupancy vehicle facilities, carpool and vanpool programs, voucher programs, telecommunications and information systems, integrated fare systems, bus lanes, and </a:t>
            </a:r>
            <a:r>
              <a:rPr lang="en-US" dirty="0" err="1"/>
              <a:t>busways</a:t>
            </a:r>
            <a:r>
              <a:rPr lang="en-US" dirty="0"/>
              <a:t>. The term does not include, however, streets, roads, or highways except to the extent they are dedicated to public transportation vehicles or to the extent they are necessary for access to vehicle parking or passenger transfer facilities. </a:t>
            </a:r>
            <a:endParaRPr lang="en-US" dirty="0"/>
          </a:p>
        </p:txBody>
      </p:sp>
    </p:spTree>
    <p:extLst>
      <p:ext uri="{BB962C8B-B14F-4D97-AF65-F5344CB8AC3E}">
        <p14:creationId xmlns:p14="http://schemas.microsoft.com/office/powerpoint/2010/main" val="18650967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9"/>
            <a:ext cx="8229600" cy="1143000"/>
          </a:xfrm>
        </p:spPr>
        <p:txBody>
          <a:bodyPr/>
          <a:lstStyle/>
          <a:p>
            <a:r>
              <a:rPr lang="en-US" dirty="0" smtClean="0"/>
              <a:t>What’s the Catch?</a:t>
            </a:r>
            <a:endParaRPr lang="en-US" dirty="0"/>
          </a:p>
        </p:txBody>
      </p:sp>
      <p:pic>
        <p:nvPicPr>
          <p:cNvPr id="4" name="Picture 3"/>
          <p:cNvPicPr>
            <a:picLocks noChangeAspect="1"/>
          </p:cNvPicPr>
          <p:nvPr/>
        </p:nvPicPr>
        <p:blipFill>
          <a:blip r:embed="rId3"/>
          <a:stretch>
            <a:fillRect/>
          </a:stretch>
        </p:blipFill>
        <p:spPr>
          <a:xfrm>
            <a:off x="304800" y="1905000"/>
            <a:ext cx="1632857" cy="685800"/>
          </a:xfrm>
          <a:prstGeom prst="rect">
            <a:avLst/>
          </a:prstGeom>
        </p:spPr>
      </p:pic>
      <p:graphicFrame>
        <p:nvGraphicFramePr>
          <p:cNvPr id="5" name="Content Placeholder 7"/>
          <p:cNvGraphicFramePr>
            <a:graphicFrameLocks/>
          </p:cNvGraphicFramePr>
          <p:nvPr>
            <p:extLst>
              <p:ext uri="{D42A27DB-BD31-4B8C-83A1-F6EECF244321}">
                <p14:modId xmlns:p14="http://schemas.microsoft.com/office/powerpoint/2010/main" val="1608546052"/>
              </p:ext>
            </p:extLst>
          </p:nvPr>
        </p:nvGraphicFramePr>
        <p:xfrm>
          <a:off x="1981200" y="1295400"/>
          <a:ext cx="2743200" cy="2209800"/>
        </p:xfrm>
        <a:graphic>
          <a:graphicData uri="http://schemas.openxmlformats.org/presentationml/2006/ole">
            <mc:AlternateContent xmlns:mc="http://schemas.openxmlformats.org/markup-compatibility/2006">
              <mc:Choice xmlns:v="urn:schemas-microsoft-com:vml" Requires="v">
                <p:oleObj spid="_x0000_s6181" r:id="rId4" imgW="8326448" imgH="4626482" progId="Excel.Chart.8">
                  <p:embed/>
                </p:oleObj>
              </mc:Choice>
              <mc:Fallback>
                <p:oleObj r:id="rId4" imgW="8326448" imgH="4626482"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295400"/>
                        <a:ext cx="2743200" cy="2209800"/>
                      </a:xfrm>
                      <a:prstGeom prst="rect">
                        <a:avLst/>
                      </a:prstGeom>
                      <a:noFill/>
                      <a:ln>
                        <a:noFill/>
                      </a:ln>
                    </p:spPr>
                  </p:pic>
                </p:oleObj>
              </mc:Fallback>
            </mc:AlternateContent>
          </a:graphicData>
        </a:graphic>
      </p:graphicFrame>
      <p:cxnSp>
        <p:nvCxnSpPr>
          <p:cNvPr id="6" name="Straight Arrow Connector 5"/>
          <p:cNvCxnSpPr/>
          <p:nvPr/>
        </p:nvCxnSpPr>
        <p:spPr>
          <a:xfrm>
            <a:off x="1981200" y="2590800"/>
            <a:ext cx="609600" cy="38100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1981200" y="2286000"/>
            <a:ext cx="560439" cy="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981200" y="1676400"/>
            <a:ext cx="585018" cy="304799"/>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stretch>
            <a:fillRect/>
          </a:stretch>
        </p:blipFill>
        <p:spPr>
          <a:xfrm>
            <a:off x="304800" y="3733800"/>
            <a:ext cx="1632857" cy="685800"/>
          </a:xfrm>
          <a:prstGeom prst="rect">
            <a:avLst/>
          </a:prstGeom>
        </p:spPr>
      </p:pic>
      <p:pic>
        <p:nvPicPr>
          <p:cNvPr id="16" name="Picture 15"/>
          <p:cNvPicPr>
            <a:picLocks noChangeAspect="1"/>
          </p:cNvPicPr>
          <p:nvPr/>
        </p:nvPicPr>
        <p:blipFill>
          <a:blip r:embed="rId6"/>
          <a:stretch>
            <a:fillRect/>
          </a:stretch>
        </p:blipFill>
        <p:spPr>
          <a:xfrm>
            <a:off x="2514600" y="3581400"/>
            <a:ext cx="1285103" cy="1219200"/>
          </a:xfrm>
          <a:prstGeom prst="rect">
            <a:avLst/>
          </a:prstGeom>
        </p:spPr>
      </p:pic>
      <p:cxnSp>
        <p:nvCxnSpPr>
          <p:cNvPr id="17" name="Straight Arrow Connector 16"/>
          <p:cNvCxnSpPr/>
          <p:nvPr/>
        </p:nvCxnSpPr>
        <p:spPr>
          <a:xfrm>
            <a:off x="1905000" y="4114800"/>
            <a:ext cx="560439" cy="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7"/>
          <a:stretch>
            <a:fillRect/>
          </a:stretch>
        </p:blipFill>
        <p:spPr>
          <a:xfrm>
            <a:off x="304800" y="5181600"/>
            <a:ext cx="1524000" cy="762000"/>
          </a:xfrm>
          <a:prstGeom prst="rect">
            <a:avLst/>
          </a:prstGeom>
        </p:spPr>
      </p:pic>
      <p:sp>
        <p:nvSpPr>
          <p:cNvPr id="19" name="TextBox 18"/>
          <p:cNvSpPr txBox="1"/>
          <p:nvPr/>
        </p:nvSpPr>
        <p:spPr>
          <a:xfrm>
            <a:off x="4572000" y="4876800"/>
            <a:ext cx="4343400" cy="1477328"/>
          </a:xfrm>
          <a:prstGeom prst="rect">
            <a:avLst/>
          </a:prstGeom>
          <a:noFill/>
        </p:spPr>
        <p:txBody>
          <a:bodyPr wrap="square" rtlCol="0">
            <a:spAutoFit/>
          </a:bodyPr>
          <a:lstStyle/>
          <a:p>
            <a:r>
              <a:rPr lang="en-US" dirty="0" smtClean="0"/>
              <a:t>“maintaining, repairing, constructing, reconstructing, widening, or improving public streets in the city or town that do not form a party of the State highway system.”</a:t>
            </a:r>
            <a:endParaRPr lang="en-US" dirty="0"/>
          </a:p>
        </p:txBody>
      </p:sp>
      <p:pic>
        <p:nvPicPr>
          <p:cNvPr id="10" name="Picture 9"/>
          <p:cNvPicPr>
            <a:picLocks noChangeAspect="1"/>
          </p:cNvPicPr>
          <p:nvPr/>
        </p:nvPicPr>
        <p:blipFill>
          <a:blip r:embed="rId8"/>
          <a:stretch>
            <a:fillRect/>
          </a:stretch>
        </p:blipFill>
        <p:spPr>
          <a:xfrm>
            <a:off x="2514600" y="5029200"/>
            <a:ext cx="1600200" cy="1184881"/>
          </a:xfrm>
          <a:prstGeom prst="rect">
            <a:avLst/>
          </a:prstGeom>
        </p:spPr>
      </p:pic>
      <p:cxnSp>
        <p:nvCxnSpPr>
          <p:cNvPr id="20" name="Straight Arrow Connector 19"/>
          <p:cNvCxnSpPr/>
          <p:nvPr/>
        </p:nvCxnSpPr>
        <p:spPr>
          <a:xfrm>
            <a:off x="1905000" y="5562600"/>
            <a:ext cx="560439" cy="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95800" y="3810000"/>
            <a:ext cx="4343400" cy="523220"/>
          </a:xfrm>
          <a:prstGeom prst="rect">
            <a:avLst/>
          </a:prstGeom>
          <a:noFill/>
        </p:spPr>
        <p:txBody>
          <a:bodyPr wrap="square" rtlCol="0">
            <a:spAutoFit/>
          </a:bodyPr>
          <a:lstStyle/>
          <a:p>
            <a:r>
              <a:rPr lang="en-US" sz="2800" dirty="0" smtClean="0"/>
              <a:t>G.S. 105-550</a:t>
            </a:r>
            <a:endParaRPr lang="en-US" sz="2800" dirty="0"/>
          </a:p>
        </p:txBody>
      </p:sp>
    </p:spTree>
    <p:extLst>
      <p:ext uri="{BB962C8B-B14F-4D97-AF65-F5344CB8AC3E}">
        <p14:creationId xmlns:p14="http://schemas.microsoft.com/office/powerpoint/2010/main" val="1071461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rmAutofit/>
          </a:bodyPr>
          <a:lstStyle/>
          <a:p>
            <a:pPr marL="0" indent="0">
              <a:buNone/>
            </a:pPr>
            <a:r>
              <a:rPr lang="en-US" dirty="0"/>
              <a:t>Municipality A currently levies the $5.00 tax under general law authority. It operates a public transportation system. In its </a:t>
            </a:r>
            <a:r>
              <a:rPr lang="en-US" dirty="0" smtClean="0"/>
              <a:t>FY2017-18 </a:t>
            </a:r>
            <a:r>
              <a:rPr lang="en-US" dirty="0"/>
              <a:t>budget ordinance, the municipality’s board levies a $30.00 per vehicle tax. </a:t>
            </a:r>
            <a:r>
              <a:rPr lang="en-US" dirty="0" smtClean="0"/>
              <a:t>How can it spend the $?</a:t>
            </a:r>
            <a:endParaRPr lang="en-US" dirty="0"/>
          </a:p>
        </p:txBody>
      </p:sp>
      <p:pic>
        <p:nvPicPr>
          <p:cNvPr id="4" name="Picture 3"/>
          <p:cNvPicPr>
            <a:picLocks noChangeAspect="1"/>
          </p:cNvPicPr>
          <p:nvPr/>
        </p:nvPicPr>
        <p:blipFill>
          <a:blip r:embed="rId2"/>
          <a:stretch>
            <a:fillRect/>
          </a:stretch>
        </p:blipFill>
        <p:spPr>
          <a:xfrm>
            <a:off x="609600" y="4343400"/>
            <a:ext cx="2177143" cy="914400"/>
          </a:xfrm>
          <a:prstGeom prst="rect">
            <a:avLst/>
          </a:prstGeom>
        </p:spPr>
      </p:pic>
      <p:pic>
        <p:nvPicPr>
          <p:cNvPr id="5" name="Picture 4"/>
          <p:cNvPicPr>
            <a:picLocks noChangeAspect="1"/>
          </p:cNvPicPr>
          <p:nvPr/>
        </p:nvPicPr>
        <p:blipFill>
          <a:blip r:embed="rId2"/>
          <a:stretch>
            <a:fillRect/>
          </a:stretch>
        </p:blipFill>
        <p:spPr>
          <a:xfrm>
            <a:off x="3352800" y="4343400"/>
            <a:ext cx="2057400" cy="864108"/>
          </a:xfrm>
          <a:prstGeom prst="rect">
            <a:avLst/>
          </a:prstGeom>
        </p:spPr>
      </p:pic>
      <p:pic>
        <p:nvPicPr>
          <p:cNvPr id="6" name="Picture 5"/>
          <p:cNvPicPr>
            <a:picLocks noChangeAspect="1"/>
          </p:cNvPicPr>
          <p:nvPr/>
        </p:nvPicPr>
        <p:blipFill>
          <a:blip r:embed="rId3"/>
          <a:stretch>
            <a:fillRect/>
          </a:stretch>
        </p:blipFill>
        <p:spPr>
          <a:xfrm>
            <a:off x="6096000" y="4267200"/>
            <a:ext cx="1905000" cy="952500"/>
          </a:xfrm>
          <a:prstGeom prst="rect">
            <a:avLst/>
          </a:prstGeom>
        </p:spPr>
      </p:pic>
    </p:spTree>
    <p:extLst>
      <p:ext uri="{BB962C8B-B14F-4D97-AF65-F5344CB8AC3E}">
        <p14:creationId xmlns:p14="http://schemas.microsoft.com/office/powerpoint/2010/main" val="415741667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2.0"/>
  <p:tag name="BULLETTYPE" val="3"/>
  <p:tag name="RESPCOUNTERSTYLE" val="-1"/>
  <p:tag name="INPUTSOURCE" val="1"/>
  <p:tag name="BACKUPMAINTENANCE" val="7"/>
  <p:tag name="ROTATIONINTERVAL" val="2"/>
  <p:tag name="TEAMSINLEADERBOARD" val="5"/>
  <p:tag name="BUBBLEVALUEFORMAT" val="0.0"/>
  <p:tag name="CUSTOMCELLFORECOLOR" val="-16777216"/>
  <p:tag name="CUSTOMCELLBACKCOLOR4" val="-8355712"/>
  <p:tag name="DISPLAYDEVICEID" val="True"/>
  <p:tag name="GRIDSIZE" val="{Width=800, Height=600}"/>
  <p:tag name="CHARTLABELS" val="0"/>
  <p:tag name="PARTLISTDEFAULT" val="0"/>
  <p:tag name="INCORRECTPOINTVALUE" val="0"/>
  <p:tag name="AUTOADJUSTPARTRANGE" val="True"/>
  <p:tag name="FIBNUMRESULTS" val="5"/>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amp;#x0D;&amp;#x0A;Subtitle&amp;quot;&quot;/&gt;&lt;property id=&quot;20307&quot; value=&quot;256&quot;/&gt;&lt;/object&gt;&lt;object type=&quot;3&quot; unique_id=&quot;10041&quot;&gt;&lt;property id=&quot;20148&quot; value=&quot;5&quot;/&gt;&lt;property id=&quot;20300&quot; value=&quot;Slide 2 - &amp;quot;Slide Title&amp;quot;&quot;/&gt;&lt;property id=&quot;20307&quot; value=&quot;257&quot;/&gt;&lt;/object&gt;&lt;/object&gt;&lt;/object&gt;&lt;/database&gt;"/>
  <p:tag name="USESECONDARYMONITOR" val="True"/>
  <p:tag name="RESPCOUNTERFORMAT" val="0"/>
  <p:tag name="ALLOWDUPLICATES" val="False"/>
  <p:tag name="REVIEWONLY" val="False"/>
  <p:tag name="MAXRESPONDERS" val="5"/>
  <p:tag name="DEFAULTNUMTEAMS" val="5"/>
  <p:tag name="CUSTOMCELLBACKCOLOR3" val="-268652"/>
  <p:tag name="GRIDOPACITY" val="90"/>
  <p:tag name="POLLINGCYCLE" val="2"/>
  <p:tag name="MULTIRESPDIVISOR" val="1"/>
  <p:tag name="REALTIMEBACKUP" val="False"/>
  <p:tag name="ADVANCEDSETTINGSVIEW" val="False"/>
  <p:tag name="MMPROD_NEXTUNIQUEID" val="10008"/>
  <p:tag name="ANSWERNOWSTYLE" val="-1"/>
  <p:tag name="COUNTDOWNSECONDS" val="10"/>
  <p:tag name="AUTOADVANCE" val="False"/>
  <p:tag name="BUBBLENAMEVISIBLE" val="True"/>
  <p:tag name="CUSTOMCELLBACKCOLOR1" val="-657956"/>
  <p:tag name="DISPLAYDEVICENUMBER" val="True"/>
  <p:tag name="CHARTCOLORS" val="0"/>
  <p:tag name="ALLOWUSERFEEDBACK" val="True"/>
  <p:tag name="CHARTSCALE" val="True"/>
  <p:tag name="TPVERSION" val="2008"/>
  <p:tag name="COUNTDOWNSTYLE" val="-1"/>
  <p:tag name="CHARTVALUEFORMAT" val="0%"/>
  <p:tag name="BUBBLESIZEVISIBLE" val="True"/>
  <p:tag name="USESCHEMECOLORS" val="True"/>
  <p:tag name="GRIDPOSITION" val="1"/>
  <p:tag name="CORRECTPOINTVALUE" val="100"/>
  <p:tag name="FIBINCLUDEOTHER" val="True"/>
  <p:tag name="ANSWERNOWTEXT" val="Answer Now"/>
  <p:tag name="AUTOUPDATEALIASES" val="True"/>
  <p:tag name="CUSTOMGRIDBACKCOLOR" val="-2830136"/>
  <p:tag name="AUTOSIZEGRID" val="True"/>
  <p:tag name="REALTIMEBACKUPPATH" val="(None)"/>
  <p:tag name="SHOWBARVISIBLE" val="True"/>
  <p:tag name="BACKUPSESSIONS" val="True"/>
  <p:tag name="CUSTOMCELLBACKCOLOR2" val="-13395457"/>
  <p:tag name="INCLUDENONRESPONDERS" val="False"/>
  <p:tag name="FIBDISPLAYKEYWORDS" val="True"/>
  <p:tag name="STDCHART" val="1"/>
  <p:tag name="GRIDROTATIONINTERVAL" val="2"/>
  <p:tag name="FIBDISPLAYRESULTS" val="True"/>
  <p:tag name="PARTICIPANTSINLEADERBOARD" val="5"/>
  <p:tag name="INCLUDEPPT" val="True"/>
  <p:tag name="NUMRESPONSES" val="1"/>
  <p:tag name="ZEROBASED" val="False"/>
  <p:tag name="DISPLAYNAME" val="True"/>
  <p:tag name="BUBBLEGROUPING" val="3"/>
  <p:tag name="RESETCHARTS" val="True"/>
  <p:tag name="RESPTABLESTYLE" val="-1"/>
  <p:tag name="EXPANDSHOWBAR"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sog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sog_template</Template>
  <TotalTime>26174</TotalTime>
  <Words>757</Words>
  <Application>Microsoft Macintosh PowerPoint</Application>
  <PresentationFormat>On-screen Show (4:3)</PresentationFormat>
  <Paragraphs>45</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sog_template</vt:lpstr>
      <vt:lpstr>Excel.Chart.8</vt:lpstr>
      <vt:lpstr>Vehicle Licensing Taxes</vt:lpstr>
      <vt:lpstr>PowerPoint Presentation</vt:lpstr>
      <vt:lpstr>Before July 1, 2016</vt:lpstr>
      <vt:lpstr>Before July 1, 2016</vt:lpstr>
      <vt:lpstr>As of July 1, 2016</vt:lpstr>
      <vt:lpstr>What’s the Catch?</vt:lpstr>
      <vt:lpstr>PowerPoint Presentation</vt:lpstr>
      <vt:lpstr>What’s the Catch?</vt:lpstr>
      <vt:lpstr>PowerPoint Presentation</vt:lpstr>
      <vt:lpstr>PowerPoint Presentation</vt:lpstr>
      <vt:lpstr>PowerPoint Presentation</vt:lpstr>
      <vt:lpstr>PowerPoint Presentation</vt:lpstr>
      <vt:lpstr>PowerPoint Presentation</vt:lpstr>
      <vt:lpstr>PowerPoint Presentation</vt:lpstr>
      <vt:lpstr>Why?</vt:lpstr>
      <vt:lpstr>Powell Bill Fund Changes</vt:lpstr>
      <vt:lpstr>PowerPoint Presentation</vt:lpstr>
      <vt:lpstr>PowerPoint Presentation</vt:lpstr>
      <vt:lpstr>PowerPoint Presentation</vt:lpstr>
      <vt:lpstr>PowerPoint Presentation</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dc:title>
  <dc:creator>UNC</dc:creator>
  <cp:lastModifiedBy>Millonzi, Kara A</cp:lastModifiedBy>
  <cp:revision>200</cp:revision>
  <dcterms:created xsi:type="dcterms:W3CDTF">2008-04-15T15:44:00Z</dcterms:created>
  <dcterms:modified xsi:type="dcterms:W3CDTF">2016-09-13T14:23:13Z</dcterms:modified>
</cp:coreProperties>
</file>