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4" r:id="rId8"/>
    <p:sldId id="25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457199"/>
            <a:ext cx="8001000" cy="2971801"/>
          </a:xfrm>
        </p:spPr>
        <p:txBody>
          <a:bodyPr/>
          <a:lstStyle/>
          <a:p>
            <a:r>
              <a:rPr lang="en-US" dirty="0"/>
              <a:t>Property Tax Treatment of Conservation Lands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sz="2400" b="1" dirty="0"/>
              <a:t>Edgar Miller</a:t>
            </a:r>
          </a:p>
          <a:p>
            <a:pPr>
              <a:spcAft>
                <a:spcPts val="0"/>
              </a:spcAft>
            </a:pPr>
            <a:r>
              <a:rPr lang="en-US" sz="2400" b="1" dirty="0"/>
              <a:t>Conservation Trust for NC</a:t>
            </a:r>
          </a:p>
          <a:p>
            <a:pPr>
              <a:spcAft>
                <a:spcPts val="0"/>
              </a:spcAft>
            </a:pPr>
            <a:r>
              <a:rPr lang="en-US" sz="2400" b="1" dirty="0"/>
              <a:t>2016 Advanced  Real Property Seminar</a:t>
            </a:r>
          </a:p>
          <a:p>
            <a:pPr>
              <a:spcAft>
                <a:spcPts val="0"/>
              </a:spcAft>
            </a:pPr>
            <a:r>
              <a:rPr lang="en-US" sz="2400" b="1" dirty="0"/>
              <a:t>NC Department of Revenue</a:t>
            </a:r>
          </a:p>
          <a:p>
            <a:pPr>
              <a:spcAft>
                <a:spcPts val="0"/>
              </a:spcAft>
            </a:pPr>
            <a:r>
              <a:rPr lang="en-US" sz="2400" b="1" dirty="0"/>
              <a:t>September 16, 2016</a:t>
            </a:r>
          </a:p>
          <a:p>
            <a:pPr>
              <a:spcAft>
                <a:spcPts val="0"/>
              </a:spcAft>
            </a:pPr>
            <a:endParaRPr lang="en-US" dirty="0"/>
          </a:p>
          <a:p>
            <a:pPr>
              <a:spcAft>
                <a:spcPts val="0"/>
              </a:spcAft>
            </a:pPr>
            <a:endParaRPr lang="en-US" dirty="0"/>
          </a:p>
          <a:p>
            <a:pPr>
              <a:spcAft>
                <a:spcPts val="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7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81092"/>
            <a:ext cx="8534400" cy="1507067"/>
          </a:xfrm>
        </p:spPr>
        <p:txBody>
          <a:bodyPr/>
          <a:lstStyle/>
          <a:p>
            <a:r>
              <a:rPr lang="en-US" dirty="0"/>
              <a:t>Relevant Statutes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4" y="1788159"/>
            <a:ext cx="8534400" cy="413766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105-317.(a)(1) – Appraisal of Real Property Include Consideration of Conservation/Preservation Agreements</a:t>
            </a:r>
          </a:p>
          <a:p>
            <a:r>
              <a:rPr lang="en-US" sz="2800" b="1" dirty="0"/>
              <a:t>105 – 277.3(d1) – Exceptions for Easements on Qualified Conservation Land in PUV</a:t>
            </a:r>
          </a:p>
          <a:p>
            <a:r>
              <a:rPr lang="en-US" sz="2800" b="1" dirty="0"/>
              <a:t>105-277.15 – Taxation of Wildlife Conservation Lands</a:t>
            </a:r>
          </a:p>
          <a:p>
            <a:r>
              <a:rPr lang="en-US" sz="2800" b="1" dirty="0"/>
              <a:t>105 - 275 (12) – Property Tax Deferrals for Conservation Land</a:t>
            </a:r>
          </a:p>
          <a:p>
            <a:r>
              <a:rPr lang="en-US" sz="2800" b="1" dirty="0"/>
              <a:t>105 – 277.4 – Modify When the Lien on Deferred PUV Taxes is Extinguished/Reduced (H 533/Session Law 2016-76)</a:t>
            </a:r>
          </a:p>
        </p:txBody>
      </p:sp>
    </p:spTree>
    <p:extLst>
      <p:ext uri="{BB962C8B-B14F-4D97-AF65-F5344CB8AC3E}">
        <p14:creationId xmlns:p14="http://schemas.microsoft.com/office/powerpoint/2010/main" val="232824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3932"/>
            <a:ext cx="8534400" cy="1507067"/>
          </a:xfrm>
        </p:spPr>
        <p:txBody>
          <a:bodyPr/>
          <a:lstStyle/>
          <a:p>
            <a:r>
              <a:rPr lang="en-US" dirty="0"/>
              <a:t>Need for H 533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772" y="1417320"/>
            <a:ext cx="8534400" cy="3615267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Elimination of NC Conservation Tax Credit - 2013</a:t>
            </a:r>
          </a:p>
          <a:p>
            <a:r>
              <a:rPr lang="en-US" sz="2800" b="1" dirty="0"/>
              <a:t>Remove Financial Disincentive for Bargain Sales of Conservation Land</a:t>
            </a:r>
          </a:p>
          <a:p>
            <a:r>
              <a:rPr lang="en-US" sz="2800" b="1" dirty="0"/>
              <a:t>Clarify Existing Statute</a:t>
            </a:r>
          </a:p>
          <a:p>
            <a:r>
              <a:rPr lang="en-US" sz="2800" b="1" dirty="0"/>
              <a:t>Reduce Cost of Land Acquisition</a:t>
            </a:r>
          </a:p>
          <a:p>
            <a:r>
              <a:rPr lang="en-US" sz="2800" b="1" dirty="0"/>
              <a:t>Improve Consistency and Compatibility B/T County Tax Departments</a:t>
            </a:r>
          </a:p>
        </p:txBody>
      </p:sp>
    </p:spTree>
    <p:extLst>
      <p:ext uri="{BB962C8B-B14F-4D97-AF65-F5344CB8AC3E}">
        <p14:creationId xmlns:p14="http://schemas.microsoft.com/office/powerpoint/2010/main" val="427123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75402"/>
            <a:ext cx="8534400" cy="1507067"/>
          </a:xfrm>
        </p:spPr>
        <p:txBody>
          <a:bodyPr/>
          <a:lstStyle/>
          <a:p>
            <a:r>
              <a:rPr lang="en-US" dirty="0"/>
              <a:t>When Does H 533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82468"/>
            <a:ext cx="8534400" cy="3595371"/>
          </a:xfrm>
        </p:spPr>
        <p:txBody>
          <a:bodyPr>
            <a:noAutofit/>
          </a:bodyPr>
          <a:lstStyle/>
          <a:p>
            <a:r>
              <a:rPr lang="en-US" sz="2800" b="1" dirty="0"/>
              <a:t>Land enrolled in PUV program purchased by nonprofit conservation organization </a:t>
            </a:r>
          </a:p>
          <a:p>
            <a:r>
              <a:rPr lang="en-US" sz="2800" b="1" dirty="0"/>
              <a:t>Qualifies for exclusion under 105-275(12) or (29)</a:t>
            </a:r>
          </a:p>
          <a:p>
            <a:r>
              <a:rPr lang="en-US" sz="2800" b="1" dirty="0"/>
              <a:t>Sold at or below PUV – no deferred taxes owed</a:t>
            </a:r>
          </a:p>
          <a:p>
            <a:r>
              <a:rPr lang="en-US" sz="2800" b="1" dirty="0"/>
              <a:t>Sold above PUV, but below true value of the property – deferred taxes prorated based on statutory formula</a:t>
            </a:r>
          </a:p>
        </p:txBody>
      </p:sp>
    </p:spTree>
    <p:extLst>
      <p:ext uri="{BB962C8B-B14F-4D97-AF65-F5344CB8AC3E}">
        <p14:creationId xmlns:p14="http://schemas.microsoft.com/office/powerpoint/2010/main" val="18643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194" y="521122"/>
            <a:ext cx="8534400" cy="1507067"/>
          </a:xfrm>
        </p:spPr>
        <p:txBody>
          <a:bodyPr/>
          <a:lstStyle/>
          <a:p>
            <a:r>
              <a:rPr lang="en-US" dirty="0"/>
              <a:t>Formula for Determining Deferred Taxes Owed Under H 533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1194" y="2400300"/>
                <a:ext cx="8534400" cy="361526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𝐃𝐞𝐟𝐞𝐫𝐫𝐞𝐝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𝐓𝐚𝐱𝐞𝐬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𝐎𝐰𝐞𝐝</m:t>
                    </m:r>
                  </m:oMath>
                </a14:m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𝐃𝐞𝐟𝐞𝐫𝐫𝐞𝐝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𝐓𝐚𝐱𝐞𝐬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𝐗</m:t>
                    </m:r>
                    <m:r>
                      <a:rPr lang="en-US" sz="28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𝐬𝐚𝐥𝐞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𝐩𝐫𝐢𝐜𝐞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𝐨𝐟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𝐩𝐫𝐨𝐩𝐞𝐫𝐭𝐲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𝐏𝐔𝐕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𝐨𝐟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𝐩𝐫𝐨𝐩𝐞𝐫𝐭𝐲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𝐭𝐫𝐮𝐞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𝐯𝐚𝐥𝐮𝐞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𝐨𝐟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𝐩𝐫𝐨𝐩𝐞𝐫𝐭𝐲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𝐏𝐔𝐕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𝐨𝐟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𝐩𝐫𝐨𝐩𝐞𝐫𝐭𝐲</m:t>
                        </m:r>
                      </m:den>
                    </m:f>
                  </m:oMath>
                </a14:m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Or </a:t>
                </a:r>
              </a:p>
              <a:p>
                <a:pPr marL="0" indent="0" algn="ctr">
                  <a:buNone/>
                </a:pP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Deferred Taxes, whichever is lower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1194" y="2400300"/>
                <a:ext cx="8534400" cy="361526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30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44" y="349672"/>
            <a:ext cx="8534400" cy="1507067"/>
          </a:xfrm>
        </p:spPr>
        <p:txBody>
          <a:bodyPr/>
          <a:lstStyle/>
          <a:p>
            <a:r>
              <a:rPr lang="en-US" dirty="0"/>
              <a:t>Implementation of H 533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44" y="1856739"/>
            <a:ext cx="8534400" cy="3626697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Determination of “True Value” vs. Assessed/Appraised</a:t>
            </a:r>
          </a:p>
          <a:p>
            <a:r>
              <a:rPr lang="en-US" sz="2800" b="1" dirty="0"/>
              <a:t>Timing/documentation of qualification under 105-275(12) or (29)</a:t>
            </a:r>
          </a:p>
          <a:p>
            <a:r>
              <a:rPr lang="en-US" sz="2800" b="1" dirty="0"/>
              <a:t>Multi-year/variable assessed values, tax rates</a:t>
            </a:r>
          </a:p>
          <a:p>
            <a:pPr marL="283464" indent="-283464">
              <a:spcBef>
                <a:spcPts val="672"/>
              </a:spcBef>
              <a:buFont typeface="Wingdings 3" panose="05040102010807070707" pitchFamily="18" charset="2"/>
              <a:buChar char=""/>
            </a:pPr>
            <a:r>
              <a:rPr lang="en-US" sz="2800" b="1" dirty="0">
                <a:solidFill>
                  <a:srgbClr val="0F496F"/>
                </a:solidFill>
                <a:latin typeface="Century Gothic" panose="020B0502020202020204" pitchFamily="34" charset="0"/>
              </a:rPr>
              <a:t>Worksheet for calculating percentage of deferred taxes owned</a:t>
            </a:r>
            <a:endParaRPr lang="en-US" sz="2800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391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7658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Qualifying Conservation Purposes Under 105-275(12)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Used for an educational or scientific purpose as a nature reserve </a:t>
            </a:r>
            <a:r>
              <a:rPr lang="en-US" b="1"/>
              <a:t>or park</a:t>
            </a:r>
            <a:endParaRPr lang="en-US" b="1" dirty="0"/>
          </a:p>
          <a:p>
            <a:r>
              <a:rPr lang="en-US" b="1" dirty="0"/>
              <a:t>Managed under a written wildlife habitat conservation agreement </a:t>
            </a:r>
          </a:p>
          <a:p>
            <a:r>
              <a:rPr lang="en-US" b="1" dirty="0"/>
              <a:t>Managed under a forest stewardship plan </a:t>
            </a:r>
          </a:p>
          <a:p>
            <a:r>
              <a:rPr lang="en-US" b="1" dirty="0"/>
              <a:t>Used for public access to public waters or trails.</a:t>
            </a:r>
          </a:p>
          <a:p>
            <a:r>
              <a:rPr lang="en-US" b="1" dirty="0"/>
              <a:t>Used for protection of water quality and subject to a conservation agreement </a:t>
            </a:r>
          </a:p>
          <a:p>
            <a:r>
              <a:rPr lang="en-US" b="1" dirty="0"/>
              <a:t>Held by a nonprofit land conservation organization for sale or transfer to a government agency for conservation purposes.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332383"/>
            <a:ext cx="3657600" cy="2538527"/>
          </a:xfrm>
        </p:spPr>
        <p:txBody>
          <a:bodyPr>
            <a:normAutofit/>
          </a:bodyPr>
          <a:lstStyle/>
          <a:p>
            <a:r>
              <a:rPr lang="en-US" sz="2800" b="1" dirty="0"/>
              <a:t>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Forest Stewardship Plans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Documentation of Conveyance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Deferment vs. Exemption</a:t>
            </a:r>
          </a:p>
        </p:txBody>
      </p:sp>
    </p:spTree>
    <p:extLst>
      <p:ext uri="{BB962C8B-B14F-4D97-AF65-F5344CB8AC3E}">
        <p14:creationId xmlns:p14="http://schemas.microsoft.com/office/powerpoint/2010/main" val="6981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8630"/>
            <a:ext cx="8475662" cy="1479549"/>
          </a:xfrm>
        </p:spPr>
        <p:txBody>
          <a:bodyPr/>
          <a:lstStyle/>
          <a:p>
            <a:r>
              <a:rPr lang="en-US" dirty="0"/>
              <a:t>Emerging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402" y="2068830"/>
            <a:ext cx="8534400" cy="3615267"/>
          </a:xfrm>
        </p:spPr>
        <p:txBody>
          <a:bodyPr/>
          <a:lstStyle/>
          <a:p>
            <a:r>
              <a:rPr lang="en-US" sz="2800" b="1" dirty="0"/>
              <a:t>Nonprofit/LLC ownership models</a:t>
            </a:r>
          </a:p>
          <a:p>
            <a:r>
              <a:rPr lang="en-US" sz="2800" b="1" dirty="0"/>
              <a:t>Property tax treatment of nonprofit ag land</a:t>
            </a:r>
          </a:p>
          <a:p>
            <a:r>
              <a:rPr lang="en-US" sz="2800" b="1" dirty="0"/>
              <a:t>Income-generating properties (i.e., hunting, ecotourism, forestry)</a:t>
            </a:r>
          </a:p>
          <a:p>
            <a:r>
              <a:rPr lang="en-US" sz="2800" b="1" dirty="0"/>
              <a:t>Resources/guidance from county tax departments/Dept. of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3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Contact info: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/>
              <a:t>Edgar Miller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/>
              <a:t>Director of Government Relations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/>
              <a:t>Conservation Trust for NC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/>
              <a:t>336-688-2651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/>
              <a:t>edgar@ctnc.org</a:t>
            </a:r>
          </a:p>
        </p:txBody>
      </p:sp>
    </p:spTree>
    <p:extLst>
      <p:ext uri="{BB962C8B-B14F-4D97-AF65-F5344CB8AC3E}">
        <p14:creationId xmlns:p14="http://schemas.microsoft.com/office/powerpoint/2010/main" val="8162678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602</TotalTime>
  <Words>374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Century Gothic</vt:lpstr>
      <vt:lpstr>Wingdings 3</vt:lpstr>
      <vt:lpstr>Slice</vt:lpstr>
      <vt:lpstr>Property Tax Treatment of Conservation Lands</vt:lpstr>
      <vt:lpstr>Relevant Statutes</vt:lpstr>
      <vt:lpstr>Need for H 533</vt:lpstr>
      <vt:lpstr>When Does H 533 Apply?</vt:lpstr>
      <vt:lpstr>Formula for Determining Deferred Taxes Owed Under H 533</vt:lpstr>
      <vt:lpstr>Implementation of H 533</vt:lpstr>
      <vt:lpstr>Qualifying Conservation Purposes Under 105-275(12) </vt:lpstr>
      <vt:lpstr>Emerging Issues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Tax Treatment of Conservation Lands</dc:title>
  <dc:creator>Edgar Miller</dc:creator>
  <cp:lastModifiedBy>Edgar Miller</cp:lastModifiedBy>
  <cp:revision>22</cp:revision>
  <dcterms:created xsi:type="dcterms:W3CDTF">2016-08-23T17:09:11Z</dcterms:created>
  <dcterms:modified xsi:type="dcterms:W3CDTF">2016-08-26T14:48:19Z</dcterms:modified>
</cp:coreProperties>
</file>