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2" r:id="rId8"/>
    <p:sldId id="264" r:id="rId9"/>
    <p:sldId id="263" r:id="rId10"/>
    <p:sldId id="270" r:id="rId11"/>
    <p:sldId id="271" r:id="rId12"/>
    <p:sldId id="267" r:id="rId13"/>
    <p:sldId id="266" r:id="rId14"/>
    <p:sldId id="268" r:id="rId15"/>
    <p:sldId id="261" r:id="rId16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72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52CE33-E438-4AB4-86F2-0C9E6D017EEC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5FDBF1-59A4-4C0F-8104-158F719BA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7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9DDE-14D3-45FC-A991-1DDEDA97A72D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6AB5-34AC-4BB8-AEC3-1C1386865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2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DC60-3442-4513-8880-943722244703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297F-C587-47A8-8EFE-91358CC67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7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118D-4529-4ACB-A8F5-5BFEA67C8E2F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9AD5-602F-4C7A-8B65-21F18D7D1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00555E-4762-4448-B056-5B6A365712A6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8CA703-2F54-490C-9B3F-C6E5C5153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971A6-79AA-4A3B-BA95-3427FA974695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E416-9BB9-43AE-A578-59B4EBB33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1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4BF9-BF4E-44DE-A17C-3978F37FABDB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3177-452B-4681-A13B-093E52882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4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5C8F-289D-4423-BC5B-C9F8707B670E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2B43-07C9-474F-8B07-241B45EC5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1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0C9CA1-47A3-46EC-8885-BA82F835074D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5BF70B-E2C4-4B0B-AEEF-658912F75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8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307C-CAA6-464A-9645-F9C0FC04794B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4B6D-B801-4FF2-9658-48C2D3057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5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9A6F7-36E1-493F-AECB-605C69E91D3B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69E93F-882D-418D-8132-4BA7B3FDD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4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1AA4175-F9E9-4519-931A-6312676EEB14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FD9629D-DA50-43C3-BCFF-86BF6D390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4" r:id="rId2"/>
    <p:sldLayoutId id="2147483942" r:id="rId3"/>
    <p:sldLayoutId id="2147483935" r:id="rId4"/>
    <p:sldLayoutId id="2147483936" r:id="rId5"/>
    <p:sldLayoutId id="2147483937" r:id="rId6"/>
    <p:sldLayoutId id="2147483943" r:id="rId7"/>
    <p:sldLayoutId id="2147483938" r:id="rId8"/>
    <p:sldLayoutId id="2147483944" r:id="rId9"/>
    <p:sldLayoutId id="2147483939" r:id="rId10"/>
    <p:sldLayoutId id="21474839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" t="-1418" r="-1666" b="-1418"/>
          <a:stretch>
            <a:fillRect/>
          </a:stretch>
        </p:blipFill>
        <p:spPr bwMode="auto">
          <a:xfrm>
            <a:off x="3124200" y="3581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509122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Lucida Sans Unicode" pitchFamily="34" charset="0"/>
              </a:rPr>
              <a:t>Dashboards</a:t>
            </a:r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24200"/>
            <a:ext cx="8382000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3810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Lucida Sans Unicode" pitchFamily="34" charset="0"/>
              </a:rPr>
              <a:t>Dashboards</a:t>
            </a:r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8400"/>
            <a:ext cx="784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Lucida Sans Unicode" pitchFamily="34" charset="0"/>
              </a:rPr>
              <a:t>Routing Software</a:t>
            </a:r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56" y="2895600"/>
            <a:ext cx="6124744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Lucida Sans Unicode" pitchFamily="34" charset="0"/>
              </a:rPr>
              <a:t>County </a:t>
            </a:r>
            <a:r>
              <a:rPr lang="en-US" sz="4800" b="1" dirty="0">
                <a:solidFill>
                  <a:srgbClr val="FF0000"/>
                </a:solidFill>
                <a:latin typeface="Lucida Sans Unicode" pitchFamily="34" charset="0"/>
              </a:rPr>
              <a:t>Map</a:t>
            </a:r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4074" r="6666" b="4074"/>
          <a:stretch/>
        </p:blipFill>
        <p:spPr>
          <a:xfrm rot="5400000">
            <a:off x="2933700" y="2552700"/>
            <a:ext cx="3657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3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57738" y="515346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Lucida Sans Unicode" pitchFamily="34" charset="0"/>
              </a:rPr>
              <a:t>Door Hangers</a:t>
            </a:r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23670"/>
            <a:ext cx="1828800" cy="3657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792605"/>
            <a:ext cx="1839970" cy="371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10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English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67738" y="38295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Spanish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45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Lucida Sans Unicode" pitchFamily="34" charset="0"/>
              </a:rPr>
              <a:t>Results</a:t>
            </a:r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505200"/>
            <a:ext cx="7010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/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“Win </a:t>
            </a:r>
            <a:r>
              <a:rPr lang="en-US" sz="2000" b="1" dirty="0" smtClean="0"/>
              <a:t>/ Win</a:t>
            </a:r>
            <a:r>
              <a:rPr lang="en-US" sz="2000" b="1" dirty="0"/>
              <a:t>” situation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$42.8M </a:t>
            </a:r>
            <a:r>
              <a:rPr lang="en-US" sz="2000" b="1" dirty="0"/>
              <a:t>discovered </a:t>
            </a:r>
            <a:r>
              <a:rPr lang="en-US" sz="2000" b="1" dirty="0" smtClean="0"/>
              <a:t>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479 </a:t>
            </a:r>
            <a:r>
              <a:rPr lang="en-US" sz="2000" b="1" dirty="0"/>
              <a:t>new businesses </a:t>
            </a:r>
            <a:r>
              <a:rPr lang="en-US" sz="2000" b="1" i="1" u="sng" dirty="0"/>
              <a:t>discovered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$350K </a:t>
            </a:r>
            <a:r>
              <a:rPr lang="en-US" sz="2000" b="1" dirty="0"/>
              <a:t>estimated </a:t>
            </a:r>
            <a:r>
              <a:rPr lang="en-US" sz="2000" b="1" u="sng" dirty="0"/>
              <a:t>additional tax revenue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Saved </a:t>
            </a:r>
            <a:r>
              <a:rPr lang="en-US" sz="2000" b="1" dirty="0"/>
              <a:t>$</a:t>
            </a:r>
            <a:r>
              <a:rPr lang="en-US" sz="2000" b="1" dirty="0" smtClean="0"/>
              <a:t>120K </a:t>
            </a:r>
            <a:r>
              <a:rPr lang="en-US" sz="2000" b="1" dirty="0"/>
              <a:t>in </a:t>
            </a:r>
            <a:r>
              <a:rPr lang="en-US" sz="2000" b="1" u="sng" dirty="0"/>
              <a:t>external fees</a:t>
            </a:r>
          </a:p>
          <a:p>
            <a:r>
              <a:rPr lang="en-US" sz="2400" b="1" u="sng" dirty="0"/>
              <a:t>FUTURE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479 </a:t>
            </a:r>
            <a:r>
              <a:rPr lang="en-US" sz="2000" b="1" dirty="0"/>
              <a:t>new businesses </a:t>
            </a:r>
            <a:r>
              <a:rPr lang="en-US" sz="2000" b="1" i="1" u="sng" dirty="0"/>
              <a:t>added</a:t>
            </a:r>
            <a:r>
              <a:rPr lang="en-US" sz="2000" b="1" dirty="0"/>
              <a:t> to tax </a:t>
            </a:r>
            <a:r>
              <a:rPr lang="en-US" sz="2000" b="1" dirty="0" smtClean="0"/>
              <a:t>scroll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7113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Lucida Sans Unicode" pitchFamily="34" charset="0"/>
              </a:rPr>
              <a:t>Summary</a:t>
            </a:r>
            <a:endParaRPr lang="en-US" sz="4800" b="1" dirty="0">
              <a:solidFill>
                <a:srgbClr val="FF0000"/>
              </a:solidFill>
              <a:latin typeface="Lucida Sans Unicode" pitchFamily="34" charset="0"/>
            </a:endParaRP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505200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Party Overture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Internal Brain 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Plan of Attack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In-house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Field </a:t>
            </a:r>
            <a:r>
              <a:rPr lang="en-US" sz="2400" b="1" dirty="0" smtClean="0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Enhancements / Improvements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81415" y="3520831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Canvassing Team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Dashboards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Routing Software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County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Door Hangers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Results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80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Lucida Sans Unicode" pitchFamily="34" charset="0"/>
              </a:rPr>
              <a:t>3</a:t>
            </a:r>
            <a:r>
              <a:rPr lang="en-US" sz="4800" b="1" baseline="30000" dirty="0">
                <a:solidFill>
                  <a:srgbClr val="FF0000"/>
                </a:solidFill>
                <a:latin typeface="Lucida Sans Unicode" pitchFamily="34" charset="0"/>
              </a:rPr>
              <a:t>rd</a:t>
            </a:r>
            <a:r>
              <a:rPr lang="en-US" sz="4800" b="1" dirty="0">
                <a:solidFill>
                  <a:srgbClr val="FF0000"/>
                </a:solidFill>
                <a:latin typeface="Lucida Sans Unicode" pitchFamily="34" charset="0"/>
              </a:rPr>
              <a:t> Party Overture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/>
              <a:t>Identify “leads” to current businesses not listing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/>
              <a:t>Current county tax scroll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/>
              <a:t>Comparison of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/>
              <a:t>Fee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700" b="1" dirty="0"/>
              <a:t>$25,000  	First 100 discovered businesses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700" b="1" dirty="0"/>
              <a:t>$250	     	&gt; 100 discovered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Lucida Sans Unicode" pitchFamily="34" charset="0"/>
              </a:rPr>
              <a:t>Internal Brain </a:t>
            </a:r>
            <a:r>
              <a:rPr lang="en-US" sz="4800" b="1" dirty="0">
                <a:solidFill>
                  <a:srgbClr val="FF0000"/>
                </a:solidFill>
                <a:latin typeface="Lucida Sans Unicode" pitchFamily="34" charset="0"/>
              </a:rPr>
              <a:t>Storming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708" y="3581400"/>
            <a:ext cx="8839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Current county tax scroll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Identify </a:t>
            </a:r>
            <a:r>
              <a:rPr lang="en-US" sz="2000" b="1" dirty="0" smtClean="0"/>
              <a:t>potential sources </a:t>
            </a:r>
            <a:r>
              <a:rPr lang="en-US" sz="2000" b="1" dirty="0"/>
              <a:t>to build a comprehensive database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/>
              <a:t>Mecklenburg County BBB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/>
              <a:t>NC Secretary of State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/>
              <a:t>Chamber of Commerce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/>
              <a:t>Mecklenburg County Environmental Health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/>
              <a:t>NC Alcoholic Beverage Controls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/>
              <a:t>Sales Genie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/>
              <a:t>Leasing Companies</a:t>
            </a:r>
          </a:p>
          <a:p>
            <a:pPr marL="971550" lvl="1" indent="-514350">
              <a:buFont typeface="+mj-lt"/>
              <a:buAutoNum type="arabicPeriod"/>
            </a:pPr>
            <a:endParaRPr lang="en-US" sz="2600" b="1" dirty="0"/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0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Lucida Sans Unicode" pitchFamily="34" charset="0"/>
              </a:rPr>
              <a:t>Strategy</a:t>
            </a:r>
          </a:p>
          <a:p>
            <a:pPr algn="ctr" eaLnBrk="1" hangingPunct="1"/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8839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Approached it like a “discovery”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Instead of “$ values”, we used “taxpayer names” and </a:t>
            </a:r>
            <a:r>
              <a:rPr lang="en-US" sz="2000" b="1" dirty="0" smtClean="0"/>
              <a:t>“business addresses”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Source Data		=	“Actuals”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Tax Scroll		=	“Reported”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Variances		=	“Potential Discovered Business”</a:t>
            </a:r>
            <a:endParaRPr lang="en-US" sz="2600" b="1" dirty="0"/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Lucida Sans Unicode" pitchFamily="34" charset="0"/>
              </a:rPr>
              <a:t>Plan of Attack</a:t>
            </a:r>
            <a:endParaRPr lang="en-US" sz="4800" b="1" dirty="0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429000"/>
            <a:ext cx="8839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Collect company information from various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Format different information into a standard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Data </a:t>
            </a:r>
            <a:r>
              <a:rPr lang="en-US" sz="2500" b="1" dirty="0" smtClean="0"/>
              <a:t>mining using Excel:</a:t>
            </a:r>
            <a:endParaRPr lang="en-US" sz="25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/>
              <a:t>“Vlookups”		-	</a:t>
            </a:r>
            <a:r>
              <a:rPr lang="en-US" sz="2500" b="1" u="sng" dirty="0"/>
              <a:t>Exact </a:t>
            </a:r>
            <a:r>
              <a:rPr lang="en-US" sz="2500" b="1" dirty="0"/>
              <a:t>matches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/>
              <a:t>“Fuzzy Lookups”	-	</a:t>
            </a:r>
            <a:r>
              <a:rPr lang="en-US" sz="2500" b="1" u="sng" dirty="0"/>
              <a:t>Similar</a:t>
            </a:r>
            <a:r>
              <a:rPr lang="en-US" sz="2500" b="1" dirty="0"/>
              <a:t> matches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Field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/>
              <a:t>Organized by zip codes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/>
              <a:t>Site visits for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lvl="1"/>
            <a:endParaRPr lang="en-US" sz="2600" b="1" dirty="0"/>
          </a:p>
          <a:p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 smtClean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Lucida Sans Unicode" pitchFamily="34" charset="0"/>
              </a:rPr>
              <a:t>Excel Functions</a:t>
            </a:r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94124"/>
            <a:ext cx="3949473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73" y="3007801"/>
            <a:ext cx="4358506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994124"/>
            <a:ext cx="2438400" cy="282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36576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09600"/>
            <a:ext cx="76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Lucida Sans Unicode" pitchFamily="34" charset="0"/>
              </a:rPr>
              <a:t>Enhancements &amp; Improvements</a:t>
            </a:r>
            <a:endParaRPr lang="en-US" sz="4800" b="1" dirty="0">
              <a:solidFill>
                <a:srgbClr val="FF0000"/>
              </a:solidFill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581400"/>
            <a:ext cx="8839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Two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Cool Tracking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Computers and Cell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Route Planning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Custom 8x8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Printed </a:t>
            </a:r>
            <a:r>
              <a:rPr lang="en-US" sz="2500" b="1" dirty="0" smtClean="0"/>
              <a:t>bilingual door-hangers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3085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838200" y="685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Mecklenburg County</a:t>
            </a:r>
          </a:p>
          <a:p>
            <a:pPr algn="ctr" eaLnBrk="1" hangingPunct="1"/>
            <a:r>
              <a:rPr lang="en-US" sz="4800" b="1" dirty="0">
                <a:latin typeface="Lucida Sans Unicode" pitchFamily="34" charset="0"/>
              </a:rPr>
              <a:t>BPP Canvassing Initiative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Lucida Sans Unicode" pitchFamily="34" charset="0"/>
              </a:rPr>
              <a:t>The Canvassing Team</a:t>
            </a:r>
            <a:endParaRPr lang="en-US" sz="4800" b="1" dirty="0">
              <a:latin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46695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4232</TotalTime>
  <Words>285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Lucida Sans Unicode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Mecklenburg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lindeb</dc:creator>
  <cp:lastModifiedBy>Lindenman, Barry</cp:lastModifiedBy>
  <cp:revision>260</cp:revision>
  <cp:lastPrinted>2014-03-25T11:58:56Z</cp:lastPrinted>
  <dcterms:created xsi:type="dcterms:W3CDTF">2011-01-04T15:46:21Z</dcterms:created>
  <dcterms:modified xsi:type="dcterms:W3CDTF">2016-08-25T14:32:12Z</dcterms:modified>
</cp:coreProperties>
</file>