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  <p:sldMasterId id="2147483750" r:id="rId2"/>
    <p:sldMasterId id="2147483746" r:id="rId3"/>
  </p:sldMasterIdLst>
  <p:notesMasterIdLst>
    <p:notesMasterId r:id="rId33"/>
  </p:notesMasterIdLst>
  <p:handoutMasterIdLst>
    <p:handoutMasterId r:id="rId34"/>
  </p:handoutMasterIdLst>
  <p:sldIdLst>
    <p:sldId id="461" r:id="rId4"/>
    <p:sldId id="406" r:id="rId5"/>
    <p:sldId id="414" r:id="rId6"/>
    <p:sldId id="415" r:id="rId7"/>
    <p:sldId id="451" r:id="rId8"/>
    <p:sldId id="420" r:id="rId9"/>
    <p:sldId id="450" r:id="rId10"/>
    <p:sldId id="434" r:id="rId11"/>
    <p:sldId id="453" r:id="rId12"/>
    <p:sldId id="452" r:id="rId13"/>
    <p:sldId id="458" r:id="rId14"/>
    <p:sldId id="436" r:id="rId15"/>
    <p:sldId id="459" r:id="rId16"/>
    <p:sldId id="449" r:id="rId17"/>
    <p:sldId id="437" r:id="rId18"/>
    <p:sldId id="439" r:id="rId19"/>
    <p:sldId id="454" r:id="rId20"/>
    <p:sldId id="455" r:id="rId21"/>
    <p:sldId id="441" r:id="rId22"/>
    <p:sldId id="456" r:id="rId23"/>
    <p:sldId id="444" r:id="rId24"/>
    <p:sldId id="445" r:id="rId25"/>
    <p:sldId id="438" r:id="rId26"/>
    <p:sldId id="443" r:id="rId27"/>
    <p:sldId id="446" r:id="rId28"/>
    <p:sldId id="447" r:id="rId29"/>
    <p:sldId id="448" r:id="rId30"/>
    <p:sldId id="457" r:id="rId31"/>
    <p:sldId id="460" r:id="rId32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>
          <p15:clr>
            <a:srgbClr val="A4A3A4"/>
          </p15:clr>
        </p15:guide>
        <p15:guide id="2" orient="horz" pos="4236">
          <p15:clr>
            <a:srgbClr val="A4A3A4"/>
          </p15:clr>
        </p15:guide>
        <p15:guide id="3" pos="4992">
          <p15:clr>
            <a:srgbClr val="A4A3A4"/>
          </p15:clr>
        </p15:guide>
        <p15:guide id="4" pos="2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0EC"/>
    <a:srgbClr val="FFFFFF"/>
    <a:srgbClr val="F0EFF5"/>
    <a:srgbClr val="D7CDE6"/>
    <a:srgbClr val="E2C700"/>
    <a:srgbClr val="253583"/>
    <a:srgbClr val="9EB2DA"/>
    <a:srgbClr val="2D2682"/>
    <a:srgbClr val="A5A6D2"/>
    <a:srgbClr val="413A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4" autoAdjust="0"/>
    <p:restoredTop sz="86464" autoAdjust="0"/>
  </p:normalViewPr>
  <p:slideViewPr>
    <p:cSldViewPr snapToGrid="0">
      <p:cViewPr varScale="1">
        <p:scale>
          <a:sx n="112" d="100"/>
          <a:sy n="112" d="100"/>
        </p:scale>
        <p:origin x="1944" y="78"/>
      </p:cViewPr>
      <p:guideLst>
        <p:guide orient="horz" pos="1488"/>
        <p:guide orient="horz" pos="4236"/>
        <p:guide pos="4992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2045" y="-8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B7FAFFC0-5C47-487D-969C-3481DC3B8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653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10075"/>
            <a:ext cx="5588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2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33B0057-4911-4012-8D61-34F453D01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01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B0057-4911-4012-8D61-34F453D01AA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14445" y="6367370"/>
            <a:ext cx="129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#IAAO2015 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81000" y="427031"/>
            <a:ext cx="8382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381000" y="1711539"/>
            <a:ext cx="8382000" cy="399653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algn="l"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81000" y="427031"/>
            <a:ext cx="83820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381000" y="1711539"/>
            <a:ext cx="8382000" cy="488520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Calibri" pitchFamily="34" charset="0"/>
              </a:defRPr>
            </a:lvl1pPr>
            <a:lvl2pPr algn="l"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20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F1F4F2-AD35-4823-8C59-5B84054C682A}" type="datetime1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15EB270E-7FA4-4D7A-BFA5-9E7BB32B0D7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95400" y="6400801"/>
            <a:ext cx="914400" cy="457200"/>
          </a:xfrm>
          <a:prstGeom prst="rect">
            <a:avLst/>
          </a:prstGeom>
        </p:spPr>
        <p:txBody>
          <a:bodyPr/>
          <a:lstStyle/>
          <a:p>
            <a:fld id="{20D28364-BE1E-4FF4-8A7B-FAF4D00A2568}" type="datetimeFigureOut">
              <a:rPr lang="en-US" smtClean="0"/>
              <a:pPr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0" y="6400801"/>
            <a:ext cx="28956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00801"/>
            <a:ext cx="2133600" cy="457200"/>
          </a:xfrm>
          <a:prstGeom prst="rect">
            <a:avLst/>
          </a:prstGeom>
        </p:spPr>
        <p:txBody>
          <a:bodyPr/>
          <a:lstStyle/>
          <a:p>
            <a:fld id="{DC59E6F3-71C9-49FC-841D-974C40CA5F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33233" y="172087"/>
            <a:ext cx="8869680" cy="114390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contourW="6350" prstMaterial="metal">
              <a:bevelT w="25400" h="12700" prst="angle"/>
              <a:contourClr>
                <a:srgbClr val="7030A0"/>
              </a:contourClr>
            </a:sp3d>
          </a:bodyPr>
          <a:lstStyle/>
          <a:p>
            <a:pPr algn="ctr"/>
            <a:r>
              <a:rPr lang="en-US" sz="2000" b="1" spc="100" baseline="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81st Annual International Conference on Assessment Administration</a:t>
            </a:r>
          </a:p>
          <a:p>
            <a:pPr algn="ctr">
              <a:lnSpc>
                <a:spcPts val="3000"/>
              </a:lnSpc>
            </a:pPr>
            <a:r>
              <a:rPr lang="en-US" sz="2600" b="1" spc="100" baseline="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September 13–16 </a:t>
            </a:r>
            <a:r>
              <a:rPr lang="en-US" sz="2600" b="1" spc="100" baseline="0" dirty="0" smtClean="0">
                <a:solidFill>
                  <a:srgbClr val="FFFFFF"/>
                </a:solidFill>
                <a:effectLst/>
                <a:latin typeface="Calibri" panose="020F0502020204030204" pitchFamily="34" charset="0"/>
                <a:sym typeface="Wingdings"/>
              </a:rPr>
              <a:t> Indianapolis, Indiana</a:t>
            </a:r>
          </a:p>
          <a:p>
            <a:pPr marL="0" marR="0" indent="0" algn="ctr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spc="10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Racing Toward Assessment Innovation</a:t>
            </a:r>
            <a:endParaRPr lang="en-US" sz="2000" b="1" kern="1200" spc="100" baseline="0" dirty="0" smtClean="0">
              <a:ln>
                <a:noFill/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20" y="3712876"/>
            <a:ext cx="2391178" cy="2596421"/>
          </a:xfrm>
          <a:prstGeom prst="rect">
            <a:avLst/>
          </a:prstGeom>
          <a:effectLst>
            <a:glow rad="1587500">
              <a:schemeClr val="tx1">
                <a:alpha val="60000"/>
              </a:schemeClr>
            </a:glow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3" y="5822348"/>
            <a:ext cx="825532" cy="90441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664222" y="6449593"/>
            <a:ext cx="4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51111F-EE9C-411E-8672-267017C86AC1}" type="slidenum">
              <a:rPr lang="en-US" sz="1800" b="1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44833" y="6480138"/>
            <a:ext cx="4028250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1" i="1" kern="1200" spc="1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Racing Toward Assessment Innovation</a:t>
            </a:r>
            <a:endParaRPr lang="en-US" sz="15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500" b="1" i="1" spc="100" baseline="0" dirty="0">
              <a:solidFill>
                <a:schemeClr val="tx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664222" y="6485349"/>
            <a:ext cx="4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51111F-EE9C-411E-8672-267017C86AC1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664222" y="6449593"/>
            <a:ext cx="4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F51111F-EE9C-411E-8672-267017C86AC1}" type="slidenum">
              <a:rPr lang="en-US" sz="1800" b="1" smtClean="0">
                <a:solidFill>
                  <a:schemeClr val="tx1"/>
                </a:solidFill>
                <a:latin typeface="+mn-lt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2" r:id="rId2"/>
    <p:sldLayoutId id="2147483754" r:id="rId3"/>
    <p:sldLayoutId id="2147483755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ao.org/wcm/Education/Courses/wmc/Education_Content/Courses.aspx?hkey=f5d841ee-edd6-4d93-8a70-d2b8f382097e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ao.org/wcm/Education/Workshops/wmc/Education_Content/Workshops.aspx?hkey=03ddf567-91ed-44e8-bfa3-49409a515571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ao.org/store/detail.aspx?id=EC171" TargetMode="External"/><Relationship Id="rId2" Type="http://schemas.openxmlformats.org/officeDocument/2006/relationships/hyperlink" Target="http://www.iaao.org/wcm/Education/Workshops/wmc/Education_Content/Workshops.aspx?hkey=03ddf567-91ed-44e8-bfa3-49409a515571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ao.org/wcm/Education/Workshops/wmc/Education_Content/Workshops.aspx?hkey=03ddf567-91ed-44e8-bfa3-49409a515571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nc.com/publications/cert_reg_manual.pdf" TargetMode="External"/><Relationship Id="rId2" Type="http://schemas.openxmlformats.org/officeDocument/2006/relationships/hyperlink" Target="http://www.dornc.com/publications/qanda_certprogram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dornc.com/publications/appraiser_application_levels_2_3.pdf" TargetMode="External"/><Relationship Id="rId4" Type="http://schemas.openxmlformats.org/officeDocument/2006/relationships/hyperlink" Target="http://www.dornc.com/publications/cert_levels_1_2_3_supplement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Assessor/Appraiser Educational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3120"/>
            <a:ext cx="8229600" cy="346147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Doug Huffman</a:t>
            </a:r>
          </a:p>
          <a:p>
            <a:pPr marL="0" indent="0" algn="ctr">
              <a:buNone/>
            </a:pPr>
            <a:r>
              <a:rPr lang="en-US" dirty="0" smtClean="0"/>
              <a:t>NC Department of Revenue</a:t>
            </a:r>
          </a:p>
          <a:p>
            <a:pPr marL="0" indent="0" algn="ctr">
              <a:buNone/>
            </a:pPr>
            <a:r>
              <a:rPr lang="en-US" dirty="0" smtClean="0"/>
              <a:t>Local Government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E6F3-71C9-49FC-841D-974C40CA5F3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453" y="0"/>
            <a:ext cx="691414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Cost Reduction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locations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Less overnight travel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NCDOR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Administrative Cost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IAAO Instructors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2133600" cy="457200"/>
          </a:xfrm>
          <a:prstGeom prst="rect">
            <a:avLst/>
          </a:prstGeom>
        </p:spPr>
        <p:txBody>
          <a:bodyPr/>
          <a:lstStyle/>
          <a:p>
            <a:fld id="{DC59E6F3-71C9-49FC-841D-974C40CA5F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8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Old Certification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law all assessors and appraisers have to be certified by Department of Revenue.</a:t>
            </a:r>
          </a:p>
          <a:p>
            <a:r>
              <a:rPr lang="en-US" dirty="0" smtClean="0"/>
              <a:t>30 hours of continuing education required every two years.</a:t>
            </a:r>
          </a:p>
          <a:p>
            <a:r>
              <a:rPr lang="en-US" dirty="0" smtClean="0"/>
              <a:t>Old program had just two levels:</a:t>
            </a:r>
          </a:p>
          <a:p>
            <a:pPr lvl="1"/>
            <a:r>
              <a:rPr lang="en-US" dirty="0" smtClean="0"/>
              <a:t>Assessor</a:t>
            </a:r>
          </a:p>
          <a:p>
            <a:pPr lvl="1"/>
            <a:r>
              <a:rPr lang="en-US" dirty="0" smtClean="0"/>
              <a:t>Appraisers (Real and Personal)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Certifications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Assessor</a:t>
            </a:r>
          </a:p>
          <a:p>
            <a:pPr lvl="1"/>
            <a:r>
              <a:rPr lang="en-US" dirty="0" smtClean="0"/>
              <a:t>Tax Administration in NC takes the place of IAAO 400.</a:t>
            </a:r>
          </a:p>
          <a:p>
            <a:r>
              <a:rPr lang="en-US" dirty="0" smtClean="0"/>
              <a:t>Real and Personal Property Appraisers</a:t>
            </a:r>
          </a:p>
          <a:p>
            <a:pPr lvl="1"/>
            <a:r>
              <a:rPr lang="en-US" dirty="0" smtClean="0"/>
              <a:t>Appraiser I</a:t>
            </a:r>
          </a:p>
          <a:p>
            <a:pPr lvl="1"/>
            <a:r>
              <a:rPr lang="en-US" dirty="0" smtClean="0"/>
              <a:t>Appraiser II</a:t>
            </a:r>
          </a:p>
          <a:p>
            <a:pPr lvl="1"/>
            <a:r>
              <a:rPr lang="en-US" dirty="0" smtClean="0"/>
              <a:t>Appraiser III</a:t>
            </a:r>
          </a:p>
        </p:txBody>
      </p:sp>
    </p:spTree>
    <p:extLst>
      <p:ext uri="{BB962C8B-B14F-4D97-AF65-F5344CB8AC3E}">
        <p14:creationId xmlns:p14="http://schemas.microsoft.com/office/powerpoint/2010/main" val="315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595360" cy="43891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Property Tax Listing and Assessing in </a:t>
            </a:r>
            <a:r>
              <a:rPr lang="en-US" sz="2600" dirty="0" smtClean="0"/>
              <a:t>N.C.</a:t>
            </a:r>
          </a:p>
          <a:p>
            <a:pPr marL="400050" lvl="1" indent="0">
              <a:buNone/>
            </a:pPr>
            <a:r>
              <a:rPr lang="en-US" sz="2200" dirty="0" smtClean="0"/>
              <a:t>	UNCSOG and NCDOR 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IAAO </a:t>
            </a:r>
            <a:r>
              <a:rPr lang="en-US" sz="2600" dirty="0"/>
              <a:t>Course 101 – The Fundamentals of Real Property </a:t>
            </a:r>
            <a:r>
              <a:rPr lang="en-US" sz="2600" dirty="0" smtClean="0"/>
              <a:t>Appraisal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Personal </a:t>
            </a:r>
            <a:r>
              <a:rPr lang="en-US" sz="2600" dirty="0"/>
              <a:t>Property Appraisal and Assessment </a:t>
            </a:r>
            <a:r>
              <a:rPr lang="en-US" sz="2600" dirty="0" smtClean="0"/>
              <a:t>Course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NCDOR</a:t>
            </a: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Tax </a:t>
            </a:r>
            <a:r>
              <a:rPr lang="en-US" sz="2600" dirty="0"/>
              <a:t>Administration in </a:t>
            </a:r>
            <a:r>
              <a:rPr lang="en-US" sz="2600" dirty="0" smtClean="0"/>
              <a:t>N.C.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NCDOR and UNCSOG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Achieve a passing grade in a comprehensive examination conducted by the NCDOR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Certification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July 1, 2015 the new program has three levels for both real property and personal property appraisers.</a:t>
            </a:r>
          </a:p>
          <a:p>
            <a:pPr lvl="1"/>
            <a:r>
              <a:rPr lang="en-US" sz="3200" dirty="0" smtClean="0"/>
              <a:t>Appraiser I</a:t>
            </a:r>
          </a:p>
          <a:p>
            <a:pPr lvl="1"/>
            <a:r>
              <a:rPr lang="en-US" sz="3200" dirty="0" smtClean="0"/>
              <a:t>Appraiser II</a:t>
            </a:r>
          </a:p>
          <a:p>
            <a:pPr lvl="1"/>
            <a:r>
              <a:rPr lang="en-US" sz="3200" dirty="0" smtClean="0"/>
              <a:t>Appraiser III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Appraiser 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Tax Listing and Assessing in NC, and</a:t>
            </a:r>
            <a:endParaRPr lang="en-US" sz="3200" dirty="0" smtClean="0"/>
          </a:p>
          <a:p>
            <a:r>
              <a:rPr lang="en-US" sz="3200" dirty="0" smtClean="0"/>
              <a:t>Real Property</a:t>
            </a:r>
          </a:p>
          <a:p>
            <a:pPr lvl="1"/>
            <a:r>
              <a:rPr lang="en-US" sz="2800" dirty="0" smtClean="0"/>
              <a:t>Attend and pass IAAO 101, or IAAO 102, or</a:t>
            </a:r>
          </a:p>
          <a:p>
            <a:pPr lvl="1"/>
            <a:r>
              <a:rPr lang="en-US" dirty="0" smtClean="0"/>
              <a:t>Pass </a:t>
            </a:r>
            <a:r>
              <a:rPr lang="en-US" dirty="0"/>
              <a:t>comprehensive exam administered by NCDOR</a:t>
            </a:r>
            <a:endParaRPr lang="en-US" sz="2800" dirty="0" smtClean="0"/>
          </a:p>
          <a:p>
            <a:r>
              <a:rPr lang="en-US" dirty="0" smtClean="0"/>
              <a:t>Personal Property</a:t>
            </a:r>
          </a:p>
          <a:p>
            <a:pPr lvl="1"/>
            <a:r>
              <a:rPr lang="en-US" dirty="0" smtClean="0"/>
              <a:t>Attend and pass NCDOR Personal Property Appraisal and Assessment</a:t>
            </a:r>
            <a:endParaRPr lang="en-US" sz="28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Property Appraiser </a:t>
            </a:r>
            <a:r>
              <a:rPr lang="en-US" dirty="0"/>
              <a:t>II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IAAO-101</a:t>
            </a:r>
          </a:p>
          <a:p>
            <a:r>
              <a:rPr lang="en-US" dirty="0" smtClean="0"/>
              <a:t>IAAO-102</a:t>
            </a:r>
          </a:p>
          <a:p>
            <a:r>
              <a:rPr lang="en-US" dirty="0" smtClean="0"/>
              <a:t>IAAO-151 (Or Comparable Appraisal Foundation course)</a:t>
            </a:r>
          </a:p>
          <a:p>
            <a:r>
              <a:rPr lang="en-US" dirty="0" smtClean="0"/>
              <a:t>Completion of two additional approved courses</a:t>
            </a:r>
          </a:p>
          <a:p>
            <a:r>
              <a:rPr lang="en-US" dirty="0" smtClean="0"/>
              <a:t>Completion of two additional approved workshops or two additional courses.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Property Appraiser </a:t>
            </a:r>
            <a:r>
              <a:rPr lang="en-US" dirty="0"/>
              <a:t>II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IAAO-101</a:t>
            </a:r>
          </a:p>
          <a:p>
            <a:r>
              <a:rPr lang="en-US" dirty="0"/>
              <a:t>IAAO-102</a:t>
            </a:r>
          </a:p>
          <a:p>
            <a:r>
              <a:rPr lang="en-US" dirty="0"/>
              <a:t>IAAO-151 (Or Comparable Appraisal Foundation course)</a:t>
            </a:r>
          </a:p>
          <a:p>
            <a:r>
              <a:rPr lang="en-US" dirty="0" smtClean="0"/>
              <a:t>IAAO-500</a:t>
            </a:r>
          </a:p>
          <a:p>
            <a:r>
              <a:rPr lang="en-US" dirty="0" smtClean="0"/>
              <a:t>IAAO-551</a:t>
            </a:r>
          </a:p>
          <a:p>
            <a:r>
              <a:rPr lang="en-US" dirty="0" smtClean="0"/>
              <a:t>IAAO-552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Appraiser III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or Personal Property</a:t>
            </a:r>
          </a:p>
          <a:p>
            <a:pPr lvl="1"/>
            <a:r>
              <a:rPr lang="en-US" dirty="0" smtClean="0"/>
              <a:t>Meet appraiser II requirements</a:t>
            </a:r>
            <a:endParaRPr lang="en-US" sz="2800" dirty="0" smtClean="0"/>
          </a:p>
          <a:p>
            <a:pPr lvl="1"/>
            <a:r>
              <a:rPr lang="en-US" dirty="0" smtClean="0"/>
              <a:t>Completion of two additional approved courses.</a:t>
            </a:r>
          </a:p>
          <a:p>
            <a:pPr lvl="1"/>
            <a:r>
              <a:rPr lang="en-US" dirty="0" smtClean="0"/>
              <a:t>Completion of three additional approved workshops or three additional courses.</a:t>
            </a:r>
          </a:p>
          <a:p>
            <a:pPr lvl="1"/>
            <a:r>
              <a:rPr lang="en-US" dirty="0" smtClean="0"/>
              <a:t>Attend and pass USPAP 191 course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100 Counties in North Carolina.</a:t>
            </a:r>
          </a:p>
          <a:p>
            <a:r>
              <a:rPr lang="en-US" b="0" dirty="0" smtClean="0"/>
              <a:t>Required to reappraise all real property in the county at least every eight years.</a:t>
            </a:r>
          </a:p>
          <a:p>
            <a:r>
              <a:rPr lang="en-US" b="0" dirty="0" smtClean="0"/>
              <a:t>North Department of Revenue.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To exercise general and specific supervision over the valuation and taxation of property by taxing units throughout the State.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Provide a certification and education program for local tax assessors and appraisers.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to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Property Appraiser II</a:t>
            </a:r>
          </a:p>
          <a:p>
            <a:pPr lvl="1"/>
            <a:r>
              <a:rPr lang="en-US" dirty="0" smtClean="0"/>
              <a:t>Holding the IAAO designation as RES</a:t>
            </a:r>
          </a:p>
          <a:p>
            <a:pPr lvl="1"/>
            <a:r>
              <a:rPr lang="en-US" dirty="0"/>
              <a:t>Holding the IAAO designation as </a:t>
            </a:r>
            <a:r>
              <a:rPr lang="en-US" dirty="0" smtClean="0"/>
              <a:t>AAS</a:t>
            </a:r>
          </a:p>
          <a:p>
            <a:r>
              <a:rPr lang="en-US" dirty="0" smtClean="0"/>
              <a:t>Personal Property Appraiser II</a:t>
            </a:r>
          </a:p>
          <a:p>
            <a:pPr lvl="1"/>
            <a:r>
              <a:rPr lang="en-US" dirty="0"/>
              <a:t>Holding the IAAO designation as </a:t>
            </a:r>
            <a:r>
              <a:rPr lang="en-US" dirty="0" smtClean="0"/>
              <a:t>PPS</a:t>
            </a:r>
          </a:p>
          <a:p>
            <a:r>
              <a:rPr lang="en-US" dirty="0" smtClean="0"/>
              <a:t>Real or Personal Property Appraiser III</a:t>
            </a:r>
            <a:endParaRPr lang="en-US" dirty="0"/>
          </a:p>
          <a:p>
            <a:pPr lvl="1"/>
            <a:r>
              <a:rPr lang="en-US" dirty="0"/>
              <a:t>Holding the IAAO designation as </a:t>
            </a:r>
            <a:r>
              <a:rPr lang="en-US" dirty="0" smtClean="0"/>
              <a:t>CAE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			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Continuing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 </a:t>
            </a:r>
            <a:r>
              <a:rPr lang="en-US" dirty="0"/>
              <a:t>A</a:t>
            </a:r>
            <a:r>
              <a:rPr lang="en-US" dirty="0" smtClean="0"/>
              <a:t>ll Appraisers and Assessors</a:t>
            </a:r>
          </a:p>
          <a:p>
            <a:pPr lvl="1"/>
            <a:r>
              <a:rPr lang="en-US" dirty="0" smtClean="0"/>
              <a:t>Minimum requirement is 30 hours </a:t>
            </a:r>
          </a:p>
          <a:p>
            <a:pPr lvl="1"/>
            <a:r>
              <a:rPr lang="en-US" dirty="0" smtClean="0"/>
              <a:t>Every two years beginning on July 1</a:t>
            </a:r>
            <a:r>
              <a:rPr lang="en-US" baseline="30000" dirty="0" smtClean="0"/>
              <a:t>st</a:t>
            </a:r>
            <a:r>
              <a:rPr lang="en-US" dirty="0" smtClean="0"/>
              <a:t> of the most recent odd numbered year until June 30</a:t>
            </a:r>
            <a:r>
              <a:rPr lang="en-US" baseline="30000" dirty="0" smtClean="0"/>
              <a:t>th</a:t>
            </a:r>
            <a:r>
              <a:rPr lang="en-US" dirty="0" smtClean="0"/>
              <a:t> of the next upcoming odd numbered year 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Continuing Education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676400"/>
            <a:ext cx="8641080" cy="4648200"/>
          </a:xfrm>
        </p:spPr>
        <p:txBody>
          <a:bodyPr/>
          <a:lstStyle/>
          <a:p>
            <a:pPr lvl="0"/>
            <a:r>
              <a:rPr lang="en-US" dirty="0" smtClean="0"/>
              <a:t>For NCDOR Classification as a Real or Personal Property Appraiser II and Appraiser III</a:t>
            </a:r>
          </a:p>
          <a:p>
            <a:pPr lvl="1"/>
            <a:r>
              <a:rPr lang="en-US" dirty="0" smtClean="0"/>
              <a:t>complete the IAAO Workshop 191 Uniform Standards of Professional Appraisal Practice Update within the 2 year cycle.</a:t>
            </a:r>
          </a:p>
          <a:p>
            <a:pPr lvl="1"/>
            <a:r>
              <a:rPr lang="en-US" dirty="0" smtClean="0"/>
              <a:t>IAAO 191 can be taken in addition to or in conjunction with 30 hour minimum.</a:t>
            </a:r>
          </a:p>
          <a:p>
            <a:pPr lvl="0"/>
            <a:r>
              <a:rPr lang="en-US" dirty="0" smtClean="0"/>
              <a:t>If continuing education credit hour requirements are not completed, certification or classification will be suspended.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Certification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IAAO Courses are approved</a:t>
            </a:r>
          </a:p>
          <a:p>
            <a:r>
              <a:rPr lang="en-US" dirty="0" smtClean="0"/>
              <a:t>In State developed courses by NCDOR and School of Government at UNC-Chapel Hill are also approved.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Courses/Workshops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229600" cy="5029200"/>
          </a:xfrm>
        </p:spPr>
        <p:txBody>
          <a:bodyPr/>
          <a:lstStyle/>
          <a:p>
            <a:pPr lvl="3">
              <a:buNone/>
            </a:pPr>
            <a:r>
              <a:rPr lang="en-US" b="1" dirty="0" smtClean="0"/>
              <a:t>Course 101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Fundamentals of Real Property Appraisal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Course 102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Income Approach to Valuation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112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Income Approach to Valuation II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201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Appraisal of Land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300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Fundamentals of Mass Appraisal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311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Residential Modeling Concepts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312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Commercial/Industrial Modeling Concepts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331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Mass Appraisal Practices and Procedures</a:t>
            </a:r>
            <a:r>
              <a:rPr lang="en-US" dirty="0" smtClean="0"/>
              <a:t>  </a:t>
            </a:r>
          </a:p>
          <a:p>
            <a:pPr lvl="3">
              <a:buNone/>
            </a:pPr>
            <a:r>
              <a:rPr lang="en-US" b="1" dirty="0" smtClean="0"/>
              <a:t>Course 400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Assessment Administration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402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Property Tax Policy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500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Assessment of Personal Property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Course 600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Principles and Techniques of Cadastral Mapping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Course 601</a:t>
            </a:r>
            <a:r>
              <a:rPr lang="en-US" dirty="0" smtClean="0"/>
              <a:t> — </a:t>
            </a:r>
            <a:r>
              <a:rPr lang="en-US" u="sng" dirty="0" smtClean="0">
                <a:hlinkClick r:id="rId2"/>
              </a:rPr>
              <a:t>Cadastral Mapping - Methods &amp; Applications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Courses/Workshops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229600" cy="5029200"/>
          </a:xfrm>
        </p:spPr>
        <p:txBody>
          <a:bodyPr/>
          <a:lstStyle/>
          <a:p>
            <a:pPr lvl="3">
              <a:buNone/>
            </a:pPr>
            <a:r>
              <a:rPr lang="en-US" b="1" dirty="0" smtClean="0"/>
              <a:t> Workshop 100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Understanding Real Property Appraisal</a:t>
            </a:r>
            <a:r>
              <a:rPr lang="en-US" dirty="0" smtClean="0"/>
              <a:t>  </a:t>
            </a:r>
          </a:p>
          <a:p>
            <a:pPr lvl="3">
              <a:buNone/>
            </a:pPr>
            <a:r>
              <a:rPr lang="en-US" b="1" dirty="0" smtClean="0"/>
              <a:t>Workshop 150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Mathematics for Assessors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151</a:t>
            </a:r>
            <a:r>
              <a:rPr lang="en-US" dirty="0" smtClean="0"/>
              <a:t> --  </a:t>
            </a:r>
            <a:r>
              <a:rPr lang="en-US" u="sng" dirty="0" smtClean="0">
                <a:hlinkClick r:id="rId2"/>
              </a:rPr>
              <a:t>Uniform Standards of Professional Appraisal Practice (National)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155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Depreciation Analysis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157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The Appraisal Uses of Excel Software</a:t>
            </a:r>
            <a:r>
              <a:rPr lang="en-US" dirty="0" smtClean="0"/>
              <a:t>   </a:t>
            </a:r>
          </a:p>
          <a:p>
            <a:pPr lvl="3">
              <a:buNone/>
            </a:pPr>
            <a:r>
              <a:rPr lang="en-US" b="1" dirty="0" smtClean="0"/>
              <a:t>Workshop 158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Highest and Best Use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162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Marshall &amp; Swift Cost Approach (Residential)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163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Marshall &amp; Swift Cost Approach (Commercial)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Workshop 171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IAAO Standards of Professional Practice &amp; Ethics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Courses/Workshops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524000"/>
            <a:ext cx="8077200" cy="5029200"/>
          </a:xfrm>
        </p:spPr>
        <p:txBody>
          <a:bodyPr/>
          <a:lstStyle/>
          <a:p>
            <a:pPr lvl="3">
              <a:buNone/>
            </a:pPr>
            <a:r>
              <a:rPr lang="en-US" b="1" dirty="0" smtClean="0"/>
              <a:t>Workshop 171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IAAO Standards of Practice &amp; Professional Ethics Supplement</a:t>
            </a:r>
            <a:r>
              <a:rPr lang="en-US" dirty="0" smtClean="0"/>
              <a:t> (</a:t>
            </a:r>
            <a:r>
              <a:rPr lang="en-US" u="sng" dirty="0" smtClean="0">
                <a:hlinkClick r:id="rId3"/>
              </a:rPr>
              <a:t>Online Application</a:t>
            </a:r>
            <a:r>
              <a:rPr lang="en-US" dirty="0" smtClean="0"/>
              <a:t>) </a:t>
            </a:r>
          </a:p>
          <a:p>
            <a:pPr lvl="3">
              <a:buNone/>
            </a:pPr>
            <a:r>
              <a:rPr lang="en-US" b="1" dirty="0" smtClean="0"/>
              <a:t>Workshop 191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Uniform Standards of Professional Appraisal Practice Update (National)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Workshop 252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Valuing Property Affected by Environmental Contamination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257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Fundamentals of Industrial Valuation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260 </a:t>
            </a:r>
            <a:r>
              <a:rPr lang="en-US" dirty="0" smtClean="0"/>
              <a:t>– </a:t>
            </a:r>
            <a:r>
              <a:rPr lang="en-US" u="sng" dirty="0" smtClean="0">
                <a:hlinkClick r:id="rId2"/>
              </a:rPr>
              <a:t>Valuation of Agricultural Land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354 </a:t>
            </a:r>
            <a:r>
              <a:rPr lang="en-US" dirty="0" smtClean="0"/>
              <a:t>– </a:t>
            </a:r>
            <a:r>
              <a:rPr lang="en-US" u="sng" dirty="0" smtClean="0">
                <a:hlinkClick r:id="rId2"/>
              </a:rPr>
              <a:t>Multiple Regression Analysis for Real Property Valuation </a:t>
            </a:r>
            <a:endParaRPr lang="en-US" dirty="0" smtClean="0"/>
          </a:p>
          <a:p>
            <a:pPr lvl="3">
              <a:buNone/>
            </a:pPr>
            <a:r>
              <a:rPr lang="en-US" b="1" dirty="0" smtClean="0"/>
              <a:t>Workshop 403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Property Tax Policy Alternatives and Modules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452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Fundamentals of Assessment Ratio Studies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551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Valuation of Machinery and Equipment</a:t>
            </a:r>
            <a:r>
              <a:rPr lang="en-US" dirty="0" smtClean="0"/>
              <a:t>  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Courses/Workshops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524000"/>
            <a:ext cx="8229600" cy="5029200"/>
          </a:xfrm>
        </p:spPr>
        <p:txBody>
          <a:bodyPr/>
          <a:lstStyle/>
          <a:p>
            <a:pPr lvl="3">
              <a:buNone/>
            </a:pPr>
            <a:r>
              <a:rPr lang="en-US" b="1" dirty="0" smtClean="0"/>
              <a:t> Workshop 552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Basic Personal Property Auditing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553</a:t>
            </a:r>
            <a:r>
              <a:rPr lang="en-US" dirty="0" smtClean="0"/>
              <a:t> – </a:t>
            </a:r>
            <a:r>
              <a:rPr lang="en-US" u="sng" dirty="0" smtClean="0">
                <a:hlinkClick r:id="rId2"/>
              </a:rPr>
              <a:t>Advanced Personal Property Auditing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650</a:t>
            </a:r>
            <a:r>
              <a:rPr lang="en-US" dirty="0" smtClean="0"/>
              <a:t> –</a:t>
            </a:r>
            <a:r>
              <a:rPr lang="en-US" u="sng" dirty="0" smtClean="0">
                <a:hlinkClick r:id="rId2"/>
              </a:rPr>
              <a:t> Cadastral Mapping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 651</a:t>
            </a:r>
            <a:r>
              <a:rPr lang="en-US" dirty="0" smtClean="0"/>
              <a:t> –</a:t>
            </a:r>
            <a:r>
              <a:rPr lang="en-US" u="sng" dirty="0" smtClean="0">
                <a:hlinkClick r:id="rId2"/>
              </a:rPr>
              <a:t> Geographic Information Systems for Assessors</a:t>
            </a:r>
            <a:r>
              <a:rPr lang="en-US" dirty="0" smtClean="0"/>
              <a:t> </a:t>
            </a:r>
          </a:p>
          <a:p>
            <a:pPr lvl="3">
              <a:buNone/>
            </a:pPr>
            <a:r>
              <a:rPr lang="en-US" b="1" dirty="0" smtClean="0"/>
              <a:t>Workshop 710</a:t>
            </a:r>
            <a:r>
              <a:rPr lang="en-US" dirty="0" smtClean="0"/>
              <a:t> –</a:t>
            </a:r>
            <a:r>
              <a:rPr lang="en-US" u="sng" dirty="0" smtClean="0">
                <a:hlinkClick r:id="rId2"/>
              </a:rPr>
              <a:t> Valuation of Golf Courses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sz="2400" dirty="0" smtClean="0"/>
              <a:t>            </a:t>
            </a:r>
            <a:r>
              <a:rPr lang="en-US" sz="2400" b="1" dirty="0" smtClean="0"/>
              <a:t>NCDOR COURSES &amp; SEMINARS: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    </a:t>
            </a:r>
            <a:r>
              <a:rPr lang="en-US" sz="2400" b="1" dirty="0" smtClean="0"/>
              <a:t>1.  Personal Property Appraisal &amp; Assessment Course</a:t>
            </a:r>
            <a:endParaRPr lang="en-US" sz="2400" dirty="0" smtClean="0"/>
          </a:p>
          <a:p>
            <a:pPr>
              <a:buNone/>
            </a:pPr>
            <a:r>
              <a:rPr lang="en-US" sz="2400" b="1" dirty="0" smtClean="0"/>
              <a:t>               2.  Tax Administration in N.C.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		SOG at UNC-Chapel Hill</a:t>
            </a:r>
          </a:p>
          <a:p>
            <a:pPr marL="457200" indent="-457200">
              <a:buNone/>
            </a:pPr>
            <a:r>
              <a:rPr lang="en-US" sz="2400" b="1" dirty="0" smtClean="0"/>
              <a:t>	         1.   Property Listing and Assessing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Upon completion of Requirements, the appraiser must apply for certification as Appraiser II or III.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FAQs</a:t>
            </a:r>
          </a:p>
          <a:p>
            <a:pPr lvl="1"/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www.dornc.com/publications/qanda_certprogram.pdf</a:t>
            </a:r>
            <a:endParaRPr lang="en-US" sz="2400" dirty="0" smtClean="0"/>
          </a:p>
          <a:p>
            <a:r>
              <a:rPr lang="en-US" sz="2800" dirty="0" smtClean="0"/>
              <a:t>Certification/CE Manual and Supplement</a:t>
            </a:r>
          </a:p>
          <a:p>
            <a:pPr lvl="1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www.dornc.com/publications/cert_reg_manual.pdf</a:t>
            </a:r>
            <a:endParaRPr lang="en-US" sz="2400" dirty="0" smtClean="0"/>
          </a:p>
          <a:p>
            <a:pPr lvl="1"/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www.dornc.com/publications/cert_levels_1_2_3_supplement.pdf</a:t>
            </a:r>
            <a:endParaRPr lang="en-US" sz="2400" dirty="0" smtClean="0"/>
          </a:p>
          <a:p>
            <a:r>
              <a:rPr lang="en-US" sz="2800" dirty="0" smtClean="0"/>
              <a:t>Application</a:t>
            </a:r>
          </a:p>
          <a:p>
            <a:pPr lvl="1"/>
            <a:r>
              <a:rPr lang="en-US" sz="2400" dirty="0" smtClean="0">
                <a:hlinkClick r:id="rId5"/>
              </a:rPr>
              <a:t>http</a:t>
            </a:r>
            <a:r>
              <a:rPr lang="en-US" sz="2400" dirty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www.dornc.com/publications/appraiser_application_levels_2_3.pdf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270E-7FA4-4D7A-BFA5-9E7BB32B0D7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Issues with Mecklenburg County’s 2011 reappraisal.</a:t>
            </a:r>
          </a:p>
          <a:p>
            <a:r>
              <a:rPr lang="en-US" b="0" dirty="0" smtClean="0"/>
              <a:t>Perfect Storm: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Eight year reappraisal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Down turn in the market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Political</a:t>
            </a:r>
          </a:p>
          <a:p>
            <a:r>
              <a:rPr lang="en-US" b="0" dirty="0" smtClean="0"/>
              <a:t>In 2013 the North Carolina General Assembly passed Senate Bill 159 which required the county to redo its 2011 reappraisal.</a:t>
            </a:r>
          </a:p>
          <a:p>
            <a:r>
              <a:rPr lang="en-US" b="0" dirty="0" smtClean="0"/>
              <a:t>Discussion about Property Tax Reform started.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None/>
            </a:pP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None/>
            </a:pPr>
            <a:endParaRPr lang="en-U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NC Department of Revenue formed a reappraisal committee made up of County Assessors and County Appraisers and DOR staff to take a look at the issues being raised by the General Assembly.</a:t>
            </a:r>
            <a:endParaRPr lang="en-US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Subcommittees Formed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Reappraisal </a:t>
            </a:r>
          </a:p>
          <a:p>
            <a:pPr lvl="2"/>
            <a:r>
              <a:rPr lang="en-US" dirty="0" smtClean="0"/>
              <a:t>Create Reappraisal Standards for all 100 counties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Board of Equalization and Review (Appeals)</a:t>
            </a:r>
          </a:p>
          <a:p>
            <a:pPr lvl="2"/>
            <a:r>
              <a:rPr lang="en-US" dirty="0" smtClean="0"/>
              <a:t>Study the appeal’s process and revise the Appeal’s Manual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Forms and Notices</a:t>
            </a:r>
          </a:p>
          <a:p>
            <a:pPr lvl="2"/>
            <a:r>
              <a:rPr lang="en-US" dirty="0" smtClean="0"/>
              <a:t>Develop and review standard forms and notices for use by all counties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Education</a:t>
            </a:r>
          </a:p>
          <a:p>
            <a:pPr lvl="2"/>
            <a:r>
              <a:rPr lang="en-US" dirty="0" smtClean="0"/>
              <a:t>Study the educational requirements and processes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5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Reappraisal Committee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Questions:</a:t>
            </a:r>
          </a:p>
          <a:p>
            <a:endParaRPr lang="en-US" dirty="0" smtClean="0"/>
          </a:p>
          <a:p>
            <a:r>
              <a:rPr lang="en-US" dirty="0" smtClean="0"/>
              <a:t>What are the changes that require Legislative action?</a:t>
            </a:r>
          </a:p>
          <a:p>
            <a:endParaRPr lang="en-US" dirty="0" smtClean="0"/>
          </a:p>
          <a:p>
            <a:r>
              <a:rPr lang="en-US" dirty="0" smtClean="0"/>
              <a:t>What changes can be made that do not require Legislative action?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Consisted of DOR and County staff</a:t>
            </a:r>
          </a:p>
          <a:p>
            <a:r>
              <a:rPr lang="en-US" dirty="0" smtClean="0"/>
              <a:t>Goals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More education courses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More opportunities at more locations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Reduce the costs of education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Expand the certification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Encourage Professional </a:t>
            </a:r>
            <a:r>
              <a:rPr lang="en-US" dirty="0" smtClean="0">
                <a:solidFill>
                  <a:schemeClr val="tx1"/>
                </a:solidFill>
              </a:rPr>
              <a:t>Designations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New certification levels were developed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20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82"/>
            <a:ext cx="9144000" cy="68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E6F3-71C9-49FC-841D-974C40CA5F3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94" y="0"/>
            <a:ext cx="778680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10149</TotalTime>
  <Words>847</Words>
  <Application>Microsoft Office PowerPoint</Application>
  <PresentationFormat>On-screen Show (4:3)</PresentationFormat>
  <Paragraphs>211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</vt:lpstr>
      <vt:lpstr>Times New Roman</vt:lpstr>
      <vt:lpstr>Wingdings</vt:lpstr>
      <vt:lpstr>2_Custom Design</vt:lpstr>
      <vt:lpstr>9_Custom Design</vt:lpstr>
      <vt:lpstr>7_Custom Design</vt:lpstr>
      <vt:lpstr>Assessor/Appraiser Educational Improvements</vt:lpstr>
      <vt:lpstr>Background </vt:lpstr>
      <vt:lpstr>History </vt:lpstr>
      <vt:lpstr>Action Taken</vt:lpstr>
      <vt:lpstr>Additional Actions</vt:lpstr>
      <vt:lpstr>Reappraisal Committee</vt:lpstr>
      <vt:lpstr>Education Committee</vt:lpstr>
      <vt:lpstr>PowerPoint Presentation</vt:lpstr>
      <vt:lpstr>PowerPoint Presentation</vt:lpstr>
      <vt:lpstr>PowerPoint Presentation</vt:lpstr>
      <vt:lpstr>Course Cost Reduction</vt:lpstr>
      <vt:lpstr>Old Certification Program</vt:lpstr>
      <vt:lpstr>Expansion of Certifications</vt:lpstr>
      <vt:lpstr>Assessors</vt:lpstr>
      <vt:lpstr>New Certification Program</vt:lpstr>
      <vt:lpstr>Appraiser I Requirements</vt:lpstr>
      <vt:lpstr>Real Property Appraiser II Requirements</vt:lpstr>
      <vt:lpstr>Personal Property Appraiser II Requirements</vt:lpstr>
      <vt:lpstr>Appraiser III Requirements</vt:lpstr>
      <vt:lpstr>Exceptions to Requirements</vt:lpstr>
      <vt:lpstr>Continuing Education </vt:lpstr>
      <vt:lpstr>Continuing Education </vt:lpstr>
      <vt:lpstr>New Certification Program</vt:lpstr>
      <vt:lpstr>Approved Courses/Workshops </vt:lpstr>
      <vt:lpstr>Approved Courses/Workshops</vt:lpstr>
      <vt:lpstr>Approved Courses/Workshops </vt:lpstr>
      <vt:lpstr>Approved Courses/Workshops </vt:lpstr>
      <vt:lpstr>Application </vt:lpstr>
      <vt:lpstr>Websites</vt:lpstr>
    </vt:vector>
  </TitlesOfParts>
  <Company>IAAO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Chrisb</dc:creator>
  <cp:lastModifiedBy>kdshearin</cp:lastModifiedBy>
  <cp:revision>860</cp:revision>
  <dcterms:created xsi:type="dcterms:W3CDTF">2005-08-01T18:37:04Z</dcterms:created>
  <dcterms:modified xsi:type="dcterms:W3CDTF">2016-09-20T17:45:25Z</dcterms:modified>
</cp:coreProperties>
</file>