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04" r:id="rId2"/>
    <p:sldId id="285" r:id="rId3"/>
    <p:sldId id="346" r:id="rId4"/>
    <p:sldId id="348" r:id="rId5"/>
    <p:sldId id="357" r:id="rId6"/>
    <p:sldId id="366" r:id="rId7"/>
    <p:sldId id="345" r:id="rId8"/>
    <p:sldId id="354" r:id="rId9"/>
    <p:sldId id="356" r:id="rId10"/>
    <p:sldId id="361" r:id="rId11"/>
    <p:sldId id="358" r:id="rId12"/>
    <p:sldId id="362" r:id="rId13"/>
    <p:sldId id="368" r:id="rId14"/>
    <p:sldId id="369" r:id="rId15"/>
    <p:sldId id="370" r:id="rId16"/>
    <p:sldId id="360" r:id="rId17"/>
    <p:sldId id="371" r:id="rId18"/>
    <p:sldId id="372" r:id="rId19"/>
    <p:sldId id="373" r:id="rId20"/>
    <p:sldId id="374" r:id="rId21"/>
    <p:sldId id="375" r:id="rId22"/>
    <p:sldId id="376" r:id="rId23"/>
    <p:sldId id="3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Jane Nirdlinger" initials="MJN" lastIdx="4" clrIdx="0"/>
  <p:cmAuthor id="1" name="Leisha DeHart-Davi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dehart:Documents:Folders:Many%20Faces%20of%20Employee%20Engagement:Engaged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When I Get Up in the Morning....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 i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Sheet1!$A$17:$I$17</c:f>
              <c:strCache>
                <c:ptCount val="9"/>
                <c:pt idx="0">
                  <c:v>I dread going to work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 I look forward to going to work</c:v>
                </c:pt>
              </c:strCache>
            </c:strRef>
          </c:cat>
          <c:val>
            <c:numRef>
              <c:f>Sheet1!$A$18:$I$18</c:f>
              <c:numCache>
                <c:formatCode>0%</c:formatCode>
                <c:ptCount val="9"/>
                <c:pt idx="0">
                  <c:v>3.4000000000000002E-2</c:v>
                </c:pt>
                <c:pt idx="1">
                  <c:v>2.3E-2</c:v>
                </c:pt>
                <c:pt idx="2">
                  <c:v>5.7000000000000002E-2</c:v>
                </c:pt>
                <c:pt idx="3">
                  <c:v>3.9E-2</c:v>
                </c:pt>
                <c:pt idx="4">
                  <c:v>0.17100000000000001</c:v>
                </c:pt>
                <c:pt idx="5">
                  <c:v>0.11899999999999999</c:v>
                </c:pt>
                <c:pt idx="6">
                  <c:v>0.23699999999999999</c:v>
                </c:pt>
                <c:pt idx="7">
                  <c:v>0.154</c:v>
                </c:pt>
                <c:pt idx="8">
                  <c:v>0.16500000000000001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460664"/>
        <c:axId val="127459096"/>
      </c:barChart>
      <c:catAx>
        <c:axId val="127460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7459096"/>
        <c:crosses val="autoZero"/>
        <c:auto val="1"/>
        <c:lblAlgn val="ctr"/>
        <c:lblOffset val="100"/>
        <c:noMultiLvlLbl val="0"/>
      </c:catAx>
      <c:valAx>
        <c:axId val="12745909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27460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59F54-432C-5348-9706-6EFE21F4AF74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7D3D2F-4F0A-0D44-A8FB-32290D53B422}">
      <dgm:prSet phldrT="[Text]" custT="1"/>
      <dgm:spPr/>
      <dgm:t>
        <a:bodyPr/>
        <a:lstStyle/>
        <a:p>
          <a:r>
            <a:rPr lang="en-US" sz="2400" dirty="0" smtClean="0">
              <a:latin typeface="Garamond"/>
              <a:cs typeface="Garamond"/>
            </a:rPr>
            <a:t>Organization</a:t>
          </a:r>
          <a:endParaRPr lang="en-US" sz="2400" dirty="0">
            <a:latin typeface="Garamond"/>
            <a:cs typeface="Garamond"/>
          </a:endParaRPr>
        </a:p>
      </dgm:t>
    </dgm:pt>
    <dgm:pt modelId="{23CEB536-8601-9440-9AB6-6ED0B31A6AC2}" type="parTrans" cxnId="{5744CB8C-D3AF-7B43-BE68-BE75045882C0}">
      <dgm:prSet/>
      <dgm:spPr/>
      <dgm:t>
        <a:bodyPr/>
        <a:lstStyle/>
        <a:p>
          <a:endParaRPr lang="en-US"/>
        </a:p>
      </dgm:t>
    </dgm:pt>
    <dgm:pt modelId="{C84563CC-EC64-784E-80BF-7D933F4AEB39}" type="sibTrans" cxnId="{5744CB8C-D3AF-7B43-BE68-BE75045882C0}">
      <dgm:prSet/>
      <dgm:spPr/>
      <dgm:t>
        <a:bodyPr/>
        <a:lstStyle/>
        <a:p>
          <a:endParaRPr lang="en-US"/>
        </a:p>
      </dgm:t>
    </dgm:pt>
    <dgm:pt modelId="{A53DF8BD-1195-CB45-AF14-B166C3B6DB66}">
      <dgm:prSet phldrT="[Text]"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Job</a:t>
          </a:r>
          <a:endParaRPr lang="en-US" dirty="0">
            <a:latin typeface="Garamond"/>
            <a:cs typeface="Garamond"/>
          </a:endParaRPr>
        </a:p>
      </dgm:t>
    </dgm:pt>
    <dgm:pt modelId="{3176174D-BC4B-3646-884A-F1968134B436}" type="parTrans" cxnId="{6D89440D-BE9A-6A44-9646-FB12E5DA2E00}">
      <dgm:prSet/>
      <dgm:spPr/>
      <dgm:t>
        <a:bodyPr/>
        <a:lstStyle/>
        <a:p>
          <a:endParaRPr lang="en-US"/>
        </a:p>
      </dgm:t>
    </dgm:pt>
    <dgm:pt modelId="{7B772A9E-D860-1946-AE8B-B7AC2890EE65}" type="sibTrans" cxnId="{6D89440D-BE9A-6A44-9646-FB12E5DA2E00}">
      <dgm:prSet/>
      <dgm:spPr/>
      <dgm:t>
        <a:bodyPr/>
        <a:lstStyle/>
        <a:p>
          <a:endParaRPr lang="en-US"/>
        </a:p>
      </dgm:t>
    </dgm:pt>
    <dgm:pt modelId="{E30612CD-B622-1D48-9295-4AB52CD8A15B}">
      <dgm:prSet phldrT="[Text]" custT="1"/>
      <dgm:spPr/>
      <dgm:t>
        <a:bodyPr/>
        <a:lstStyle/>
        <a:p>
          <a:r>
            <a:rPr lang="en-US" sz="1600" dirty="0" smtClean="0">
              <a:latin typeface="Garamond"/>
              <a:cs typeface="Garamond"/>
            </a:rPr>
            <a:t>Supervisor Relationships</a:t>
          </a:r>
        </a:p>
        <a:p>
          <a:r>
            <a:rPr lang="en-US" sz="1600" dirty="0" smtClean="0">
              <a:latin typeface="Garamond"/>
              <a:cs typeface="Garamond"/>
            </a:rPr>
            <a:t>Self-Efficacy</a:t>
          </a:r>
        </a:p>
        <a:p>
          <a:r>
            <a:rPr lang="en-US" sz="1600" dirty="0" smtClean="0">
              <a:latin typeface="Garamond"/>
              <a:cs typeface="Garamond"/>
            </a:rPr>
            <a:t>Peer Relationships (Trust)</a:t>
          </a:r>
        </a:p>
      </dgm:t>
    </dgm:pt>
    <dgm:pt modelId="{2CC37756-A0A5-6C48-9C29-BDEFE85E0541}" type="parTrans" cxnId="{F6F1BB4C-AD8D-D841-9183-6908D9AA389D}">
      <dgm:prSet/>
      <dgm:spPr/>
      <dgm:t>
        <a:bodyPr/>
        <a:lstStyle/>
        <a:p>
          <a:endParaRPr lang="en-US"/>
        </a:p>
      </dgm:t>
    </dgm:pt>
    <dgm:pt modelId="{F136E4B8-4D8F-6A45-8ABB-A15D18A0DD70}" type="sibTrans" cxnId="{F6F1BB4C-AD8D-D841-9183-6908D9AA389D}">
      <dgm:prSet/>
      <dgm:spPr/>
      <dgm:t>
        <a:bodyPr/>
        <a:lstStyle/>
        <a:p>
          <a:endParaRPr lang="en-US"/>
        </a:p>
      </dgm:t>
    </dgm:pt>
    <dgm:pt modelId="{F8CBE316-4236-3B4C-8296-66493A8ED601}">
      <dgm:prSet phldrT="[Text]"/>
      <dgm:spPr/>
      <dgm:t>
        <a:bodyPr/>
        <a:lstStyle/>
        <a:p>
          <a:r>
            <a:rPr lang="en-US" dirty="0" smtClean="0">
              <a:latin typeface="Garamond"/>
              <a:cs typeface="Garamond"/>
            </a:rPr>
            <a:t>Person</a:t>
          </a:r>
          <a:endParaRPr lang="en-US" dirty="0">
            <a:latin typeface="Garamond"/>
            <a:cs typeface="Garamond"/>
          </a:endParaRPr>
        </a:p>
      </dgm:t>
    </dgm:pt>
    <dgm:pt modelId="{4752978D-177D-694B-986D-8C02F93791F7}" type="parTrans" cxnId="{A2ED97DE-8DB0-A14C-843D-F03A9DD42B8C}">
      <dgm:prSet/>
      <dgm:spPr/>
      <dgm:t>
        <a:bodyPr/>
        <a:lstStyle/>
        <a:p>
          <a:endParaRPr lang="en-US"/>
        </a:p>
      </dgm:t>
    </dgm:pt>
    <dgm:pt modelId="{08B1FC2A-B153-DC42-A416-E4778167502F}" type="sibTrans" cxnId="{A2ED97DE-8DB0-A14C-843D-F03A9DD42B8C}">
      <dgm:prSet/>
      <dgm:spPr/>
      <dgm:t>
        <a:bodyPr/>
        <a:lstStyle/>
        <a:p>
          <a:endParaRPr lang="en-US"/>
        </a:p>
      </dgm:t>
    </dgm:pt>
    <dgm:pt modelId="{7888A225-9BBE-F943-8E9D-CFA6B24A5731}">
      <dgm:prSet phldrT="[Text]" custT="1"/>
      <dgm:spPr/>
      <dgm:t>
        <a:bodyPr/>
        <a:lstStyle/>
        <a:p>
          <a:r>
            <a:rPr lang="en-US" sz="1600" dirty="0" smtClean="0">
              <a:latin typeface="Garamond"/>
              <a:cs typeface="Garamond"/>
            </a:rPr>
            <a:t>Pay/Benefits</a:t>
          </a:r>
        </a:p>
        <a:p>
          <a:r>
            <a:rPr lang="en-US" sz="1600" dirty="0" smtClean="0">
              <a:latin typeface="Garamond"/>
              <a:cs typeface="Garamond"/>
            </a:rPr>
            <a:t>Recognition</a:t>
          </a:r>
        </a:p>
        <a:p>
          <a:r>
            <a:rPr lang="en-US" sz="1600" dirty="0" smtClean="0">
              <a:latin typeface="Garamond"/>
              <a:cs typeface="Garamond"/>
            </a:rPr>
            <a:t>Person/Organization Fit</a:t>
          </a:r>
        </a:p>
        <a:p>
          <a:r>
            <a:rPr lang="en-US" sz="1600" dirty="0" smtClean="0">
              <a:latin typeface="Garamond"/>
              <a:cs typeface="Garamond"/>
            </a:rPr>
            <a:t>Knowledge Skills Ability (KSAs)</a:t>
          </a:r>
        </a:p>
        <a:p>
          <a:r>
            <a:rPr lang="en-US" sz="1600" dirty="0" smtClean="0">
              <a:latin typeface="Garamond"/>
              <a:cs typeface="Garamond"/>
            </a:rPr>
            <a:t>Motivation</a:t>
          </a:r>
        </a:p>
        <a:p>
          <a:endParaRPr lang="en-US" sz="1600" dirty="0" smtClean="0">
            <a:latin typeface="Garamond"/>
            <a:cs typeface="Garamond"/>
          </a:endParaRPr>
        </a:p>
        <a:p>
          <a:endParaRPr lang="en-US" sz="1600" dirty="0" smtClean="0">
            <a:latin typeface="Garamond"/>
            <a:cs typeface="Garamond"/>
          </a:endParaRPr>
        </a:p>
        <a:p>
          <a:endParaRPr lang="en-US" sz="1600" dirty="0" smtClean="0">
            <a:latin typeface="Garamond"/>
            <a:cs typeface="Garamond"/>
          </a:endParaRPr>
        </a:p>
      </dgm:t>
    </dgm:pt>
    <dgm:pt modelId="{51E6845A-C1FF-444F-80B5-2B761C07BDBF}" type="parTrans" cxnId="{8EA9B792-1358-604B-9E15-C3444EA785B2}">
      <dgm:prSet/>
      <dgm:spPr/>
      <dgm:t>
        <a:bodyPr/>
        <a:lstStyle/>
        <a:p>
          <a:endParaRPr lang="en-US"/>
        </a:p>
      </dgm:t>
    </dgm:pt>
    <dgm:pt modelId="{3EAC3DB2-F5CD-2649-8DED-DF84B59042D6}" type="sibTrans" cxnId="{8EA9B792-1358-604B-9E15-C3444EA785B2}">
      <dgm:prSet/>
      <dgm:spPr/>
      <dgm:t>
        <a:bodyPr/>
        <a:lstStyle/>
        <a:p>
          <a:endParaRPr lang="en-US"/>
        </a:p>
      </dgm:t>
    </dgm:pt>
    <dgm:pt modelId="{72A2BECF-509F-E84C-8F13-3E0C2D4F8CA9}">
      <dgm:prSet phldrT="[Text]" custT="1"/>
      <dgm:spPr/>
      <dgm:t>
        <a:bodyPr/>
        <a:lstStyle/>
        <a:p>
          <a:r>
            <a:rPr lang="en-US" sz="1600" dirty="0" smtClean="0">
              <a:latin typeface="Garamond"/>
              <a:cs typeface="Garamond"/>
            </a:rPr>
            <a:t>Mission</a:t>
          </a:r>
        </a:p>
        <a:p>
          <a:r>
            <a:rPr lang="en-US" sz="1600" dirty="0" smtClean="0">
              <a:latin typeface="Garamond"/>
              <a:cs typeface="Garamond"/>
            </a:rPr>
            <a:t>Structure</a:t>
          </a:r>
          <a:endParaRPr lang="en-US" sz="1600" dirty="0">
            <a:latin typeface="Garamond"/>
            <a:cs typeface="Garamond"/>
          </a:endParaRPr>
        </a:p>
      </dgm:t>
    </dgm:pt>
    <dgm:pt modelId="{5BEC957A-A1B1-D743-9EC8-28EC32C6B7D4}" type="parTrans" cxnId="{EC8F2ACE-5FE4-EC40-8C81-97D801D0D434}">
      <dgm:prSet/>
      <dgm:spPr/>
      <dgm:t>
        <a:bodyPr/>
        <a:lstStyle/>
        <a:p>
          <a:endParaRPr lang="en-US"/>
        </a:p>
      </dgm:t>
    </dgm:pt>
    <dgm:pt modelId="{64278FC7-6DCE-AF44-B6D1-CE0B77FE8894}" type="sibTrans" cxnId="{EC8F2ACE-5FE4-EC40-8C81-97D801D0D434}">
      <dgm:prSet/>
      <dgm:spPr/>
      <dgm:t>
        <a:bodyPr/>
        <a:lstStyle/>
        <a:p>
          <a:endParaRPr lang="en-US"/>
        </a:p>
      </dgm:t>
    </dgm:pt>
    <dgm:pt modelId="{487DBC2E-C80F-C848-8A14-21B5887B1F91}">
      <dgm:prSet phldrT="[Text]" custT="1"/>
      <dgm:spPr/>
      <dgm:t>
        <a:bodyPr/>
        <a:lstStyle/>
        <a:p>
          <a:r>
            <a:rPr lang="en-US" sz="1600" dirty="0" smtClean="0">
              <a:latin typeface="Garamond"/>
              <a:cs typeface="Garamond"/>
            </a:rPr>
            <a:t>Communications</a:t>
          </a:r>
        </a:p>
      </dgm:t>
    </dgm:pt>
    <dgm:pt modelId="{16F0A9B4-1F96-8D49-8B7B-02967AE26D97}" type="parTrans" cxnId="{0C01161E-6DB7-0C4A-9FFC-62C1E0A8806A}">
      <dgm:prSet/>
      <dgm:spPr/>
      <dgm:t>
        <a:bodyPr/>
        <a:lstStyle/>
        <a:p>
          <a:endParaRPr lang="en-US"/>
        </a:p>
      </dgm:t>
    </dgm:pt>
    <dgm:pt modelId="{F5087B25-8109-9343-96FC-AF1B3CD512D1}" type="sibTrans" cxnId="{0C01161E-6DB7-0C4A-9FFC-62C1E0A8806A}">
      <dgm:prSet/>
      <dgm:spPr/>
      <dgm:t>
        <a:bodyPr/>
        <a:lstStyle/>
        <a:p>
          <a:endParaRPr lang="en-US"/>
        </a:p>
      </dgm:t>
    </dgm:pt>
    <dgm:pt modelId="{32FEE215-4EDF-3549-BAFD-E9C1F9D6C8FD}">
      <dgm:prSet phldrT="[Text]" custT="1"/>
      <dgm:spPr/>
      <dgm:t>
        <a:bodyPr/>
        <a:lstStyle/>
        <a:p>
          <a:r>
            <a:rPr lang="en-US" sz="1600" dirty="0" smtClean="0">
              <a:latin typeface="Garamond"/>
              <a:cs typeface="Garamond"/>
            </a:rPr>
            <a:t>Culture</a:t>
          </a:r>
        </a:p>
        <a:p>
          <a:r>
            <a:rPr lang="en-US" sz="1600" dirty="0" smtClean="0">
              <a:latin typeface="Garamond"/>
              <a:cs typeface="Garamond"/>
            </a:rPr>
            <a:t>Change</a:t>
          </a:r>
        </a:p>
        <a:p>
          <a:r>
            <a:rPr lang="en-US" sz="1600" dirty="0" smtClean="0">
              <a:latin typeface="Garamond"/>
              <a:cs typeface="Garamond"/>
            </a:rPr>
            <a:t>Diversity</a:t>
          </a:r>
        </a:p>
        <a:p>
          <a:r>
            <a:rPr lang="en-US" sz="1600" dirty="0" smtClean="0">
              <a:latin typeface="Garamond"/>
              <a:cs typeface="Garamond"/>
            </a:rPr>
            <a:t>Morale</a:t>
          </a:r>
        </a:p>
        <a:p>
          <a:endParaRPr lang="en-US" sz="1600" dirty="0">
            <a:latin typeface="Garamond"/>
            <a:cs typeface="Garamond"/>
          </a:endParaRPr>
        </a:p>
      </dgm:t>
    </dgm:pt>
    <dgm:pt modelId="{F92D8D57-AF18-9148-B2D1-650ECF4964FF}" type="parTrans" cxnId="{0AF3EF37-F99E-4742-BD43-FB32D8FE1D0A}">
      <dgm:prSet/>
      <dgm:spPr/>
      <dgm:t>
        <a:bodyPr/>
        <a:lstStyle/>
        <a:p>
          <a:endParaRPr lang="en-US"/>
        </a:p>
      </dgm:t>
    </dgm:pt>
    <dgm:pt modelId="{FE4756D3-1EF2-C346-A3F2-4AF220DA42A6}" type="sibTrans" cxnId="{0AF3EF37-F99E-4742-BD43-FB32D8FE1D0A}">
      <dgm:prSet/>
      <dgm:spPr/>
      <dgm:t>
        <a:bodyPr/>
        <a:lstStyle/>
        <a:p>
          <a:endParaRPr lang="en-US"/>
        </a:p>
      </dgm:t>
    </dgm:pt>
    <dgm:pt modelId="{45733D66-8BDB-624B-BF09-D9168E9F5401}">
      <dgm:prSet phldrT="[Text]"/>
      <dgm:spPr/>
      <dgm:t>
        <a:bodyPr/>
        <a:lstStyle/>
        <a:p>
          <a:endParaRPr lang="en-US" sz="1100" dirty="0" smtClean="0"/>
        </a:p>
      </dgm:t>
    </dgm:pt>
    <dgm:pt modelId="{68F6990D-0C1C-5348-B0E3-F138408F2140}" type="parTrans" cxnId="{E11A8C3F-E76D-5740-9B9A-BADCB552FDDF}">
      <dgm:prSet/>
      <dgm:spPr/>
      <dgm:t>
        <a:bodyPr/>
        <a:lstStyle/>
        <a:p>
          <a:endParaRPr lang="en-US"/>
        </a:p>
      </dgm:t>
    </dgm:pt>
    <dgm:pt modelId="{03BA5EE4-2163-0A4A-991F-18F1C3A7A504}" type="sibTrans" cxnId="{E11A8C3F-E76D-5740-9B9A-BADCB552FDDF}">
      <dgm:prSet/>
      <dgm:spPr/>
      <dgm:t>
        <a:bodyPr/>
        <a:lstStyle/>
        <a:p>
          <a:endParaRPr lang="en-US"/>
        </a:p>
      </dgm:t>
    </dgm:pt>
    <dgm:pt modelId="{668F017D-5A50-5B4A-8E25-0EF3CA51AA06}">
      <dgm:prSet phldrT="[Text]" custT="1"/>
      <dgm:spPr/>
      <dgm:t>
        <a:bodyPr/>
        <a:lstStyle/>
        <a:p>
          <a:r>
            <a:rPr lang="en-US" sz="1600" dirty="0" smtClean="0">
              <a:latin typeface="Garamond"/>
              <a:cs typeface="Garamond"/>
            </a:rPr>
            <a:t>Voice</a:t>
          </a:r>
        </a:p>
        <a:p>
          <a:r>
            <a:rPr lang="en-US" sz="1600" dirty="0" smtClean="0">
              <a:latin typeface="Garamond"/>
              <a:cs typeface="Garamond"/>
            </a:rPr>
            <a:t>Empowerment</a:t>
          </a:r>
        </a:p>
        <a:p>
          <a:r>
            <a:rPr lang="en-US" sz="1600" dirty="0" smtClean="0">
              <a:latin typeface="Garamond"/>
              <a:cs typeface="Garamond"/>
            </a:rPr>
            <a:t>Meaningful Work</a:t>
          </a:r>
        </a:p>
      </dgm:t>
    </dgm:pt>
    <dgm:pt modelId="{1D3BEF0E-3D05-124E-9D0C-3FF0FF7E89B0}" type="parTrans" cxnId="{B0A063EC-26F1-B643-BFA3-5EB11B62311C}">
      <dgm:prSet/>
      <dgm:spPr/>
      <dgm:t>
        <a:bodyPr/>
        <a:lstStyle/>
        <a:p>
          <a:endParaRPr lang="en-US"/>
        </a:p>
      </dgm:t>
    </dgm:pt>
    <dgm:pt modelId="{566568FA-4DD7-4B44-9678-B0E95784B938}" type="sibTrans" cxnId="{B0A063EC-26F1-B643-BFA3-5EB11B62311C}">
      <dgm:prSet/>
      <dgm:spPr/>
      <dgm:t>
        <a:bodyPr/>
        <a:lstStyle/>
        <a:p>
          <a:endParaRPr lang="en-US"/>
        </a:p>
      </dgm:t>
    </dgm:pt>
    <dgm:pt modelId="{8120D685-7B0A-1844-9C7B-6381FC1E0DB8}" type="pres">
      <dgm:prSet presAssocID="{B7A59F54-432C-5348-9706-6EFE21F4AF7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BFA1BA-202A-654B-9B7D-1C4039F41330}" type="pres">
      <dgm:prSet presAssocID="{0B7D3D2F-4F0A-0D44-A8FB-32290D53B42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95C79-F3EA-2842-8555-49E3B8569B4E}" type="pres">
      <dgm:prSet presAssocID="{0B7D3D2F-4F0A-0D44-A8FB-32290D53B42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F78F-713B-1D4F-8ABD-E783DF01CCD5}" type="pres">
      <dgm:prSet presAssocID="{A53DF8BD-1195-CB45-AF14-B166C3B6DB66}" presName="parentText2" presStyleLbl="node1" presStyleIdx="1" presStyleCnt="3" custLinFactNeighborX="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1B7D1-7A90-6443-B983-0DCFEBC3D5EC}" type="pres">
      <dgm:prSet presAssocID="{A53DF8BD-1195-CB45-AF14-B166C3B6DB6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790B5-6928-1141-90A0-800741A098EE}" type="pres">
      <dgm:prSet presAssocID="{F8CBE316-4236-3B4C-8296-66493A8ED601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ECF1B-252E-3E47-8297-E53E34B29D2F}" type="pres">
      <dgm:prSet presAssocID="{F8CBE316-4236-3B4C-8296-66493A8ED60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91906-F44E-9B48-985F-A7A44FB9B6CD}" type="presOf" srcId="{45733D66-8BDB-624B-BF09-D9168E9F5401}" destId="{7B995C79-F3EA-2842-8555-49E3B8569B4E}" srcOrd="0" destOrd="3" presId="urn:microsoft.com/office/officeart/2009/3/layout/IncreasingArrowsProcess"/>
    <dgm:cxn modelId="{B0A063EC-26F1-B643-BFA3-5EB11B62311C}" srcId="{A53DF8BD-1195-CB45-AF14-B166C3B6DB66}" destId="{668F017D-5A50-5B4A-8E25-0EF3CA51AA06}" srcOrd="1" destOrd="0" parTransId="{1D3BEF0E-3D05-124E-9D0C-3FF0FF7E89B0}" sibTransId="{566568FA-4DD7-4B44-9678-B0E95784B938}"/>
    <dgm:cxn modelId="{A2ED97DE-8DB0-A14C-843D-F03A9DD42B8C}" srcId="{B7A59F54-432C-5348-9706-6EFE21F4AF74}" destId="{F8CBE316-4236-3B4C-8296-66493A8ED601}" srcOrd="2" destOrd="0" parTransId="{4752978D-177D-694B-986D-8C02F93791F7}" sibTransId="{08B1FC2A-B153-DC42-A416-E4778167502F}"/>
    <dgm:cxn modelId="{8EA9B792-1358-604B-9E15-C3444EA785B2}" srcId="{F8CBE316-4236-3B4C-8296-66493A8ED601}" destId="{7888A225-9BBE-F943-8E9D-CFA6B24A5731}" srcOrd="0" destOrd="0" parTransId="{51E6845A-C1FF-444F-80B5-2B761C07BDBF}" sibTransId="{3EAC3DB2-F5CD-2649-8DED-DF84B59042D6}"/>
    <dgm:cxn modelId="{EC8F2ACE-5FE4-EC40-8C81-97D801D0D434}" srcId="{0B7D3D2F-4F0A-0D44-A8FB-32290D53B422}" destId="{72A2BECF-509F-E84C-8F13-3E0C2D4F8CA9}" srcOrd="0" destOrd="0" parTransId="{5BEC957A-A1B1-D743-9EC8-28EC32C6B7D4}" sibTransId="{64278FC7-6DCE-AF44-B6D1-CE0B77FE8894}"/>
    <dgm:cxn modelId="{BC61D128-4361-3441-8FA5-ECB4BD71AFB9}" type="presOf" srcId="{668F017D-5A50-5B4A-8E25-0EF3CA51AA06}" destId="{1C91B7D1-7A90-6443-B983-0DCFEBC3D5EC}" srcOrd="0" destOrd="1" presId="urn:microsoft.com/office/officeart/2009/3/layout/IncreasingArrowsProcess"/>
    <dgm:cxn modelId="{44176974-B3B4-C34D-ABBF-A784DF0020A7}" type="presOf" srcId="{B7A59F54-432C-5348-9706-6EFE21F4AF74}" destId="{8120D685-7B0A-1844-9C7B-6381FC1E0DB8}" srcOrd="0" destOrd="0" presId="urn:microsoft.com/office/officeart/2009/3/layout/IncreasingArrowsProcess"/>
    <dgm:cxn modelId="{258CCBA3-B2AD-BD40-95F1-B56332DA3AAD}" type="presOf" srcId="{32FEE215-4EDF-3549-BAFD-E9C1F9D6C8FD}" destId="{7B995C79-F3EA-2842-8555-49E3B8569B4E}" srcOrd="0" destOrd="2" presId="urn:microsoft.com/office/officeart/2009/3/layout/IncreasingArrowsProcess"/>
    <dgm:cxn modelId="{2ACC5287-78A3-2349-9BAA-B23D44B27CC0}" type="presOf" srcId="{F8CBE316-4236-3B4C-8296-66493A8ED601}" destId="{1B3790B5-6928-1141-90A0-800741A098EE}" srcOrd="0" destOrd="0" presId="urn:microsoft.com/office/officeart/2009/3/layout/IncreasingArrowsProcess"/>
    <dgm:cxn modelId="{E11A8C3F-E76D-5740-9B9A-BADCB552FDDF}" srcId="{0B7D3D2F-4F0A-0D44-A8FB-32290D53B422}" destId="{45733D66-8BDB-624B-BF09-D9168E9F5401}" srcOrd="3" destOrd="0" parTransId="{68F6990D-0C1C-5348-B0E3-F138408F2140}" sibTransId="{03BA5EE4-2163-0A4A-991F-18F1C3A7A504}"/>
    <dgm:cxn modelId="{E7C52527-0622-CE43-BCF7-6F82E70D7D50}" type="presOf" srcId="{E30612CD-B622-1D48-9295-4AB52CD8A15B}" destId="{1C91B7D1-7A90-6443-B983-0DCFEBC3D5EC}" srcOrd="0" destOrd="0" presId="urn:microsoft.com/office/officeart/2009/3/layout/IncreasingArrowsProcess"/>
    <dgm:cxn modelId="{94AC30E4-4545-BF4E-8815-07B19683CB0C}" type="presOf" srcId="{0B7D3D2F-4F0A-0D44-A8FB-32290D53B422}" destId="{18BFA1BA-202A-654B-9B7D-1C4039F41330}" srcOrd="0" destOrd="0" presId="urn:microsoft.com/office/officeart/2009/3/layout/IncreasingArrowsProcess"/>
    <dgm:cxn modelId="{0C01161E-6DB7-0C4A-9FFC-62C1E0A8806A}" srcId="{0B7D3D2F-4F0A-0D44-A8FB-32290D53B422}" destId="{487DBC2E-C80F-C848-8A14-21B5887B1F91}" srcOrd="1" destOrd="0" parTransId="{16F0A9B4-1F96-8D49-8B7B-02967AE26D97}" sibTransId="{F5087B25-8109-9343-96FC-AF1B3CD512D1}"/>
    <dgm:cxn modelId="{6D89440D-BE9A-6A44-9646-FB12E5DA2E00}" srcId="{B7A59F54-432C-5348-9706-6EFE21F4AF74}" destId="{A53DF8BD-1195-CB45-AF14-B166C3B6DB66}" srcOrd="1" destOrd="0" parTransId="{3176174D-BC4B-3646-884A-F1968134B436}" sibTransId="{7B772A9E-D860-1946-AE8B-B7AC2890EE65}"/>
    <dgm:cxn modelId="{81C0CB09-41E6-F244-9F5C-E7B136C01739}" type="presOf" srcId="{A53DF8BD-1195-CB45-AF14-B166C3B6DB66}" destId="{D08BF78F-713B-1D4F-8ABD-E783DF01CCD5}" srcOrd="0" destOrd="0" presId="urn:microsoft.com/office/officeart/2009/3/layout/IncreasingArrowsProcess"/>
    <dgm:cxn modelId="{F6F1BB4C-AD8D-D841-9183-6908D9AA389D}" srcId="{A53DF8BD-1195-CB45-AF14-B166C3B6DB66}" destId="{E30612CD-B622-1D48-9295-4AB52CD8A15B}" srcOrd="0" destOrd="0" parTransId="{2CC37756-A0A5-6C48-9C29-BDEFE85E0541}" sibTransId="{F136E4B8-4D8F-6A45-8ABB-A15D18A0DD70}"/>
    <dgm:cxn modelId="{8DE487DC-C01A-8C45-844B-CC96C842CE5F}" type="presOf" srcId="{72A2BECF-509F-E84C-8F13-3E0C2D4F8CA9}" destId="{7B995C79-F3EA-2842-8555-49E3B8569B4E}" srcOrd="0" destOrd="0" presId="urn:microsoft.com/office/officeart/2009/3/layout/IncreasingArrowsProcess"/>
    <dgm:cxn modelId="{13F7FA82-8316-E940-984C-0FA234FC2106}" type="presOf" srcId="{487DBC2E-C80F-C848-8A14-21B5887B1F91}" destId="{7B995C79-F3EA-2842-8555-49E3B8569B4E}" srcOrd="0" destOrd="1" presId="urn:microsoft.com/office/officeart/2009/3/layout/IncreasingArrowsProcess"/>
    <dgm:cxn modelId="{ECFD41B9-FAE2-DB4B-946A-65EEDB5FEA0C}" type="presOf" srcId="{7888A225-9BBE-F943-8E9D-CFA6B24A5731}" destId="{5B2ECF1B-252E-3E47-8297-E53E34B29D2F}" srcOrd="0" destOrd="0" presId="urn:microsoft.com/office/officeart/2009/3/layout/IncreasingArrowsProcess"/>
    <dgm:cxn modelId="{0AF3EF37-F99E-4742-BD43-FB32D8FE1D0A}" srcId="{0B7D3D2F-4F0A-0D44-A8FB-32290D53B422}" destId="{32FEE215-4EDF-3549-BAFD-E9C1F9D6C8FD}" srcOrd="2" destOrd="0" parTransId="{F92D8D57-AF18-9148-B2D1-650ECF4964FF}" sibTransId="{FE4756D3-1EF2-C346-A3F2-4AF220DA42A6}"/>
    <dgm:cxn modelId="{5744CB8C-D3AF-7B43-BE68-BE75045882C0}" srcId="{B7A59F54-432C-5348-9706-6EFE21F4AF74}" destId="{0B7D3D2F-4F0A-0D44-A8FB-32290D53B422}" srcOrd="0" destOrd="0" parTransId="{23CEB536-8601-9440-9AB6-6ED0B31A6AC2}" sibTransId="{C84563CC-EC64-784E-80BF-7D933F4AEB39}"/>
    <dgm:cxn modelId="{B13E1E34-B058-3E4A-850F-81DE20CB0CED}" type="presParOf" srcId="{8120D685-7B0A-1844-9C7B-6381FC1E0DB8}" destId="{18BFA1BA-202A-654B-9B7D-1C4039F41330}" srcOrd="0" destOrd="0" presId="urn:microsoft.com/office/officeart/2009/3/layout/IncreasingArrowsProcess"/>
    <dgm:cxn modelId="{AE5965BD-3483-2D49-91C8-49756D702E2C}" type="presParOf" srcId="{8120D685-7B0A-1844-9C7B-6381FC1E0DB8}" destId="{7B995C79-F3EA-2842-8555-49E3B8569B4E}" srcOrd="1" destOrd="0" presId="urn:microsoft.com/office/officeart/2009/3/layout/IncreasingArrowsProcess"/>
    <dgm:cxn modelId="{756EDC5A-82A2-974D-9AF6-B4EF7147E797}" type="presParOf" srcId="{8120D685-7B0A-1844-9C7B-6381FC1E0DB8}" destId="{D08BF78F-713B-1D4F-8ABD-E783DF01CCD5}" srcOrd="2" destOrd="0" presId="urn:microsoft.com/office/officeart/2009/3/layout/IncreasingArrowsProcess"/>
    <dgm:cxn modelId="{D22B7A6E-ECEB-C248-9EAC-D37E3AD4286D}" type="presParOf" srcId="{8120D685-7B0A-1844-9C7B-6381FC1E0DB8}" destId="{1C91B7D1-7A90-6443-B983-0DCFEBC3D5EC}" srcOrd="3" destOrd="0" presId="urn:microsoft.com/office/officeart/2009/3/layout/IncreasingArrowsProcess"/>
    <dgm:cxn modelId="{D8270553-2D77-AF48-8268-A407CA520633}" type="presParOf" srcId="{8120D685-7B0A-1844-9C7B-6381FC1E0DB8}" destId="{1B3790B5-6928-1141-90A0-800741A098EE}" srcOrd="4" destOrd="0" presId="urn:microsoft.com/office/officeart/2009/3/layout/IncreasingArrowsProcess"/>
    <dgm:cxn modelId="{438140FE-1ADC-2C4B-82B8-F391C41BBF04}" type="presParOf" srcId="{8120D685-7B0A-1844-9C7B-6381FC1E0DB8}" destId="{5B2ECF1B-252E-3E47-8297-E53E34B29D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DAD9-1327-4C2D-BEFE-42E33F9E458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73478-9AC3-4B6F-A361-7523838E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3478-9AC3-4B6F-A361-7523838EB7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3478-9AC3-4B6F-A361-7523838EB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3478-9AC3-4B6F-A361-7523838EB7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OGPPT_Cupploa_nochimne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84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98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6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7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29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26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85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00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82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913D-620B-EB4C-B244-FCFFC723C3C8}" type="datetimeFigureOut">
              <a:rPr lang="en-US" smtClean="0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F17-286A-4344-BEE5-F309BC17EA8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4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OG_BottomBar_full.bmp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00800"/>
            <a:ext cx="914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fld id="{C19A913D-620B-EB4C-B244-FCFFC723C3C8}" type="datetimeFigureOut">
              <a:rPr lang="en-US">
                <a:latin typeface="Arial"/>
              </a:rPr>
              <a:pPr/>
              <a:t>9/20/2016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fld id="{66682F17-286A-4344-BEE5-F309BC17EA8F}" type="slidenum">
              <a:rPr lang="en-US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ldd@un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The Many Faces of Employee Engagement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Leisha </a:t>
            </a:r>
            <a:r>
              <a:rPr lang="en-US" dirty="0" err="1" smtClean="0">
                <a:latin typeface="Garamond"/>
                <a:cs typeface="Garamond"/>
              </a:rPr>
              <a:t>DeHart</a:t>
            </a:r>
            <a:r>
              <a:rPr lang="en-US" dirty="0" smtClean="0">
                <a:latin typeface="Garamond"/>
                <a:cs typeface="Garamond"/>
              </a:rPr>
              <a:t>-Davis, Associate Professor</a:t>
            </a: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250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Making Work Meaningful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Discuss mission often</a:t>
            </a:r>
          </a:p>
          <a:p>
            <a:r>
              <a:rPr lang="en-US" dirty="0" smtClean="0">
                <a:latin typeface="Garamond"/>
                <a:cs typeface="Garamond"/>
              </a:rPr>
              <a:t>In newsletters, emails, meetings</a:t>
            </a:r>
          </a:p>
          <a:p>
            <a:r>
              <a:rPr lang="en-US" dirty="0" smtClean="0">
                <a:latin typeface="Garamond"/>
                <a:cs typeface="Garamond"/>
              </a:rPr>
              <a:t>Mission Minute at meetings</a:t>
            </a:r>
          </a:p>
          <a:p>
            <a:r>
              <a:rPr lang="en-US" dirty="0" smtClean="0">
                <a:latin typeface="Garamond"/>
                <a:cs typeface="Garamond"/>
              </a:rPr>
              <a:t>Remind employees of their role in achieving the bigger picture</a:t>
            </a:r>
          </a:p>
          <a:p>
            <a:r>
              <a:rPr lang="en-US" dirty="0" smtClean="0">
                <a:latin typeface="Garamond"/>
                <a:cs typeface="Garamond"/>
              </a:rPr>
              <a:t>Incorporate mission into performance evaluations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2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Openness to New Ideas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My </a:t>
            </a:r>
            <a:r>
              <a:rPr lang="en-US" dirty="0" smtClean="0">
                <a:latin typeface="Garamond"/>
                <a:cs typeface="Garamond"/>
              </a:rPr>
              <a:t>supervisor’s </a:t>
            </a:r>
            <a:r>
              <a:rPr lang="en-US" dirty="0">
                <a:latin typeface="Garamond"/>
                <a:cs typeface="Garamond"/>
              </a:rPr>
              <a:t>door is always open and welcomes new ideas and solutions to problems</a:t>
            </a:r>
          </a:p>
          <a:p>
            <a:r>
              <a:rPr lang="en-US" dirty="0" smtClean="0">
                <a:latin typeface="Garamond"/>
                <a:cs typeface="Garamond"/>
              </a:rPr>
              <a:t>Not </a:t>
            </a:r>
            <a:r>
              <a:rPr lang="en-US" dirty="0">
                <a:latin typeface="Garamond"/>
                <a:cs typeface="Garamond"/>
              </a:rPr>
              <a:t>necessarily "afraid to be creative", but tired of trying to be creative and then being told we can't pursue any new ideas. </a:t>
            </a:r>
            <a:endParaRPr lang="en-US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9381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Increasing Openness to New Ideas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When change is needed, seek employee input!</a:t>
            </a:r>
          </a:p>
          <a:p>
            <a:r>
              <a:rPr lang="en-US" dirty="0" smtClean="0">
                <a:latin typeface="Garamond"/>
                <a:cs typeface="Garamond"/>
              </a:rPr>
              <a:t>Reward employees for brainstorming new ideas</a:t>
            </a:r>
          </a:p>
          <a:p>
            <a:r>
              <a:rPr lang="en-US" dirty="0" smtClean="0">
                <a:latin typeface="Garamond"/>
                <a:cs typeface="Garamond"/>
              </a:rPr>
              <a:t>Identify low risk operation areas, where new ideas can be tried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4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Trust	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In upper management</a:t>
            </a:r>
          </a:p>
          <a:p>
            <a:r>
              <a:rPr lang="en-US" dirty="0" smtClean="0">
                <a:latin typeface="Garamond"/>
                <a:cs typeface="Garamond"/>
              </a:rPr>
              <a:t>In employees</a:t>
            </a:r>
          </a:p>
          <a:p>
            <a:r>
              <a:rPr lang="en-US" dirty="0" smtClean="0">
                <a:latin typeface="Garamond"/>
                <a:cs typeface="Garamond"/>
              </a:rPr>
              <a:t>In supervisors</a:t>
            </a:r>
          </a:p>
          <a:p>
            <a:r>
              <a:rPr lang="en-US" dirty="0" smtClean="0">
                <a:latin typeface="Garamond"/>
                <a:cs typeface="Garamond"/>
              </a:rPr>
              <a:t>Between departments</a:t>
            </a:r>
          </a:p>
          <a:p>
            <a:endParaRPr lang="en-US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1443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Trust	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>
                <a:latin typeface="Garamond"/>
                <a:cs typeface="Garamond"/>
              </a:rPr>
              <a:t>When you are unable to get answers in a timely fashion, or your ideas are shut down with little consideration, or there is </a:t>
            </a:r>
            <a:r>
              <a:rPr lang="en-US" dirty="0" smtClean="0">
                <a:latin typeface="Garamond"/>
                <a:cs typeface="Garamond"/>
              </a:rPr>
              <a:t>too </a:t>
            </a:r>
            <a:r>
              <a:rPr lang="en-US" dirty="0">
                <a:latin typeface="Garamond"/>
                <a:cs typeface="Garamond"/>
              </a:rPr>
              <a:t>much micro-management, or the questioning of little things, or the random enforcement of policies, etc., these do not encourage trust. </a:t>
            </a:r>
            <a:endParaRPr lang="en-US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0452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Increasing Trust in the Workplace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Do what you say you are going to do</a:t>
            </a:r>
          </a:p>
          <a:p>
            <a:r>
              <a:rPr lang="en-US" dirty="0" smtClean="0">
                <a:latin typeface="Garamond"/>
                <a:cs typeface="Garamond"/>
              </a:rPr>
              <a:t>Quit micromanaging</a:t>
            </a:r>
          </a:p>
          <a:p>
            <a:r>
              <a:rPr lang="en-US" dirty="0" smtClean="0">
                <a:latin typeface="Garamond"/>
                <a:cs typeface="Garamond"/>
              </a:rPr>
              <a:t>Communicate with employees</a:t>
            </a:r>
          </a:p>
          <a:p>
            <a:r>
              <a:rPr lang="en-US" dirty="0" smtClean="0">
                <a:latin typeface="Garamond"/>
                <a:cs typeface="Garamond"/>
              </a:rPr>
              <a:t>Consistently apply rules and messages</a:t>
            </a:r>
          </a:p>
          <a:p>
            <a:r>
              <a:rPr lang="en-US" dirty="0" smtClean="0">
                <a:latin typeface="Garamond"/>
                <a:cs typeface="Garamond"/>
              </a:rPr>
              <a:t>Trust employees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6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An Exercise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On your tables is a survey that’s yours to keep.</a:t>
            </a:r>
          </a:p>
          <a:p>
            <a:r>
              <a:rPr lang="en-US" dirty="0" smtClean="0">
                <a:latin typeface="Garamond"/>
                <a:cs typeface="Garamond"/>
              </a:rPr>
              <a:t>Fill out the questions in the survey </a:t>
            </a:r>
          </a:p>
          <a:p>
            <a:r>
              <a:rPr lang="en-US" dirty="0" smtClean="0">
                <a:latin typeface="Garamond"/>
                <a:cs typeface="Garamond"/>
              </a:rPr>
              <a:t>Sum up your results</a:t>
            </a: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3977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545"/>
            <a:ext cx="761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8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1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2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1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0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Overview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20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What is Employee Engagement?</a:t>
            </a:r>
          </a:p>
          <a:p>
            <a:r>
              <a:rPr lang="en-US" dirty="0" smtClean="0">
                <a:latin typeface="Garamond"/>
                <a:cs typeface="Garamond"/>
              </a:rPr>
              <a:t>Why Care About Employee Engagement?</a:t>
            </a:r>
          </a:p>
          <a:p>
            <a:r>
              <a:rPr lang="en-US" dirty="0" smtClean="0">
                <a:latin typeface="Garamond"/>
                <a:cs typeface="Garamond"/>
              </a:rPr>
              <a:t>Engagement in the Local Government Workplaces Project</a:t>
            </a:r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Ways to increase engagement</a:t>
            </a:r>
          </a:p>
          <a:p>
            <a:r>
              <a:rPr lang="en-US" dirty="0" smtClean="0">
                <a:latin typeface="Garamond"/>
                <a:cs typeface="Garamond"/>
              </a:rPr>
              <a:t>Engagement exercise</a:t>
            </a:r>
          </a:p>
        </p:txBody>
      </p:sp>
    </p:spTree>
    <p:extLst>
      <p:ext uri="{BB962C8B-B14F-4D97-AF65-F5344CB8AC3E}">
        <p14:creationId xmlns:p14="http://schemas.microsoft.com/office/powerpoint/2010/main" val="6262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1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285168"/>
              </p:ext>
            </p:extLst>
          </p:nvPr>
        </p:nvGraphicFramePr>
        <p:xfrm>
          <a:off x="-139700" y="819150"/>
          <a:ext cx="94234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2499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Increasing Engagement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Make work meaningful</a:t>
            </a:r>
          </a:p>
          <a:p>
            <a:r>
              <a:rPr lang="en-US" dirty="0" smtClean="0">
                <a:latin typeface="Garamond"/>
                <a:cs typeface="Garamond"/>
              </a:rPr>
              <a:t>Be open to new ideas</a:t>
            </a:r>
          </a:p>
          <a:p>
            <a:r>
              <a:rPr lang="en-US" dirty="0" smtClean="0">
                <a:latin typeface="Garamond"/>
                <a:cs typeface="Garamond"/>
              </a:rPr>
              <a:t>Foster trust in your workplace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4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For More Information on the Local Government Workplaces Project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  <a:hlinkClick r:id="rId2"/>
              </a:rPr>
              <a:t>ldd@unc.edu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err="1">
                <a:latin typeface="Garamond"/>
                <a:cs typeface="Garamond"/>
              </a:rPr>
              <a:t>l</a:t>
            </a:r>
            <a:r>
              <a:rPr lang="en-US" dirty="0" err="1" smtClean="0">
                <a:latin typeface="Garamond"/>
                <a:cs typeface="Garamond"/>
              </a:rPr>
              <a:t>gwp.web.unc.edu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919-966-4189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7105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What is Employee Engagement?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Energy</a:t>
            </a:r>
          </a:p>
          <a:p>
            <a:r>
              <a:rPr lang="en-US" dirty="0" smtClean="0">
                <a:latin typeface="Garamond"/>
                <a:cs typeface="Garamond"/>
              </a:rPr>
              <a:t>Focus</a:t>
            </a:r>
          </a:p>
          <a:p>
            <a:r>
              <a:rPr lang="en-US" dirty="0" smtClean="0">
                <a:latin typeface="Garamond"/>
                <a:cs typeface="Garamond"/>
              </a:rPr>
              <a:t>Dedication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8858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Why Care About Employee Engagement?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56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Employer of Choice</a:t>
            </a:r>
          </a:p>
          <a:p>
            <a:r>
              <a:rPr lang="en-US" dirty="0" smtClean="0">
                <a:latin typeface="Garamond"/>
                <a:cs typeface="Garamond"/>
              </a:rPr>
              <a:t>Increasing Service Expectations</a:t>
            </a:r>
          </a:p>
          <a:p>
            <a:r>
              <a:rPr lang="en-US" dirty="0">
                <a:latin typeface="Garamond"/>
                <a:cs typeface="Garamond"/>
              </a:rPr>
              <a:t>Limited </a:t>
            </a:r>
            <a:r>
              <a:rPr lang="en-US" dirty="0" smtClean="0">
                <a:latin typeface="Garamond"/>
                <a:cs typeface="Garamond"/>
              </a:rPr>
              <a:t>Resources</a:t>
            </a:r>
          </a:p>
          <a:p>
            <a:r>
              <a:rPr lang="en-US" dirty="0" smtClean="0">
                <a:latin typeface="Garamond"/>
                <a:cs typeface="Garamond"/>
              </a:rPr>
              <a:t>Doing More With Less</a:t>
            </a:r>
          </a:p>
          <a:p>
            <a:r>
              <a:rPr lang="en-US" dirty="0">
                <a:latin typeface="Garamond"/>
                <a:cs typeface="Garamond"/>
              </a:rPr>
              <a:t>Bureaucracy </a:t>
            </a:r>
            <a:r>
              <a:rPr lang="en-US" dirty="0" smtClean="0">
                <a:latin typeface="Garamond"/>
                <a:cs typeface="Garamond"/>
              </a:rPr>
              <a:t>Bashing</a:t>
            </a:r>
          </a:p>
          <a:p>
            <a:r>
              <a:rPr lang="en-US" dirty="0" smtClean="0">
                <a:latin typeface="Garamond"/>
                <a:cs typeface="Garamond"/>
              </a:rPr>
              <a:t>Performance</a:t>
            </a:r>
            <a:endParaRPr lang="en-US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5912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Engagement in the Local Government Workplaces Study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Cross-organizational survey research</a:t>
            </a:r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Started in 2004</a:t>
            </a:r>
          </a:p>
          <a:p>
            <a:r>
              <a:rPr lang="en-US" dirty="0" smtClean="0">
                <a:latin typeface="Garamond"/>
                <a:cs typeface="Garamond"/>
              </a:rPr>
              <a:t>7400 observations</a:t>
            </a:r>
          </a:p>
          <a:p>
            <a:r>
              <a:rPr lang="en-US" dirty="0" smtClean="0">
                <a:latin typeface="Garamond"/>
                <a:cs typeface="Garamond"/>
              </a:rPr>
              <a:t>Eleven organizations</a:t>
            </a:r>
          </a:p>
          <a:p>
            <a:r>
              <a:rPr lang="en-US" dirty="0" smtClean="0">
                <a:latin typeface="Garamond"/>
                <a:cs typeface="Garamond"/>
              </a:rPr>
              <a:t>Mostly cities and counties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Influences on Employee Engagement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7" y="4130962"/>
            <a:ext cx="2093191" cy="2065405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5" idx="0"/>
          </p:cNvCxnSpPr>
          <p:nvPr/>
        </p:nvCxnSpPr>
        <p:spPr>
          <a:xfrm>
            <a:off x="7312313" y="4130962"/>
            <a:ext cx="11545" cy="2065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Jo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55" y="3024910"/>
            <a:ext cx="2695298" cy="1393132"/>
          </a:xfrm>
          <a:prstGeom prst="rect">
            <a:avLst/>
          </a:prstGeom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62"/>
            <a:ext cx="3555052" cy="21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1666223"/>
              </p:ext>
            </p:extLst>
          </p:nvPr>
        </p:nvGraphicFramePr>
        <p:xfrm>
          <a:off x="258861" y="1429183"/>
          <a:ext cx="8796421" cy="527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Influences on Employee Engagement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6028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36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Top Influences on Employee Engagement</a:t>
            </a:r>
            <a:br>
              <a:rPr lang="en-US" sz="3600" dirty="0" smtClean="0">
                <a:latin typeface="Garamond"/>
                <a:cs typeface="Garamond"/>
              </a:rPr>
            </a:br>
            <a:r>
              <a:rPr lang="en-US" sz="3600" dirty="0" smtClean="0">
                <a:latin typeface="Garamond"/>
                <a:cs typeface="Garamond"/>
              </a:rPr>
              <a:t>From The Local Government Workplaces Project</a:t>
            </a:r>
            <a:br>
              <a:rPr lang="en-US" sz="3600" dirty="0" smtClean="0">
                <a:latin typeface="Garamond"/>
                <a:cs typeface="Garamond"/>
              </a:rPr>
            </a:b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219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Meaningful Work</a:t>
            </a:r>
          </a:p>
          <a:p>
            <a:r>
              <a:rPr lang="en-US" dirty="0" smtClean="0">
                <a:latin typeface="Garamond"/>
                <a:cs typeface="Garamond"/>
              </a:rPr>
              <a:t>Openness to New Ideas </a:t>
            </a:r>
          </a:p>
          <a:p>
            <a:r>
              <a:rPr lang="en-US" dirty="0" smtClean="0">
                <a:latin typeface="Garamond"/>
                <a:cs typeface="Garamond"/>
              </a:rPr>
              <a:t>Trust</a:t>
            </a:r>
          </a:p>
          <a:p>
            <a:r>
              <a:rPr lang="en-US" dirty="0" smtClean="0">
                <a:latin typeface="Garamond"/>
                <a:cs typeface="Garamond"/>
              </a:rPr>
              <a:t>For each of these</a:t>
            </a:r>
          </a:p>
          <a:p>
            <a:pPr lvl="2"/>
            <a:r>
              <a:rPr lang="en-US" sz="2800" dirty="0" smtClean="0">
                <a:latin typeface="Garamond"/>
                <a:cs typeface="Garamond"/>
              </a:rPr>
              <a:t>Excerpts from open-ended survey comments</a:t>
            </a:r>
          </a:p>
          <a:p>
            <a:pPr lvl="2"/>
            <a:r>
              <a:rPr lang="en-US" sz="2800" dirty="0" smtClean="0">
                <a:latin typeface="Garamond"/>
                <a:cs typeface="Garamond"/>
              </a:rPr>
              <a:t>Ideas for how you can get more of these to increase employee engagement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7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Meaningful Work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I love my job. I take pride in my job. It makes me proud of what I do and who I work. It brings me pleasure when citizens feel safe and also take pride in the police department in their community. </a:t>
            </a:r>
          </a:p>
        </p:txBody>
      </p:sp>
    </p:spTree>
    <p:extLst>
      <p:ext uri="{BB962C8B-B14F-4D97-AF65-F5344CB8AC3E}">
        <p14:creationId xmlns:p14="http://schemas.microsoft.com/office/powerpoint/2010/main" val="2125830274"/>
      </p:ext>
    </p:extLst>
  </p:cSld>
  <p:clrMapOvr>
    <a:masterClrMapping/>
  </p:clrMapOvr>
</p:sld>
</file>

<file path=ppt/theme/theme1.xml><?xml version="1.0" encoding="utf-8"?>
<a:theme xmlns:a="http://schemas.openxmlformats.org/drawingml/2006/main" name="SO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</TotalTime>
  <Words>466</Words>
  <Application>Microsoft Office PowerPoint</Application>
  <PresentationFormat>On-screen Show (4:3)</PresentationFormat>
  <Paragraphs>104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Garamond</vt:lpstr>
      <vt:lpstr>SOG Template</vt:lpstr>
      <vt:lpstr>The Many Faces of Employee Engagement</vt:lpstr>
      <vt:lpstr>Overview</vt:lpstr>
      <vt:lpstr>What is Employee Engagement?</vt:lpstr>
      <vt:lpstr>Why Care About Employee Engagement?</vt:lpstr>
      <vt:lpstr>Engagement in the Local Government Workplaces Study</vt:lpstr>
      <vt:lpstr>Influences on Employee Engagement</vt:lpstr>
      <vt:lpstr>Influences on Employee Engagement</vt:lpstr>
      <vt:lpstr>Top Influences on Employee Engagement From The Local Government Workplaces Project </vt:lpstr>
      <vt:lpstr>Meaningful Work</vt:lpstr>
      <vt:lpstr>Making Work Meaningful</vt:lpstr>
      <vt:lpstr>Openness to New Ideas</vt:lpstr>
      <vt:lpstr>Increasing Openness to New Ideas</vt:lpstr>
      <vt:lpstr>Trust </vt:lpstr>
      <vt:lpstr>Trust </vt:lpstr>
      <vt:lpstr>Increasing Trust in the Workplace</vt:lpstr>
      <vt:lpstr>An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Increasing Engagement</vt:lpstr>
      <vt:lpstr>For More Information on the Local Government Workplaces Project</vt:lpstr>
    </vt:vector>
  </TitlesOfParts>
  <Company>University of North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Town of Chapel Hill Employee Perspectives Survey</dc:title>
  <dc:creator>Dehart-Davis, Leisha</dc:creator>
  <cp:lastModifiedBy>kdshearin</cp:lastModifiedBy>
  <cp:revision>380</cp:revision>
  <dcterms:created xsi:type="dcterms:W3CDTF">2013-05-26T20:36:33Z</dcterms:created>
  <dcterms:modified xsi:type="dcterms:W3CDTF">2016-09-20T17:49:00Z</dcterms:modified>
</cp:coreProperties>
</file>