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258" r:id="rId3"/>
    <p:sldId id="266" r:id="rId4"/>
    <p:sldId id="259" r:id="rId5"/>
    <p:sldId id="289" r:id="rId6"/>
    <p:sldId id="261" r:id="rId7"/>
    <p:sldId id="262" r:id="rId8"/>
    <p:sldId id="263" r:id="rId9"/>
    <p:sldId id="264" r:id="rId10"/>
    <p:sldId id="265" r:id="rId11"/>
    <p:sldId id="267" r:id="rId12"/>
    <p:sldId id="268" r:id="rId13"/>
    <p:sldId id="269" r:id="rId14"/>
    <p:sldId id="271" r:id="rId15"/>
    <p:sldId id="272" r:id="rId16"/>
    <p:sldId id="287" r:id="rId17"/>
    <p:sldId id="300" r:id="rId18"/>
    <p:sldId id="273" r:id="rId19"/>
    <p:sldId id="275" r:id="rId20"/>
    <p:sldId id="274" r:id="rId21"/>
    <p:sldId id="284" r:id="rId22"/>
    <p:sldId id="257" r:id="rId23"/>
    <p:sldId id="290" r:id="rId24"/>
    <p:sldId id="291" r:id="rId25"/>
    <p:sldId id="292" r:id="rId26"/>
    <p:sldId id="294" r:id="rId27"/>
    <p:sldId id="295" r:id="rId28"/>
    <p:sldId id="297" r:id="rId29"/>
    <p:sldId id="298" r:id="rId30"/>
    <p:sldId id="299" r:id="rId31"/>
    <p:sldId id="276" r:id="rId32"/>
    <p:sldId id="279" r:id="rId33"/>
    <p:sldId id="277" r:id="rId34"/>
    <p:sldId id="278" r:id="rId35"/>
    <p:sldId id="280" r:id="rId36"/>
    <p:sldId id="282" r:id="rId37"/>
    <p:sldId id="283" r:id="rId38"/>
    <p:sldId id="301" r:id="rId39"/>
    <p:sldId id="285"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21E408-5074-483D-A386-D5EE80FCDCD1}">
          <p14:sldIdLst>
            <p14:sldId id="256"/>
            <p14:sldId id="258"/>
            <p14:sldId id="266"/>
            <p14:sldId id="259"/>
            <p14:sldId id="289"/>
            <p14:sldId id="261"/>
            <p14:sldId id="262"/>
            <p14:sldId id="263"/>
            <p14:sldId id="264"/>
            <p14:sldId id="265"/>
            <p14:sldId id="267"/>
            <p14:sldId id="268"/>
            <p14:sldId id="269"/>
            <p14:sldId id="271"/>
            <p14:sldId id="272"/>
            <p14:sldId id="287"/>
            <p14:sldId id="300"/>
            <p14:sldId id="273"/>
            <p14:sldId id="275"/>
            <p14:sldId id="274"/>
            <p14:sldId id="284"/>
            <p14:sldId id="257"/>
            <p14:sldId id="290"/>
            <p14:sldId id="291"/>
            <p14:sldId id="292"/>
            <p14:sldId id="294"/>
            <p14:sldId id="295"/>
            <p14:sldId id="297"/>
            <p14:sldId id="298"/>
            <p14:sldId id="299"/>
            <p14:sldId id="276"/>
            <p14:sldId id="279"/>
            <p14:sldId id="277"/>
            <p14:sldId id="278"/>
            <p14:sldId id="280"/>
            <p14:sldId id="282"/>
            <p14:sldId id="283"/>
            <p14:sldId id="301"/>
            <p14:sldId id="285"/>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18F"/>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103" d="100"/>
          <a:sy n="103" d="100"/>
        </p:scale>
        <p:origin x="2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0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8041D-4CA3-4B2E-9302-FD50E6200CFE}" type="datetimeFigureOut">
              <a:rPr lang="en-US" smtClean="0"/>
              <a:t>8/23/2016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2B51E-9ECF-42F0-B589-FD516EF04910}" type="slidenum">
              <a:rPr lang="en-US" smtClean="0"/>
              <a:t>‹#›</a:t>
            </a:fld>
            <a:endParaRPr lang="en-US" dirty="0"/>
          </a:p>
        </p:txBody>
      </p:sp>
    </p:spTree>
    <p:extLst>
      <p:ext uri="{BB962C8B-B14F-4D97-AF65-F5344CB8AC3E}">
        <p14:creationId xmlns:p14="http://schemas.microsoft.com/office/powerpoint/2010/main" val="196536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B51E-9ECF-42F0-B589-FD516EF04910}" type="slidenum">
              <a:rPr lang="en-US" smtClean="0"/>
              <a:t>1</a:t>
            </a:fld>
            <a:endParaRPr lang="en-US" dirty="0"/>
          </a:p>
        </p:txBody>
      </p:sp>
    </p:spTree>
    <p:extLst>
      <p:ext uri="{BB962C8B-B14F-4D97-AF65-F5344CB8AC3E}">
        <p14:creationId xmlns:p14="http://schemas.microsoft.com/office/powerpoint/2010/main" val="178659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B51E-9ECF-42F0-B589-FD516EF04910}" type="slidenum">
              <a:rPr lang="en-US" smtClean="0"/>
              <a:t>2</a:t>
            </a:fld>
            <a:endParaRPr lang="en-US" dirty="0"/>
          </a:p>
        </p:txBody>
      </p:sp>
    </p:spTree>
    <p:extLst>
      <p:ext uri="{BB962C8B-B14F-4D97-AF65-F5344CB8AC3E}">
        <p14:creationId xmlns:p14="http://schemas.microsoft.com/office/powerpoint/2010/main" val="143145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B51E-9ECF-42F0-B589-FD516EF04910}" type="slidenum">
              <a:rPr lang="en-US" smtClean="0"/>
              <a:t>4</a:t>
            </a:fld>
            <a:endParaRPr lang="en-US" dirty="0"/>
          </a:p>
        </p:txBody>
      </p:sp>
    </p:spTree>
    <p:extLst>
      <p:ext uri="{BB962C8B-B14F-4D97-AF65-F5344CB8AC3E}">
        <p14:creationId xmlns:p14="http://schemas.microsoft.com/office/powerpoint/2010/main" val="95480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B51E-9ECF-42F0-B589-FD516EF04910}" type="slidenum">
              <a:rPr lang="en-US" smtClean="0"/>
              <a:t>9</a:t>
            </a:fld>
            <a:endParaRPr lang="en-US" dirty="0"/>
          </a:p>
        </p:txBody>
      </p:sp>
    </p:spTree>
    <p:extLst>
      <p:ext uri="{BB962C8B-B14F-4D97-AF65-F5344CB8AC3E}">
        <p14:creationId xmlns:p14="http://schemas.microsoft.com/office/powerpoint/2010/main" val="130655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B51E-9ECF-42F0-B589-FD516EF04910}" type="slidenum">
              <a:rPr lang="en-US" smtClean="0"/>
              <a:t>13</a:t>
            </a:fld>
            <a:endParaRPr lang="en-US" dirty="0"/>
          </a:p>
        </p:txBody>
      </p:sp>
    </p:spTree>
    <p:extLst>
      <p:ext uri="{BB962C8B-B14F-4D97-AF65-F5344CB8AC3E}">
        <p14:creationId xmlns:p14="http://schemas.microsoft.com/office/powerpoint/2010/main" val="414793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B51E-9ECF-42F0-B589-FD516EF04910}" type="slidenum">
              <a:rPr lang="en-US" smtClean="0"/>
              <a:t>34</a:t>
            </a:fld>
            <a:endParaRPr lang="en-US" dirty="0"/>
          </a:p>
        </p:txBody>
      </p:sp>
    </p:spTree>
    <p:extLst>
      <p:ext uri="{BB962C8B-B14F-4D97-AF65-F5344CB8AC3E}">
        <p14:creationId xmlns:p14="http://schemas.microsoft.com/office/powerpoint/2010/main" val="34425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622C30-1E6C-4729-8405-37D8D1FD6C6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622C30-1E6C-4729-8405-37D8D1FD6C6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622C30-1E6C-4729-8405-37D8D1FD6C68}"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622C30-1E6C-4729-8405-37D8D1FD6C68}"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622C30-1E6C-4729-8405-37D8D1FD6C6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622C30-1E6C-4729-8405-37D8D1FD6C68}"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622C30-1E6C-4729-8405-37D8D1FD6C6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622C30-1E6C-4729-8405-37D8D1FD6C6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622C30-1E6C-4729-8405-37D8D1FD6C6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622C30-1E6C-4729-8405-37D8D1FD6C68}"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2DBA3-4FA4-4673-8555-9BA6CD468693}"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622C30-1E6C-4729-8405-37D8D1FD6C68}"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552DBA3-4FA4-4673-8555-9BA6CD468693}" type="datetimeFigureOut">
              <a:rPr lang="en-US" smtClean="0"/>
              <a:t>8/23/2016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4622C30-1E6C-4729-8405-37D8D1FD6C68}"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447800"/>
            <a:ext cx="7175351" cy="3477657"/>
          </a:xfrm>
        </p:spPr>
        <p:txBody>
          <a:bodyPr/>
          <a:lstStyle/>
          <a:p>
            <a:r>
              <a:rPr lang="en-US" dirty="0" smtClean="0"/>
              <a:t>Exporting Data from NCVTS to Create Mail Merge Documents</a:t>
            </a:r>
            <a:br>
              <a:rPr lang="en-US" dirty="0" smtClean="0"/>
            </a:br>
            <a:endParaRPr lang="en-US" dirty="0"/>
          </a:p>
        </p:txBody>
      </p:sp>
      <p:sp>
        <p:nvSpPr>
          <p:cNvPr id="5" name="TextBox 4"/>
          <p:cNvSpPr txBox="1"/>
          <p:nvPr/>
        </p:nvSpPr>
        <p:spPr>
          <a:xfrm>
            <a:off x="381000" y="5715000"/>
            <a:ext cx="4571999" cy="553998"/>
          </a:xfrm>
          <a:prstGeom prst="rect">
            <a:avLst/>
          </a:prstGeom>
          <a:noFill/>
        </p:spPr>
        <p:txBody>
          <a:bodyPr wrap="square" rtlCol="0">
            <a:spAutoFit/>
          </a:bodyPr>
          <a:lstStyle/>
          <a:p>
            <a:r>
              <a:rPr lang="en-US" sz="1600" b="1" i="1" dirty="0" smtClean="0">
                <a:solidFill>
                  <a:srgbClr val="FF0000"/>
                </a:solidFill>
              </a:rPr>
              <a:t>By: Betsy Cummings</a:t>
            </a:r>
          </a:p>
          <a:p>
            <a:r>
              <a:rPr lang="en-US" sz="1400" i="1" dirty="0" smtClean="0">
                <a:solidFill>
                  <a:srgbClr val="FF0000"/>
                </a:solidFill>
              </a:rPr>
              <a:t>        </a:t>
            </a:r>
            <a:r>
              <a:rPr lang="en-US" sz="1400" b="1" i="1" dirty="0" smtClean="0">
                <a:solidFill>
                  <a:srgbClr val="FF0000"/>
                </a:solidFill>
              </a:rPr>
              <a:t>Robeson County Personal Property Division Manager</a:t>
            </a:r>
            <a:endParaRPr lang="en-US" sz="1400" b="1" i="1" dirty="0">
              <a:solidFill>
                <a:srgbClr val="FF0000"/>
              </a:solidFill>
            </a:endParaRPr>
          </a:p>
        </p:txBody>
      </p:sp>
    </p:spTree>
    <p:extLst>
      <p:ext uri="{BB962C8B-B14F-4D97-AF65-F5344CB8AC3E}">
        <p14:creationId xmlns:p14="http://schemas.microsoft.com/office/powerpoint/2010/main" val="26813684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399" y="2514600"/>
            <a:ext cx="7391401" cy="3200400"/>
          </a:xfrm>
        </p:spPr>
        <p:txBody>
          <a:bodyPr/>
          <a:lstStyle/>
          <a:p>
            <a:pPr marL="0" indent="0">
              <a:buNone/>
            </a:pPr>
            <a:r>
              <a:rPr lang="en-US" dirty="0"/>
              <a:t>*</a:t>
            </a:r>
            <a:r>
              <a:rPr lang="en-US" dirty="0" smtClean="0"/>
              <a:t> </a:t>
            </a:r>
            <a:r>
              <a:rPr lang="en-US" dirty="0"/>
              <a:t>Once you have finished marking all the abstracts that you need </a:t>
            </a:r>
            <a:r>
              <a:rPr lang="en-US" dirty="0" smtClean="0"/>
              <a:t>to send a correspondence letter to then </a:t>
            </a:r>
            <a:r>
              <a:rPr lang="en-US" dirty="0"/>
              <a:t>its time for you to </a:t>
            </a:r>
            <a:r>
              <a:rPr lang="en-US" dirty="0" smtClean="0"/>
              <a:t>export the data </a:t>
            </a:r>
            <a:r>
              <a:rPr lang="en-US" dirty="0"/>
              <a:t>into a </a:t>
            </a:r>
            <a:r>
              <a:rPr lang="en-US" dirty="0" smtClean="0"/>
              <a:t>file through the </a:t>
            </a:r>
            <a:r>
              <a:rPr lang="en-US" b="1" dirty="0" smtClean="0">
                <a:solidFill>
                  <a:schemeClr val="tx1"/>
                </a:solidFill>
              </a:rPr>
              <a:t>EXPORTING PROCESS.</a:t>
            </a:r>
            <a:endParaRPr lang="en-US" b="1" dirty="0">
              <a:solidFill>
                <a:schemeClr val="tx1"/>
              </a:solidFill>
            </a:endParaRPr>
          </a:p>
          <a:p>
            <a:pPr marL="0" indent="0">
              <a:buNone/>
            </a:pPr>
            <a:endParaRPr lang="en-US" dirty="0"/>
          </a:p>
        </p:txBody>
      </p:sp>
      <p:sp>
        <p:nvSpPr>
          <p:cNvPr id="3" name="Title 2"/>
          <p:cNvSpPr>
            <a:spLocks noGrp="1"/>
          </p:cNvSpPr>
          <p:nvPr>
            <p:ph type="title"/>
          </p:nvPr>
        </p:nvSpPr>
        <p:spPr>
          <a:xfrm>
            <a:off x="457200" y="338328"/>
            <a:ext cx="8229600" cy="1414272"/>
          </a:xfrm>
        </p:spPr>
        <p:txBody>
          <a:bodyPr>
            <a:normAutofit/>
          </a:bodyPr>
          <a:lstStyle/>
          <a:p>
            <a:r>
              <a:rPr lang="en-US" sz="5400" dirty="0" smtClean="0"/>
              <a:t>Exporting Process</a:t>
            </a:r>
            <a:endParaRPr lang="en-US" sz="5400" dirty="0"/>
          </a:p>
        </p:txBody>
      </p:sp>
    </p:spTree>
    <p:extLst>
      <p:ext uri="{BB962C8B-B14F-4D97-AF65-F5344CB8AC3E}">
        <p14:creationId xmlns:p14="http://schemas.microsoft.com/office/powerpoint/2010/main" val="419851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566672"/>
          </a:xfrm>
        </p:spPr>
        <p:txBody>
          <a:bodyPr>
            <a:normAutofit/>
          </a:bodyPr>
          <a:lstStyle/>
          <a:p>
            <a:pPr algn="l"/>
            <a:r>
              <a:rPr lang="en-US" sz="2400" dirty="0" smtClean="0"/>
              <a:t>Step 1. </a:t>
            </a:r>
            <a:r>
              <a:rPr lang="en-US" sz="2400" dirty="0"/>
              <a:t>Under </a:t>
            </a:r>
            <a:r>
              <a:rPr lang="en-US" sz="2400" dirty="0">
                <a:solidFill>
                  <a:schemeClr val="tx1"/>
                </a:solidFill>
              </a:rPr>
              <a:t>“</a:t>
            </a:r>
            <a:r>
              <a:rPr lang="en-US" sz="2400" b="1" dirty="0">
                <a:solidFill>
                  <a:schemeClr val="tx1"/>
                </a:solidFill>
              </a:rPr>
              <a:t>WORKFLOW</a:t>
            </a:r>
            <a:r>
              <a:rPr lang="en-US" sz="2400" dirty="0" smtClean="0">
                <a:solidFill>
                  <a:schemeClr val="tx1"/>
                </a:solidFill>
              </a:rPr>
              <a:t>” </a:t>
            </a:r>
            <a:r>
              <a:rPr lang="en-US" sz="2400" dirty="0" smtClean="0">
                <a:solidFill>
                  <a:schemeClr val="bg1"/>
                </a:solidFill>
              </a:rPr>
              <a:t>tab</a:t>
            </a:r>
            <a:r>
              <a:rPr lang="en-US" sz="2400" dirty="0" smtClean="0">
                <a:solidFill>
                  <a:schemeClr val="tx1"/>
                </a:solidFill>
              </a:rPr>
              <a:t> </a:t>
            </a:r>
            <a:r>
              <a:rPr lang="en-US" sz="2400" dirty="0" smtClean="0"/>
              <a:t>on </a:t>
            </a:r>
            <a:r>
              <a:rPr lang="en-US" sz="2400" dirty="0"/>
              <a:t>the menu bar, select </a:t>
            </a:r>
            <a:r>
              <a:rPr lang="en-US" sz="2400" dirty="0" smtClean="0"/>
              <a:t/>
            </a:r>
            <a:br>
              <a:rPr lang="en-US" sz="2400" dirty="0" smtClean="0"/>
            </a:br>
            <a:r>
              <a:rPr lang="en-US" sz="2400" dirty="0"/>
              <a:t> </a:t>
            </a:r>
            <a:r>
              <a:rPr lang="en-US" sz="2400" dirty="0" smtClean="0"/>
              <a:t>             </a:t>
            </a:r>
            <a:r>
              <a:rPr lang="en-US" sz="2400" dirty="0" smtClean="0">
                <a:solidFill>
                  <a:schemeClr val="tx1"/>
                </a:solidFill>
              </a:rPr>
              <a:t>“</a:t>
            </a:r>
            <a:r>
              <a:rPr lang="en-US" sz="2400" b="1" dirty="0">
                <a:solidFill>
                  <a:schemeClr val="tx1"/>
                </a:solidFill>
              </a:rPr>
              <a:t>EXPORT </a:t>
            </a:r>
            <a:r>
              <a:rPr lang="en-US" sz="2400" b="1" dirty="0" smtClean="0">
                <a:solidFill>
                  <a:schemeClr val="tx1"/>
                </a:solidFill>
              </a:rPr>
              <a:t>DOCUMENTS”.</a:t>
            </a:r>
            <a:r>
              <a:rPr lang="en-US" sz="2400" dirty="0"/>
              <a:t/>
            </a:r>
            <a:br>
              <a:rPr lang="en-US" sz="2400" dirty="0"/>
            </a:br>
            <a:endParaRPr lang="en-US" sz="2400" dirty="0"/>
          </a:p>
        </p:txBody>
      </p:sp>
      <p:pic>
        <p:nvPicPr>
          <p:cNvPr id="7" name="Picture 6"/>
          <p:cNvPicPr/>
          <p:nvPr/>
        </p:nvPicPr>
        <p:blipFill rotWithShape="1">
          <a:blip r:embed="rId2"/>
          <a:srcRect r="56533" b="9876"/>
          <a:stretch/>
        </p:blipFill>
        <p:spPr bwMode="auto">
          <a:xfrm>
            <a:off x="1524000" y="1752600"/>
            <a:ext cx="4945380" cy="4724400"/>
          </a:xfrm>
          <a:prstGeom prst="rect">
            <a:avLst/>
          </a:prstGeom>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
        <p:nvSpPr>
          <p:cNvPr id="5" name="Down Arrow 4"/>
          <p:cNvSpPr/>
          <p:nvPr/>
        </p:nvSpPr>
        <p:spPr>
          <a:xfrm>
            <a:off x="3110484" y="1600200"/>
            <a:ext cx="394716" cy="597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a:off x="4572000" y="4343400"/>
            <a:ext cx="978408" cy="3185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722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0"/>
            <a:ext cx="8915400" cy="2133600"/>
          </a:xfrm>
        </p:spPr>
        <p:txBody>
          <a:bodyPr>
            <a:normAutofit fontScale="90000"/>
          </a:bodyPr>
          <a:lstStyle/>
          <a:p>
            <a:pPr algn="l"/>
            <a:r>
              <a:rPr lang="en-US" sz="2700" dirty="0" smtClean="0"/>
              <a:t>Step 2.  Dialog </a:t>
            </a:r>
            <a:r>
              <a:rPr lang="en-US" sz="2700" dirty="0"/>
              <a:t>Box will </a:t>
            </a:r>
            <a:r>
              <a:rPr lang="en-US" sz="2700" dirty="0" smtClean="0"/>
              <a:t>pop-up called </a:t>
            </a:r>
            <a:r>
              <a:rPr lang="en-US" sz="2700" b="1" dirty="0" smtClean="0">
                <a:solidFill>
                  <a:schemeClr val="tx1"/>
                </a:solidFill>
              </a:rPr>
              <a:t>“</a:t>
            </a:r>
            <a:r>
              <a:rPr lang="en-US" sz="2700" b="1" dirty="0">
                <a:solidFill>
                  <a:schemeClr val="tx1"/>
                </a:solidFill>
              </a:rPr>
              <a:t>ABSTRACT </a:t>
            </a:r>
            <a:r>
              <a:rPr lang="en-US" sz="2700" b="1" dirty="0" smtClean="0">
                <a:solidFill>
                  <a:schemeClr val="tx1"/>
                </a:solidFill>
              </a:rPr>
              <a:t>DOCUMENTS”</a:t>
            </a:r>
            <a:r>
              <a:rPr lang="en-US" sz="2700" b="1" dirty="0" smtClean="0">
                <a:solidFill>
                  <a:schemeClr val="bg1"/>
                </a:solidFill>
              </a:rPr>
              <a:t>.</a:t>
            </a:r>
            <a:br>
              <a:rPr lang="en-US" sz="2700" b="1" dirty="0" smtClean="0">
                <a:solidFill>
                  <a:schemeClr val="bg1"/>
                </a:solidFill>
              </a:rPr>
            </a:br>
            <a:r>
              <a:rPr lang="en-US" sz="2700" b="1" dirty="0" smtClean="0">
                <a:solidFill>
                  <a:schemeClr val="bg1"/>
                </a:solidFill>
              </a:rPr>
              <a:t>               </a:t>
            </a:r>
            <a:r>
              <a:rPr lang="en-US" sz="2700" dirty="0" smtClean="0"/>
              <a:t>Place </a:t>
            </a:r>
            <a:r>
              <a:rPr lang="en-US" sz="2700" dirty="0"/>
              <a:t>your curser on the drop </a:t>
            </a:r>
            <a:r>
              <a:rPr lang="en-US" sz="2700" dirty="0" smtClean="0"/>
              <a:t>down </a:t>
            </a:r>
            <a:r>
              <a:rPr lang="en-US" sz="2700" dirty="0"/>
              <a:t>arrow </a:t>
            </a:r>
            <a:r>
              <a:rPr lang="en-US" sz="2700" dirty="0" smtClean="0"/>
              <a:t> (   ) labeled </a:t>
            </a:r>
            <a:br>
              <a:rPr lang="en-US" sz="2700" dirty="0" smtClean="0"/>
            </a:br>
            <a:r>
              <a:rPr lang="en-US" sz="2700" dirty="0"/>
              <a:t> </a:t>
            </a:r>
            <a:r>
              <a:rPr lang="en-US" sz="2700" dirty="0" smtClean="0"/>
              <a:t>              </a:t>
            </a:r>
            <a:r>
              <a:rPr lang="en-US" sz="2700" dirty="0" smtClean="0">
                <a:solidFill>
                  <a:schemeClr val="tx1"/>
                </a:solidFill>
              </a:rPr>
              <a:t>“</a:t>
            </a:r>
            <a:r>
              <a:rPr lang="en-US" sz="2700" b="1" dirty="0">
                <a:solidFill>
                  <a:schemeClr val="tx1"/>
                </a:solidFill>
              </a:rPr>
              <a:t>DOCUMENT TYPE” </a:t>
            </a:r>
            <a:r>
              <a:rPr lang="en-US" sz="2700" dirty="0"/>
              <a:t>and </a:t>
            </a:r>
            <a:r>
              <a:rPr lang="en-US" sz="2700" dirty="0" smtClean="0"/>
              <a:t>then </a:t>
            </a:r>
            <a:r>
              <a:rPr lang="en-US" sz="2700" dirty="0"/>
              <a:t>select the letter.</a:t>
            </a:r>
            <a:br>
              <a:rPr lang="en-US" sz="2700" dirty="0"/>
            </a:br>
            <a:r>
              <a:rPr lang="en-US" sz="2800" dirty="0"/>
              <a:t>       </a:t>
            </a:r>
            <a:r>
              <a:rPr lang="en-US" sz="2800" dirty="0" smtClean="0"/>
              <a:t/>
            </a:r>
            <a:br>
              <a:rPr lang="en-US" sz="2800" dirty="0" smtClean="0"/>
            </a:br>
            <a:r>
              <a:rPr lang="en-US" sz="2800" dirty="0"/>
              <a:t> </a:t>
            </a:r>
            <a:r>
              <a:rPr lang="en-US" sz="2800" dirty="0" smtClean="0"/>
              <a:t>      </a:t>
            </a:r>
            <a:r>
              <a:rPr lang="en-US" sz="2800" b="1" dirty="0" smtClean="0">
                <a:solidFill>
                  <a:schemeClr val="bg1"/>
                </a:solidFill>
              </a:rPr>
              <a:t> </a:t>
            </a:r>
            <a:endParaRPr lang="en-US" sz="2800" b="1" dirty="0">
              <a:solidFill>
                <a:schemeClr val="tx1"/>
              </a:solidFill>
            </a:endParaRPr>
          </a:p>
        </p:txBody>
      </p:sp>
      <p:pic>
        <p:nvPicPr>
          <p:cNvPr id="9" name="Content Placeholder 8"/>
          <p:cNvPicPr>
            <a:picLocks noGrp="1"/>
          </p:cNvPicPr>
          <p:nvPr>
            <p:ph idx="1"/>
          </p:nvPr>
        </p:nvPicPr>
        <p:blipFill rotWithShape="1">
          <a:blip r:embed="rId2"/>
          <a:srcRect l="40169" t="8117" r="29930" b="32215"/>
          <a:stretch/>
        </p:blipFill>
        <p:spPr bwMode="auto">
          <a:xfrm>
            <a:off x="838200" y="2362200"/>
            <a:ext cx="6351662" cy="4203819"/>
          </a:xfrm>
          <a:prstGeom prst="rect">
            <a:avLst/>
          </a:prstGeom>
          <a:ln>
            <a:solidFill>
              <a:schemeClr val="tx1"/>
            </a:solidFill>
          </a:ln>
          <a:effectLst>
            <a:glow rad="101600">
              <a:schemeClr val="tx1">
                <a:alpha val="40000"/>
              </a:schemeClr>
            </a:glow>
          </a:effectLst>
          <a:extLst>
            <a:ext uri="{53640926-AAD7-44D8-BBD7-CCE9431645EC}">
              <a14:shadowObscured xmlns:a14="http://schemas.microsoft.com/office/drawing/2010/main"/>
            </a:ext>
          </a:extLst>
        </p:spPr>
      </p:pic>
      <p:pic>
        <p:nvPicPr>
          <p:cNvPr id="1026" name="Picture 2" descr="C:\Users\bcummings\AppData\Local\Microsoft\Windows\Temporary Internet Files\Content.IE5\53BVDDI7\Ic_arrow_drop_down_48px.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164" y="695309"/>
            <a:ext cx="334176" cy="33417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1905000" y="3246070"/>
            <a:ext cx="9784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441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1676400"/>
          </a:xfrm>
        </p:spPr>
        <p:txBody>
          <a:bodyPr>
            <a:noAutofit/>
          </a:bodyPr>
          <a:lstStyle/>
          <a:p>
            <a:pPr algn="l"/>
            <a:r>
              <a:rPr lang="en-US" sz="2400" dirty="0" smtClean="0"/>
              <a:t>Step 3.  You are now on the </a:t>
            </a:r>
            <a:r>
              <a:rPr lang="en-US" sz="2400" b="1" dirty="0" smtClean="0">
                <a:solidFill>
                  <a:schemeClr val="tx1"/>
                </a:solidFill>
              </a:rPr>
              <a:t>“Export Documents” </a:t>
            </a:r>
            <a:r>
              <a:rPr lang="en-US" sz="2400" dirty="0" smtClean="0"/>
              <a:t>screen.   </a:t>
            </a:r>
            <a:br>
              <a:rPr lang="en-US" sz="2400" dirty="0" smtClean="0"/>
            </a:br>
            <a:r>
              <a:rPr lang="en-US" sz="2400" dirty="0"/>
              <a:t> </a:t>
            </a:r>
            <a:r>
              <a:rPr lang="en-US" sz="2400" dirty="0" smtClean="0"/>
              <a:t>              Underneath the Abstract Documents Tab you can pull the  </a:t>
            </a:r>
            <a:br>
              <a:rPr lang="en-US" sz="2400" dirty="0" smtClean="0"/>
            </a:br>
            <a:r>
              <a:rPr lang="en-US" sz="2400" dirty="0"/>
              <a:t> </a:t>
            </a:r>
            <a:r>
              <a:rPr lang="en-US" sz="2400" dirty="0" smtClean="0"/>
              <a:t>              data </a:t>
            </a:r>
            <a:r>
              <a:rPr lang="en-US" sz="2400" b="1" dirty="0" smtClean="0">
                <a:solidFill>
                  <a:schemeClr val="tx1"/>
                </a:solidFill>
              </a:rPr>
              <a:t>“MARKED FOR EXPORT</a:t>
            </a:r>
            <a:r>
              <a:rPr lang="en-US" sz="2400" dirty="0" smtClean="0"/>
              <a:t>” by completing the  </a:t>
            </a:r>
            <a:br>
              <a:rPr lang="en-US" sz="2400" dirty="0" smtClean="0"/>
            </a:br>
            <a:r>
              <a:rPr lang="en-US" sz="2400" dirty="0"/>
              <a:t> </a:t>
            </a:r>
            <a:r>
              <a:rPr lang="en-US" sz="2400" dirty="0" smtClean="0"/>
              <a:t>              following steps.</a:t>
            </a:r>
            <a:endParaRPr lang="en-US" sz="2400" dirty="0"/>
          </a:p>
        </p:txBody>
      </p:sp>
      <p:sp>
        <p:nvSpPr>
          <p:cNvPr id="6" name="Content Placeholder 5"/>
          <p:cNvSpPr>
            <a:spLocks noGrp="1"/>
          </p:cNvSpPr>
          <p:nvPr>
            <p:ph sz="quarter" idx="14"/>
          </p:nvPr>
        </p:nvSpPr>
        <p:spPr>
          <a:xfrm>
            <a:off x="4648200" y="2209800"/>
            <a:ext cx="4191000" cy="4460762"/>
          </a:xfrm>
        </p:spPr>
        <p:txBody>
          <a:bodyPr>
            <a:normAutofit/>
          </a:bodyPr>
          <a:lstStyle/>
          <a:p>
            <a:pPr marL="457200" indent="-457200">
              <a:buAutoNum type="arabicPeriod"/>
            </a:pPr>
            <a:r>
              <a:rPr lang="en-US" sz="2000" dirty="0" smtClean="0"/>
              <a:t>Select </a:t>
            </a:r>
            <a:r>
              <a:rPr lang="en-US" sz="2000" dirty="0"/>
              <a:t>the date you want to export the letters </a:t>
            </a:r>
            <a:r>
              <a:rPr lang="en-US" sz="2000" dirty="0" smtClean="0"/>
              <a:t>by </a:t>
            </a:r>
            <a:r>
              <a:rPr lang="en-US" sz="2000" dirty="0"/>
              <a:t>changing the date in the box labeled </a:t>
            </a:r>
            <a:r>
              <a:rPr lang="en-US" sz="2000" dirty="0" smtClean="0">
                <a:solidFill>
                  <a:schemeClr val="tx1"/>
                </a:solidFill>
              </a:rPr>
              <a:t>“</a:t>
            </a:r>
            <a:r>
              <a:rPr lang="en-US" sz="2000" b="1" dirty="0">
                <a:solidFill>
                  <a:schemeClr val="tx1"/>
                </a:solidFill>
              </a:rPr>
              <a:t>DATE MARKED for EXPORT</a:t>
            </a:r>
            <a:r>
              <a:rPr lang="en-US" sz="2000" b="1" dirty="0" smtClean="0">
                <a:solidFill>
                  <a:schemeClr val="tx1"/>
                </a:solidFill>
              </a:rPr>
              <a:t>”.</a:t>
            </a:r>
          </a:p>
          <a:p>
            <a:pPr marL="0" indent="0">
              <a:buNone/>
            </a:pPr>
            <a:endParaRPr lang="en-US" sz="2000" b="1" dirty="0" smtClean="0">
              <a:solidFill>
                <a:schemeClr val="tx1"/>
              </a:solidFill>
            </a:endParaRPr>
          </a:p>
          <a:p>
            <a:pPr marL="457200" indent="-457200">
              <a:buAutoNum type="arabicPeriod" startAt="2"/>
            </a:pPr>
            <a:r>
              <a:rPr lang="en-US" sz="2000" dirty="0" smtClean="0"/>
              <a:t>Select user’s name in the box </a:t>
            </a:r>
            <a:r>
              <a:rPr lang="en-US" sz="2000" dirty="0"/>
              <a:t>“</a:t>
            </a:r>
            <a:r>
              <a:rPr lang="en-US" sz="2000" b="1" dirty="0" smtClean="0">
                <a:solidFill>
                  <a:schemeClr val="tx1"/>
                </a:solidFill>
              </a:rPr>
              <a:t>MARKED </a:t>
            </a:r>
            <a:r>
              <a:rPr lang="en-US" sz="2000" b="1" dirty="0">
                <a:solidFill>
                  <a:schemeClr val="tx1"/>
                </a:solidFill>
              </a:rPr>
              <a:t>for EXPORT </a:t>
            </a:r>
            <a:r>
              <a:rPr lang="en-US" sz="2000" b="1" dirty="0" smtClean="0">
                <a:solidFill>
                  <a:schemeClr val="tx1"/>
                </a:solidFill>
              </a:rPr>
              <a:t>BY”</a:t>
            </a:r>
            <a:r>
              <a:rPr lang="en-US" sz="2000" dirty="0" smtClean="0"/>
              <a:t>.</a:t>
            </a:r>
          </a:p>
          <a:p>
            <a:pPr marL="457200" indent="-457200">
              <a:buAutoNum type="arabicPeriod" startAt="2"/>
            </a:pPr>
            <a:endParaRPr lang="en-US" sz="2000" dirty="0" smtClean="0"/>
          </a:p>
          <a:p>
            <a:pPr marL="457200" indent="-457200">
              <a:buAutoNum type="arabicPeriod" startAt="3"/>
            </a:pPr>
            <a:r>
              <a:rPr lang="en-US" sz="2000" dirty="0" smtClean="0"/>
              <a:t>For </a:t>
            </a:r>
            <a:r>
              <a:rPr lang="en-US" sz="2000" b="1" dirty="0">
                <a:solidFill>
                  <a:schemeClr val="tx1"/>
                </a:solidFill>
              </a:rPr>
              <a:t>“DOCUMENT STATUS” </a:t>
            </a:r>
            <a:r>
              <a:rPr lang="en-US" sz="2000" dirty="0" smtClean="0"/>
              <a:t>leave </a:t>
            </a:r>
            <a:r>
              <a:rPr lang="en-US" sz="2000" dirty="0"/>
              <a:t>at </a:t>
            </a:r>
            <a:r>
              <a:rPr lang="en-US" sz="2000" b="1" dirty="0" smtClean="0">
                <a:solidFill>
                  <a:schemeClr val="tx1"/>
                </a:solidFill>
              </a:rPr>
              <a:t>“Not </a:t>
            </a:r>
            <a:r>
              <a:rPr lang="en-US" sz="2000" b="1" dirty="0">
                <a:solidFill>
                  <a:schemeClr val="tx1"/>
                </a:solidFill>
              </a:rPr>
              <a:t>Yet </a:t>
            </a:r>
            <a:r>
              <a:rPr lang="en-US" sz="2000" b="1" dirty="0" smtClean="0">
                <a:solidFill>
                  <a:schemeClr val="tx1"/>
                </a:solidFill>
              </a:rPr>
              <a:t>Exported”.</a:t>
            </a:r>
          </a:p>
          <a:p>
            <a:pPr marL="457200" indent="-457200">
              <a:buAutoNum type="arabicPeriod" startAt="3"/>
            </a:pPr>
            <a:endParaRPr lang="en-US" sz="2000" dirty="0" smtClean="0"/>
          </a:p>
          <a:p>
            <a:pPr marL="0" indent="0">
              <a:buNone/>
            </a:pPr>
            <a:r>
              <a:rPr lang="en-US" sz="2000" dirty="0" smtClean="0"/>
              <a:t>4.     Click </a:t>
            </a:r>
            <a:r>
              <a:rPr lang="en-US" sz="2000" dirty="0"/>
              <a:t>on the </a:t>
            </a:r>
            <a:r>
              <a:rPr lang="en-US" sz="2000" dirty="0" smtClean="0"/>
              <a:t>button </a:t>
            </a:r>
            <a:r>
              <a:rPr lang="en-US" sz="2000" b="1" dirty="0" smtClean="0">
                <a:solidFill>
                  <a:schemeClr val="tx1"/>
                </a:solidFill>
              </a:rPr>
              <a:t>“EXPORT” </a:t>
            </a:r>
            <a:r>
              <a:rPr lang="en-US" sz="2000" dirty="0" smtClean="0"/>
              <a:t>.</a:t>
            </a:r>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b="1" dirty="0" smtClean="0">
              <a:solidFill>
                <a:schemeClr val="tx1"/>
              </a:solidFill>
            </a:endParaRPr>
          </a:p>
          <a:p>
            <a:pPr marL="0" indent="0">
              <a:buNone/>
            </a:pPr>
            <a:endParaRPr lang="en-US" sz="2000" dirty="0">
              <a:solidFill>
                <a:schemeClr val="tx1"/>
              </a:solidFill>
            </a:endParaRPr>
          </a:p>
        </p:txBody>
      </p:sp>
      <p:pic>
        <p:nvPicPr>
          <p:cNvPr id="8" name="Content Placeholder 7"/>
          <p:cNvPicPr>
            <a:picLocks noGrp="1"/>
          </p:cNvPicPr>
          <p:nvPr>
            <p:ph sz="quarter" idx="13"/>
          </p:nvPr>
        </p:nvPicPr>
        <p:blipFill rotWithShape="1">
          <a:blip r:embed="rId3"/>
          <a:srcRect l="11231" t="15306" r="13938" b="25000"/>
          <a:stretch/>
        </p:blipFill>
        <p:spPr bwMode="auto">
          <a:xfrm>
            <a:off x="457200" y="2286000"/>
            <a:ext cx="3898900" cy="4191000"/>
          </a:xfrm>
          <a:prstGeom prst="rect">
            <a:avLst/>
          </a:prstGeom>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
        <p:nvSpPr>
          <p:cNvPr id="3" name="Left Arrow 2"/>
          <p:cNvSpPr/>
          <p:nvPr/>
        </p:nvSpPr>
        <p:spPr>
          <a:xfrm>
            <a:off x="3733800" y="35814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336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686800" cy="1600200"/>
          </a:xfrm>
        </p:spPr>
        <p:txBody>
          <a:bodyPr>
            <a:normAutofit/>
          </a:bodyPr>
          <a:lstStyle/>
          <a:p>
            <a:pPr algn="l"/>
            <a:r>
              <a:rPr lang="en-US" sz="2400" dirty="0" smtClean="0"/>
              <a:t>Step 4.   </a:t>
            </a:r>
            <a:r>
              <a:rPr lang="en-US" sz="2400" dirty="0"/>
              <a:t>A </a:t>
            </a:r>
            <a:r>
              <a:rPr lang="en-US" sz="2400" dirty="0" smtClean="0"/>
              <a:t>dialog box </a:t>
            </a:r>
            <a:r>
              <a:rPr lang="en-US" sz="2400" dirty="0"/>
              <a:t>will </a:t>
            </a:r>
            <a:r>
              <a:rPr lang="en-US" sz="2400" dirty="0" smtClean="0"/>
              <a:t>pop-up </a:t>
            </a:r>
            <a:r>
              <a:rPr lang="en-US" sz="2400" dirty="0"/>
              <a:t>asking </a:t>
            </a:r>
            <a:r>
              <a:rPr lang="en-US" sz="2400" dirty="0" smtClean="0"/>
              <a:t> </a:t>
            </a:r>
            <a:r>
              <a:rPr lang="en-US" sz="2400" b="1" dirty="0">
                <a:solidFill>
                  <a:schemeClr val="tx1"/>
                </a:solidFill>
              </a:rPr>
              <a:t>“Do you want to </a:t>
            </a:r>
            <a:r>
              <a:rPr lang="en-US" sz="2400" b="1" dirty="0" smtClean="0">
                <a:solidFill>
                  <a:schemeClr val="tx1"/>
                </a:solidFill>
              </a:rPr>
              <a:t>open   </a:t>
            </a:r>
            <a:br>
              <a:rPr lang="en-US" sz="2400" b="1" dirty="0" smtClean="0">
                <a:solidFill>
                  <a:schemeClr val="tx1"/>
                </a:solidFill>
              </a:rPr>
            </a:br>
            <a:r>
              <a:rPr lang="en-US" sz="2400" b="1" dirty="0">
                <a:solidFill>
                  <a:schemeClr val="tx1"/>
                </a:solidFill>
              </a:rPr>
              <a:t> </a:t>
            </a:r>
            <a:r>
              <a:rPr lang="en-US" sz="2400" b="1" dirty="0" smtClean="0">
                <a:solidFill>
                  <a:schemeClr val="tx1"/>
                </a:solidFill>
              </a:rPr>
              <a:t>               or save </a:t>
            </a:r>
            <a:r>
              <a:rPr lang="en-US" sz="2400" b="1" dirty="0">
                <a:solidFill>
                  <a:schemeClr val="tx1"/>
                </a:solidFill>
              </a:rPr>
              <a:t>export from eservices.vts.nc.gov</a:t>
            </a:r>
            <a:r>
              <a:rPr lang="en-US" sz="2400" b="1" dirty="0"/>
              <a:t>?” </a:t>
            </a:r>
            <a:r>
              <a:rPr lang="en-US" sz="2400" b="1" dirty="0" smtClean="0"/>
              <a:t> </a:t>
            </a:r>
            <a:r>
              <a:rPr lang="en-US" sz="2400" dirty="0" smtClean="0"/>
              <a:t>Click the </a:t>
            </a:r>
            <a:br>
              <a:rPr lang="en-US" sz="2400" dirty="0" smtClean="0"/>
            </a:br>
            <a:r>
              <a:rPr lang="en-US" sz="2400" dirty="0"/>
              <a:t> </a:t>
            </a:r>
            <a:r>
              <a:rPr lang="en-US" sz="2400" dirty="0" smtClean="0"/>
              <a:t>               </a:t>
            </a:r>
            <a:r>
              <a:rPr lang="en-US" sz="2400" b="1" dirty="0" smtClean="0">
                <a:solidFill>
                  <a:schemeClr val="tx1"/>
                </a:solidFill>
              </a:rPr>
              <a:t>“OPEN” </a:t>
            </a:r>
            <a:r>
              <a:rPr lang="en-US" sz="2400" b="1" dirty="0" smtClean="0">
                <a:solidFill>
                  <a:schemeClr val="bg1"/>
                </a:solidFill>
              </a:rPr>
              <a:t>button.  </a:t>
            </a:r>
            <a:r>
              <a:rPr lang="en-US" sz="2400" dirty="0"/>
              <a:t/>
            </a:r>
            <a:br>
              <a:rPr lang="en-US" sz="2400" dirty="0"/>
            </a:br>
            <a:endParaRPr lang="en-US" sz="2400" dirty="0"/>
          </a:p>
        </p:txBody>
      </p:sp>
      <p:pic>
        <p:nvPicPr>
          <p:cNvPr id="7" name="Picture 6"/>
          <p:cNvPicPr/>
          <p:nvPr/>
        </p:nvPicPr>
        <p:blipFill rotWithShape="1">
          <a:blip r:embed="rId2"/>
          <a:srcRect l="1473" t="6633"/>
          <a:stretch/>
        </p:blipFill>
        <p:spPr bwMode="auto">
          <a:xfrm>
            <a:off x="914400" y="1828800"/>
            <a:ext cx="7620000" cy="4724400"/>
          </a:xfrm>
          <a:prstGeom prst="rect">
            <a:avLst/>
          </a:prstGeom>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
        <p:nvSpPr>
          <p:cNvPr id="3" name="Down Arrow 2"/>
          <p:cNvSpPr/>
          <p:nvPr/>
        </p:nvSpPr>
        <p:spPr>
          <a:xfrm>
            <a:off x="2286000" y="4876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999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1219200"/>
          </a:xfrm>
        </p:spPr>
        <p:txBody>
          <a:bodyPr>
            <a:normAutofit fontScale="90000"/>
          </a:bodyPr>
          <a:lstStyle/>
          <a:p>
            <a:pPr algn="l"/>
            <a:r>
              <a:rPr lang="en-US" sz="2800" dirty="0" smtClean="0"/>
              <a:t>When the file opens this is what the excel file will look like.     </a:t>
            </a:r>
            <a:br>
              <a:rPr lang="en-US" sz="2800" dirty="0" smtClean="0"/>
            </a:br>
            <a:r>
              <a:rPr lang="en-US" sz="2800" dirty="0"/>
              <a:t> </a:t>
            </a:r>
            <a:r>
              <a:rPr lang="en-US" sz="2800" dirty="0" smtClean="0"/>
              <a:t>     </a:t>
            </a:r>
            <a:r>
              <a:rPr lang="en-US" sz="2800" dirty="0"/>
              <a:t/>
            </a:r>
            <a:br>
              <a:rPr lang="en-US" sz="2800" dirty="0"/>
            </a:br>
            <a:endParaRPr lang="en-US" sz="2800" dirty="0"/>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val="0"/>
              </a:ext>
            </a:extLst>
          </a:blip>
          <a:srcRect l="40345" t="3608"/>
          <a:stretch/>
        </p:blipFill>
        <p:spPr bwMode="auto">
          <a:xfrm>
            <a:off x="457200" y="1219200"/>
            <a:ext cx="8077200" cy="5410200"/>
          </a:xfrm>
          <a:prstGeom prst="rect">
            <a:avLst/>
          </a:prstGeom>
          <a:ln>
            <a:solidFill>
              <a:schemeClr val="tx1"/>
            </a:solidFill>
          </a:ln>
          <a:effectLst>
            <a:glow rad="101600">
              <a:schemeClr val="tx1">
                <a:alpha val="4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52796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1524000"/>
          </a:xfrm>
        </p:spPr>
        <p:txBody>
          <a:bodyPr>
            <a:noAutofit/>
          </a:bodyPr>
          <a:lstStyle/>
          <a:p>
            <a:pPr algn="l"/>
            <a:r>
              <a:rPr lang="en-US" sz="2400" dirty="0" smtClean="0"/>
              <a:t>Step 5.  Click the </a:t>
            </a:r>
            <a:r>
              <a:rPr lang="en-US" sz="2400" b="1" dirty="0" smtClean="0">
                <a:solidFill>
                  <a:schemeClr val="tx1"/>
                </a:solidFill>
              </a:rPr>
              <a:t>“</a:t>
            </a:r>
            <a:r>
              <a:rPr lang="en-US" sz="2400" b="1" dirty="0">
                <a:solidFill>
                  <a:schemeClr val="tx1"/>
                </a:solidFill>
              </a:rPr>
              <a:t>FILE</a:t>
            </a:r>
            <a:r>
              <a:rPr lang="en-US" sz="2400" b="1" dirty="0" smtClean="0">
                <a:solidFill>
                  <a:schemeClr val="tx1"/>
                </a:solidFill>
              </a:rPr>
              <a:t>” </a:t>
            </a:r>
            <a:r>
              <a:rPr lang="en-US" sz="2400" dirty="0" smtClean="0">
                <a:solidFill>
                  <a:schemeClr val="bg1"/>
                </a:solidFill>
              </a:rPr>
              <a:t>tab located in the upper left hand corner </a:t>
            </a:r>
            <a:br>
              <a:rPr lang="en-US" sz="2400" dirty="0" smtClean="0">
                <a:solidFill>
                  <a:schemeClr val="bg1"/>
                </a:solidFill>
              </a:rPr>
            </a:br>
            <a:r>
              <a:rPr lang="en-US" sz="2400" dirty="0">
                <a:solidFill>
                  <a:schemeClr val="bg1"/>
                </a:solidFill>
              </a:rPr>
              <a:t> </a:t>
            </a:r>
            <a:r>
              <a:rPr lang="en-US" sz="2400" dirty="0" smtClean="0">
                <a:solidFill>
                  <a:schemeClr val="bg1"/>
                </a:solidFill>
              </a:rPr>
              <a:t>               of your screen</a:t>
            </a:r>
            <a:r>
              <a:rPr lang="en-US" sz="2400" b="1" dirty="0" smtClean="0">
                <a:solidFill>
                  <a:schemeClr val="bg1"/>
                </a:solidFill>
              </a:rPr>
              <a:t>,</a:t>
            </a:r>
            <a:r>
              <a:rPr lang="en-US" sz="2400" dirty="0" smtClean="0">
                <a:solidFill>
                  <a:schemeClr val="tx1"/>
                </a:solidFill>
              </a:rPr>
              <a:t> </a:t>
            </a:r>
            <a:r>
              <a:rPr lang="en-US" sz="2400" dirty="0"/>
              <a:t>then </a:t>
            </a:r>
            <a:r>
              <a:rPr lang="en-US" sz="2400" dirty="0" smtClean="0"/>
              <a:t>click </a:t>
            </a:r>
            <a:r>
              <a:rPr lang="en-US" sz="2400" b="1" dirty="0" smtClean="0">
                <a:solidFill>
                  <a:schemeClr val="tx1"/>
                </a:solidFill>
              </a:rPr>
              <a:t>“SAVE AS”</a:t>
            </a:r>
            <a:r>
              <a:rPr lang="en-US" sz="2400" b="1" dirty="0" smtClean="0">
                <a:solidFill>
                  <a:schemeClr val="bg1"/>
                </a:solidFill>
              </a:rPr>
              <a:t>.  </a:t>
            </a:r>
            <a:r>
              <a:rPr lang="en-US" sz="2400" dirty="0" smtClean="0">
                <a:solidFill>
                  <a:schemeClr val="bg1"/>
                </a:solidFill>
              </a:rPr>
              <a:t>Now name the data </a:t>
            </a:r>
            <a:br>
              <a:rPr lang="en-US" sz="2400" dirty="0" smtClean="0">
                <a:solidFill>
                  <a:schemeClr val="bg1"/>
                </a:solidFill>
              </a:rPr>
            </a:br>
            <a:r>
              <a:rPr lang="en-US" sz="2400" dirty="0">
                <a:solidFill>
                  <a:schemeClr val="bg1"/>
                </a:solidFill>
              </a:rPr>
              <a:t> </a:t>
            </a:r>
            <a:r>
              <a:rPr lang="en-US" sz="2400" dirty="0" smtClean="0">
                <a:solidFill>
                  <a:schemeClr val="bg1"/>
                </a:solidFill>
              </a:rPr>
              <a:t>              file as </a:t>
            </a:r>
            <a:r>
              <a:rPr lang="en-US" sz="2400" b="1" dirty="0" smtClean="0">
                <a:solidFill>
                  <a:schemeClr val="tx1"/>
                </a:solidFill>
              </a:rPr>
              <a:t>“TRUCK DATA SOURCE” </a:t>
            </a:r>
            <a:r>
              <a:rPr lang="en-US" sz="2400" dirty="0" smtClean="0">
                <a:solidFill>
                  <a:schemeClr val="bg1"/>
                </a:solidFill>
              </a:rPr>
              <a:t>file</a:t>
            </a:r>
            <a:r>
              <a:rPr lang="en-US" sz="2400" b="1" dirty="0" smtClean="0">
                <a:solidFill>
                  <a:schemeClr val="bg1"/>
                </a:solidFill>
              </a:rPr>
              <a:t>.</a:t>
            </a:r>
            <a:endParaRPr lang="en-US" sz="2400" dirty="0">
              <a:solidFill>
                <a:schemeClr val="bg1"/>
              </a:solidFill>
            </a:endParaRPr>
          </a:p>
        </p:txBody>
      </p:sp>
      <p:pic>
        <p:nvPicPr>
          <p:cNvPr id="4" name="Picture 3"/>
          <p:cNvPicPr/>
          <p:nvPr/>
        </p:nvPicPr>
        <p:blipFill rotWithShape="1">
          <a:blip r:embed="rId2"/>
          <a:srcRect b="48263"/>
          <a:stretch/>
        </p:blipFill>
        <p:spPr bwMode="auto">
          <a:xfrm>
            <a:off x="1598295" y="2438400"/>
            <a:ext cx="5947410" cy="3450590"/>
          </a:xfrm>
          <a:prstGeom prst="rect">
            <a:avLst/>
          </a:prstGeom>
          <a:ln>
            <a:noFill/>
          </a:ln>
          <a:extLst>
            <a:ext uri="{53640926-AAD7-44D8-BBD7-CCE9431645EC}">
              <a14:shadowObscured xmlns:a14="http://schemas.microsoft.com/office/drawing/2010/main"/>
            </a:ext>
          </a:extLst>
        </p:spPr>
      </p:pic>
      <p:sp>
        <p:nvSpPr>
          <p:cNvPr id="5" name="Right Arrow 4"/>
          <p:cNvSpPr/>
          <p:nvPr/>
        </p:nvSpPr>
        <p:spPr>
          <a:xfrm>
            <a:off x="457200" y="29718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888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lstStyle/>
          <a:p>
            <a:r>
              <a:rPr lang="en-US" dirty="0" smtClean="0">
                <a:solidFill>
                  <a:srgbClr val="07418F"/>
                </a:solidFill>
              </a:rPr>
              <a:t>Now this completes the process that creates my data source file.  The reason why I labeled the file as </a:t>
            </a:r>
            <a:r>
              <a:rPr lang="en-US" b="1" dirty="0" smtClean="0">
                <a:solidFill>
                  <a:schemeClr val="tx1"/>
                </a:solidFill>
              </a:rPr>
              <a:t>“Truck Data Source”</a:t>
            </a:r>
            <a:r>
              <a:rPr lang="en-US" dirty="0" smtClean="0">
                <a:solidFill>
                  <a:schemeClr val="tx1"/>
                </a:solidFill>
              </a:rPr>
              <a:t> </a:t>
            </a:r>
            <a:r>
              <a:rPr lang="en-US" dirty="0" smtClean="0">
                <a:solidFill>
                  <a:srgbClr val="07418F"/>
                </a:solidFill>
              </a:rPr>
              <a:t>is because all four of my DMV Letters is linked to this one data source.  So each time I have to access my letters I only have to change my data source file just by clicking </a:t>
            </a:r>
            <a:r>
              <a:rPr lang="en-US" b="1" dirty="0">
                <a:solidFill>
                  <a:schemeClr val="tx1"/>
                </a:solidFill>
              </a:rPr>
              <a:t>“SAVE AS</a:t>
            </a:r>
            <a:r>
              <a:rPr lang="en-US" b="1" dirty="0" smtClean="0">
                <a:solidFill>
                  <a:schemeClr val="tx1"/>
                </a:solidFill>
              </a:rPr>
              <a:t>” </a:t>
            </a:r>
            <a:r>
              <a:rPr lang="en-US" dirty="0" smtClean="0">
                <a:solidFill>
                  <a:srgbClr val="07418F"/>
                </a:solidFill>
              </a:rPr>
              <a:t>and then select </a:t>
            </a:r>
            <a:r>
              <a:rPr lang="en-US" b="1" dirty="0">
                <a:solidFill>
                  <a:schemeClr val="tx1"/>
                </a:solidFill>
              </a:rPr>
              <a:t>“TRUCK DATA </a:t>
            </a:r>
            <a:r>
              <a:rPr lang="en-US" b="1" dirty="0" smtClean="0">
                <a:solidFill>
                  <a:schemeClr val="tx1"/>
                </a:solidFill>
              </a:rPr>
              <a:t>SOURCE” </a:t>
            </a:r>
            <a:r>
              <a:rPr lang="en-US" dirty="0" smtClean="0">
                <a:solidFill>
                  <a:srgbClr val="07418F"/>
                </a:solidFill>
              </a:rPr>
              <a:t>which is already linked to the DMV letters. </a:t>
            </a:r>
            <a:r>
              <a:rPr lang="en-US" dirty="0">
                <a:solidFill>
                  <a:srgbClr val="07418F"/>
                </a:solidFill>
              </a:rPr>
              <a:t> </a:t>
            </a:r>
            <a:r>
              <a:rPr lang="en-US" dirty="0" smtClean="0">
                <a:solidFill>
                  <a:srgbClr val="07418F"/>
                </a:solidFill>
              </a:rPr>
              <a:t>When you open your next export file you will complete the following steps.</a:t>
            </a:r>
            <a:endParaRPr lang="en-US" dirty="0">
              <a:solidFill>
                <a:srgbClr val="07418F"/>
              </a:solidFill>
            </a:endParaRPr>
          </a:p>
        </p:txBody>
      </p:sp>
    </p:spTree>
    <p:extLst>
      <p:ext uri="{BB962C8B-B14F-4D97-AF65-F5344CB8AC3E}">
        <p14:creationId xmlns:p14="http://schemas.microsoft.com/office/powerpoint/2010/main" val="257330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338328"/>
            <a:ext cx="8763000" cy="1642872"/>
          </a:xfrm>
        </p:spPr>
        <p:txBody>
          <a:bodyPr>
            <a:normAutofit fontScale="90000"/>
          </a:bodyPr>
          <a:lstStyle/>
          <a:p>
            <a:pPr algn="l"/>
            <a:r>
              <a:rPr lang="en-US" sz="2400" dirty="0" smtClean="0"/>
              <a:t>Step 6. </a:t>
            </a:r>
            <a:r>
              <a:rPr lang="en-US" sz="2400" dirty="0"/>
              <a:t>Click on the </a:t>
            </a:r>
            <a:r>
              <a:rPr lang="en-US" sz="2400" dirty="0" smtClean="0"/>
              <a:t>data source file labeled </a:t>
            </a:r>
            <a:r>
              <a:rPr lang="en-US" sz="2400" b="1" dirty="0" smtClean="0">
                <a:solidFill>
                  <a:schemeClr val="tx1"/>
                </a:solidFill>
              </a:rPr>
              <a:t>“TRUCK DATA  </a:t>
            </a:r>
            <a:r>
              <a:rPr lang="en-US" sz="2400" b="1" dirty="0">
                <a:solidFill>
                  <a:schemeClr val="tx1"/>
                </a:solidFill>
              </a:rPr>
              <a:t>S</a:t>
            </a:r>
            <a:r>
              <a:rPr lang="en-US" sz="2400" b="1" dirty="0" smtClean="0">
                <a:solidFill>
                  <a:schemeClr val="tx1"/>
                </a:solidFill>
              </a:rPr>
              <a:t>OURCE”.   </a:t>
            </a:r>
            <a:br>
              <a:rPr lang="en-US" sz="2400" b="1" dirty="0" smtClean="0">
                <a:solidFill>
                  <a:schemeClr val="tx1"/>
                </a:solidFill>
              </a:rPr>
            </a:br>
            <a:r>
              <a:rPr lang="en-US" sz="2400" b="1" dirty="0">
                <a:solidFill>
                  <a:schemeClr val="tx1"/>
                </a:solidFill>
              </a:rPr>
              <a:t> </a:t>
            </a:r>
            <a:r>
              <a:rPr lang="en-US" sz="2400" b="1" dirty="0" smtClean="0">
                <a:solidFill>
                  <a:schemeClr val="tx1"/>
                </a:solidFill>
              </a:rPr>
              <a:t>              </a:t>
            </a:r>
            <a:r>
              <a:rPr lang="en-US" sz="2400" dirty="0" smtClean="0">
                <a:solidFill>
                  <a:schemeClr val="bg1"/>
                </a:solidFill>
              </a:rPr>
              <a:t>You</a:t>
            </a:r>
            <a:r>
              <a:rPr lang="en-US" sz="2400" dirty="0" smtClean="0"/>
              <a:t> </a:t>
            </a:r>
            <a:r>
              <a:rPr lang="en-US" sz="2400" dirty="0"/>
              <a:t>will notice the File Name should change to the </a:t>
            </a:r>
            <a:r>
              <a:rPr lang="en-US" sz="2400" dirty="0" smtClean="0"/>
              <a:t>same name</a:t>
            </a:r>
            <a:br>
              <a:rPr lang="en-US" sz="2400" dirty="0" smtClean="0"/>
            </a:br>
            <a:r>
              <a:rPr lang="en-US" sz="2400" dirty="0"/>
              <a:t> </a:t>
            </a:r>
            <a:r>
              <a:rPr lang="en-US" sz="2400" dirty="0" smtClean="0"/>
              <a:t>              </a:t>
            </a:r>
            <a:r>
              <a:rPr lang="en-US" sz="2400" dirty="0"/>
              <a:t>as your data source </a:t>
            </a:r>
            <a:r>
              <a:rPr lang="en-US" sz="2400" dirty="0" smtClean="0"/>
              <a:t>file</a:t>
            </a:r>
            <a:r>
              <a:rPr lang="en-US" sz="2400" dirty="0"/>
              <a:t>.</a:t>
            </a:r>
            <a:br>
              <a:rPr lang="en-US" sz="2400" dirty="0"/>
            </a:br>
            <a:endParaRPr lang="en-US" sz="2400" dirty="0"/>
          </a:p>
        </p:txBody>
      </p:sp>
      <p:pic>
        <p:nvPicPr>
          <p:cNvPr id="7" name="Picture 6"/>
          <p:cNvPicPr/>
          <p:nvPr/>
        </p:nvPicPr>
        <p:blipFill rotWithShape="1">
          <a:blip r:embed="rId2"/>
          <a:srcRect l="40166" t="2578" r="25385" b="16661"/>
          <a:stretch/>
        </p:blipFill>
        <p:spPr bwMode="auto">
          <a:xfrm>
            <a:off x="457200" y="2057400"/>
            <a:ext cx="7924800" cy="4648200"/>
          </a:xfrm>
          <a:prstGeom prst="rect">
            <a:avLst/>
          </a:prstGeom>
          <a:ln>
            <a:solidFill>
              <a:schemeClr val="tx1"/>
            </a:solidFill>
          </a:ln>
          <a:effectLst>
            <a:glow rad="101600">
              <a:schemeClr val="tx1">
                <a:alpha val="40000"/>
              </a:schemeClr>
            </a:glow>
          </a:effectLst>
          <a:extLst>
            <a:ext uri="{53640926-AAD7-44D8-BBD7-CCE9431645EC}">
              <a14:shadowObscured xmlns:a14="http://schemas.microsoft.com/office/drawing/2010/main"/>
            </a:ext>
          </a:extLst>
        </p:spPr>
      </p:pic>
      <p:sp>
        <p:nvSpPr>
          <p:cNvPr id="2" name="Right Arrow 1"/>
          <p:cNvSpPr/>
          <p:nvPr/>
        </p:nvSpPr>
        <p:spPr>
          <a:xfrm>
            <a:off x="76200" y="3970946"/>
            <a:ext cx="749808" cy="4105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p Arrow 2"/>
          <p:cNvSpPr/>
          <p:nvPr/>
        </p:nvSpPr>
        <p:spPr>
          <a:xfrm>
            <a:off x="2438400" y="2913446"/>
            <a:ext cx="381000" cy="74415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5394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US" dirty="0"/>
          </a:p>
        </p:txBody>
      </p:sp>
      <p:sp>
        <p:nvSpPr>
          <p:cNvPr id="6" name="Title 5"/>
          <p:cNvSpPr>
            <a:spLocks noGrp="1"/>
          </p:cNvSpPr>
          <p:nvPr>
            <p:ph type="title"/>
          </p:nvPr>
        </p:nvSpPr>
        <p:spPr>
          <a:xfrm>
            <a:off x="152400" y="228600"/>
            <a:ext cx="8915400" cy="1524000"/>
          </a:xfrm>
        </p:spPr>
        <p:txBody>
          <a:bodyPr>
            <a:normAutofit fontScale="90000"/>
          </a:bodyPr>
          <a:lstStyle/>
          <a:p>
            <a:pPr algn="l"/>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smtClean="0"/>
              <a:t>Step 7.  Click </a:t>
            </a:r>
            <a:r>
              <a:rPr lang="en-US" sz="2700" b="1" dirty="0">
                <a:solidFill>
                  <a:schemeClr val="tx1"/>
                </a:solidFill>
              </a:rPr>
              <a:t>“SAVE” </a:t>
            </a:r>
            <a:r>
              <a:rPr lang="en-US" sz="2700" b="1" dirty="0" smtClean="0">
                <a:solidFill>
                  <a:schemeClr val="tx1"/>
                </a:solidFill>
              </a:rPr>
              <a:t> </a:t>
            </a:r>
            <a:r>
              <a:rPr lang="en-US" sz="2700" dirty="0" smtClean="0"/>
              <a:t>button.   A </a:t>
            </a:r>
            <a:r>
              <a:rPr lang="en-US" sz="2700" dirty="0"/>
              <a:t>dialog box Confirm Save As will </a:t>
            </a:r>
            <a:r>
              <a:rPr lang="en-US" sz="2700" dirty="0" smtClean="0"/>
              <a:t/>
            </a:r>
            <a:br>
              <a:rPr lang="en-US" sz="2700" dirty="0" smtClean="0"/>
            </a:br>
            <a:r>
              <a:rPr lang="en-US" sz="2700" dirty="0"/>
              <a:t> </a:t>
            </a:r>
            <a:r>
              <a:rPr lang="en-US" sz="2700" dirty="0" smtClean="0"/>
              <a:t>              pop-up stating </a:t>
            </a:r>
            <a:r>
              <a:rPr lang="en-US" sz="2700" b="1" dirty="0" smtClean="0"/>
              <a:t> </a:t>
            </a:r>
            <a:r>
              <a:rPr lang="en-US" sz="2700" b="1" dirty="0"/>
              <a:t>“</a:t>
            </a:r>
            <a:r>
              <a:rPr lang="en-US" sz="2700" b="1" dirty="0">
                <a:solidFill>
                  <a:schemeClr val="tx1"/>
                </a:solidFill>
              </a:rPr>
              <a:t>Data Source .csv already </a:t>
            </a:r>
            <a:r>
              <a:rPr lang="en-US" sz="2700" b="1" dirty="0" smtClean="0">
                <a:solidFill>
                  <a:schemeClr val="tx1"/>
                </a:solidFill>
              </a:rPr>
              <a:t>exists</a:t>
            </a:r>
            <a:r>
              <a:rPr lang="en-US" sz="2700" b="1" dirty="0">
                <a:solidFill>
                  <a:schemeClr val="tx1"/>
                </a:solidFill>
              </a:rPr>
              <a:t>.  Do you </a:t>
            </a:r>
            <a:r>
              <a:rPr lang="en-US" sz="2700" b="1" dirty="0" smtClean="0">
                <a:solidFill>
                  <a:schemeClr val="tx1"/>
                </a:solidFill>
              </a:rPr>
              <a:t> </a:t>
            </a:r>
            <a:br>
              <a:rPr lang="en-US" sz="2700" b="1" dirty="0" smtClean="0">
                <a:solidFill>
                  <a:schemeClr val="tx1"/>
                </a:solidFill>
              </a:rPr>
            </a:br>
            <a:r>
              <a:rPr lang="en-US" sz="2700" b="1" dirty="0">
                <a:solidFill>
                  <a:schemeClr val="tx1"/>
                </a:solidFill>
              </a:rPr>
              <a:t> </a:t>
            </a:r>
            <a:r>
              <a:rPr lang="en-US" sz="2700" b="1" dirty="0" smtClean="0">
                <a:solidFill>
                  <a:schemeClr val="tx1"/>
                </a:solidFill>
              </a:rPr>
              <a:t>              want to replace it </a:t>
            </a:r>
            <a:r>
              <a:rPr lang="en-US" sz="2700" b="1" dirty="0" smtClean="0"/>
              <a:t>?</a:t>
            </a:r>
            <a:r>
              <a:rPr lang="en-US" sz="2700" dirty="0" smtClean="0"/>
              <a:t> Click the </a:t>
            </a:r>
            <a:r>
              <a:rPr lang="en-US" sz="2700" b="1" dirty="0" smtClean="0">
                <a:solidFill>
                  <a:schemeClr val="tx1"/>
                </a:solidFill>
              </a:rPr>
              <a:t>“YES” </a:t>
            </a:r>
            <a:r>
              <a:rPr lang="en-US" sz="2700" dirty="0" smtClean="0"/>
              <a:t>button.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endParaRPr lang="en-US" sz="2800" dirty="0"/>
          </a:p>
        </p:txBody>
      </p:sp>
      <p:pic>
        <p:nvPicPr>
          <p:cNvPr id="5" name="Picture 4"/>
          <p:cNvPicPr/>
          <p:nvPr/>
        </p:nvPicPr>
        <p:blipFill rotWithShape="1">
          <a:blip r:embed="rId2"/>
          <a:srcRect l="49694" t="9203" r="21330" b="9340"/>
          <a:stretch/>
        </p:blipFill>
        <p:spPr bwMode="auto">
          <a:xfrm>
            <a:off x="762000" y="2286000"/>
            <a:ext cx="7543800" cy="4448086"/>
          </a:xfrm>
          <a:prstGeom prst="rect">
            <a:avLst/>
          </a:prstGeom>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
        <p:nvSpPr>
          <p:cNvPr id="2" name="Down Arrow 1"/>
          <p:cNvSpPr/>
          <p:nvPr/>
        </p:nvSpPr>
        <p:spPr>
          <a:xfrm>
            <a:off x="4576102" y="2971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932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077200" cy="3733800"/>
          </a:xfrm>
        </p:spPr>
        <p:txBody>
          <a:bodyPr/>
          <a:lstStyle/>
          <a:p>
            <a:r>
              <a:rPr lang="en-US" dirty="0" smtClean="0"/>
              <a:t>The Exporting function allows you to send information on an abstract into a spreadsheet (excel document).  This functionality was created so the user can create a mail merge document based on additional information needed to assess the value of a motor vehicle.</a:t>
            </a:r>
          </a:p>
        </p:txBody>
      </p:sp>
      <p:sp>
        <p:nvSpPr>
          <p:cNvPr id="3" name="Title 2"/>
          <p:cNvSpPr>
            <a:spLocks noGrp="1"/>
          </p:cNvSpPr>
          <p:nvPr>
            <p:ph type="title"/>
          </p:nvPr>
        </p:nvSpPr>
        <p:spPr/>
        <p:txBody>
          <a:bodyPr>
            <a:normAutofit fontScale="90000"/>
          </a:bodyPr>
          <a:lstStyle/>
          <a:p>
            <a:r>
              <a:rPr lang="en-US" dirty="0" smtClean="0"/>
              <a:t>What is Exporting Data from NCVTS?</a:t>
            </a:r>
            <a:endParaRPr lang="en-US" dirty="0"/>
          </a:p>
        </p:txBody>
      </p:sp>
    </p:spTree>
    <p:extLst>
      <p:ext uri="{BB962C8B-B14F-4D97-AF65-F5344CB8AC3E}">
        <p14:creationId xmlns:p14="http://schemas.microsoft.com/office/powerpoint/2010/main" val="1364526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686800" cy="1752600"/>
          </a:xfrm>
        </p:spPr>
        <p:txBody>
          <a:bodyPr>
            <a:normAutofit/>
          </a:bodyPr>
          <a:lstStyle/>
          <a:p>
            <a:pPr algn="l"/>
            <a:r>
              <a:rPr lang="en-US" sz="2400" dirty="0" smtClean="0">
                <a:solidFill>
                  <a:schemeClr val="bg1"/>
                </a:solidFill>
              </a:rPr>
              <a:t>Step 8 .  A dialog box will pop-up stating </a:t>
            </a:r>
            <a:r>
              <a:rPr lang="en-US" sz="2400" b="1" dirty="0" smtClean="0">
                <a:solidFill>
                  <a:schemeClr val="tx1"/>
                </a:solidFill>
              </a:rPr>
              <a:t>“ Data Source.csv may </a:t>
            </a:r>
            <a:br>
              <a:rPr lang="en-US" sz="2400" b="1" dirty="0" smtClean="0">
                <a:solidFill>
                  <a:schemeClr val="tx1"/>
                </a:solidFill>
              </a:rPr>
            </a:br>
            <a:r>
              <a:rPr lang="en-US" sz="2400" b="1" dirty="0">
                <a:solidFill>
                  <a:schemeClr val="tx1"/>
                </a:solidFill>
              </a:rPr>
              <a:t> </a:t>
            </a:r>
            <a:r>
              <a:rPr lang="en-US" sz="2400" b="1" dirty="0" smtClean="0">
                <a:solidFill>
                  <a:schemeClr val="tx1"/>
                </a:solidFill>
              </a:rPr>
              <a:t>               contain features that are not compatible with CSV.  Do </a:t>
            </a:r>
            <a:br>
              <a:rPr lang="en-US" sz="2400" b="1" dirty="0" smtClean="0">
                <a:solidFill>
                  <a:schemeClr val="tx1"/>
                </a:solidFill>
              </a:rPr>
            </a:br>
            <a:r>
              <a:rPr lang="en-US" sz="2400" b="1" dirty="0">
                <a:solidFill>
                  <a:schemeClr val="tx1"/>
                </a:solidFill>
              </a:rPr>
              <a:t> </a:t>
            </a:r>
            <a:r>
              <a:rPr lang="en-US" sz="2400" b="1" dirty="0" smtClean="0">
                <a:solidFill>
                  <a:schemeClr val="tx1"/>
                </a:solidFill>
              </a:rPr>
              <a:t>               you want to keep the workbook in this format?”  </a:t>
            </a:r>
            <a:r>
              <a:rPr lang="en-US" sz="2400" dirty="0" smtClean="0">
                <a:solidFill>
                  <a:schemeClr val="bg1"/>
                </a:solidFill>
              </a:rPr>
              <a:t>Click </a:t>
            </a:r>
            <a:br>
              <a:rPr lang="en-US" sz="2400" dirty="0" smtClean="0">
                <a:solidFill>
                  <a:schemeClr val="bg1"/>
                </a:solidFill>
              </a:rPr>
            </a:br>
            <a:r>
              <a:rPr lang="en-US" sz="2400" dirty="0">
                <a:solidFill>
                  <a:schemeClr val="bg1"/>
                </a:solidFill>
              </a:rPr>
              <a:t> </a:t>
            </a:r>
            <a:r>
              <a:rPr lang="en-US" sz="2400" dirty="0" smtClean="0">
                <a:solidFill>
                  <a:schemeClr val="bg1"/>
                </a:solidFill>
              </a:rPr>
              <a:t>              the </a:t>
            </a:r>
            <a:r>
              <a:rPr lang="en-US" sz="2400" dirty="0" smtClean="0">
                <a:solidFill>
                  <a:schemeClr val="tx1"/>
                </a:solidFill>
              </a:rPr>
              <a:t>“</a:t>
            </a:r>
            <a:r>
              <a:rPr lang="en-US" sz="2400" b="1" dirty="0" smtClean="0">
                <a:solidFill>
                  <a:schemeClr val="tx1"/>
                </a:solidFill>
              </a:rPr>
              <a:t>YES” </a:t>
            </a:r>
            <a:r>
              <a:rPr lang="en-US" sz="2400" dirty="0" smtClean="0">
                <a:solidFill>
                  <a:schemeClr val="bg1"/>
                </a:solidFill>
              </a:rPr>
              <a:t>button. </a:t>
            </a:r>
            <a:endParaRPr lang="en-US" sz="2400" dirty="0">
              <a:solidFill>
                <a:schemeClr val="bg1"/>
              </a:solidFill>
            </a:endParaRPr>
          </a:p>
        </p:txBody>
      </p:sp>
      <p:pic>
        <p:nvPicPr>
          <p:cNvPr id="6" name="Picture 5"/>
          <p:cNvPicPr/>
          <p:nvPr/>
        </p:nvPicPr>
        <p:blipFill>
          <a:blip r:embed="rId2"/>
          <a:stretch>
            <a:fillRect/>
          </a:stretch>
        </p:blipFill>
        <p:spPr>
          <a:xfrm>
            <a:off x="762000" y="2864167"/>
            <a:ext cx="7162800" cy="2317433"/>
          </a:xfrm>
          <a:prstGeom prst="rect">
            <a:avLst/>
          </a:prstGeom>
        </p:spPr>
      </p:pic>
      <p:sp>
        <p:nvSpPr>
          <p:cNvPr id="3" name="Up Arrow 2"/>
          <p:cNvSpPr/>
          <p:nvPr/>
        </p:nvSpPr>
        <p:spPr>
          <a:xfrm>
            <a:off x="3429000" y="5332576"/>
            <a:ext cx="381000"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1429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915400" cy="2667000"/>
          </a:xfrm>
        </p:spPr>
        <p:txBody>
          <a:bodyPr>
            <a:noAutofit/>
          </a:bodyPr>
          <a:lstStyle/>
          <a:p>
            <a:pPr algn="l"/>
            <a:r>
              <a:rPr lang="en-US" sz="2400" dirty="0" smtClean="0">
                <a:solidFill>
                  <a:schemeClr val="tx1"/>
                </a:solidFill>
              </a:rPr>
              <a:t>Sept 9.   </a:t>
            </a:r>
            <a:r>
              <a:rPr lang="en-US" sz="2400" dirty="0">
                <a:solidFill>
                  <a:schemeClr val="tx1"/>
                </a:solidFill>
              </a:rPr>
              <a:t>A dialog box </a:t>
            </a:r>
            <a:r>
              <a:rPr lang="en-US" sz="2400" dirty="0" smtClean="0">
                <a:solidFill>
                  <a:schemeClr val="tx1"/>
                </a:solidFill>
              </a:rPr>
              <a:t>will pop-up </a:t>
            </a:r>
            <a:r>
              <a:rPr lang="en-US" sz="2400" b="1" dirty="0" smtClean="0">
                <a:solidFill>
                  <a:schemeClr val="bg1"/>
                </a:solidFill>
              </a:rPr>
              <a:t>“FILE </a:t>
            </a:r>
            <a:r>
              <a:rPr lang="en-US" sz="2400" b="1" dirty="0">
                <a:solidFill>
                  <a:schemeClr val="bg1"/>
                </a:solidFill>
              </a:rPr>
              <a:t>IN </a:t>
            </a:r>
            <a:r>
              <a:rPr lang="en-US" sz="2400" b="1" dirty="0" smtClean="0">
                <a:solidFill>
                  <a:schemeClr val="bg1"/>
                </a:solidFill>
              </a:rPr>
              <a:t>USE” </a:t>
            </a:r>
            <a:r>
              <a:rPr lang="en-US" sz="2400" dirty="0" smtClean="0">
                <a:solidFill>
                  <a:schemeClr val="tx1"/>
                </a:solidFill>
              </a:rPr>
              <a:t>stating “Data </a:t>
            </a:r>
            <a:br>
              <a:rPr lang="en-US" sz="2400" dirty="0" smtClean="0">
                <a:solidFill>
                  <a:schemeClr val="tx1"/>
                </a:solidFill>
              </a:rPr>
            </a:br>
            <a:r>
              <a:rPr lang="en-US" sz="2400" dirty="0">
                <a:solidFill>
                  <a:schemeClr val="tx1"/>
                </a:solidFill>
              </a:rPr>
              <a:t> </a:t>
            </a:r>
            <a:r>
              <a:rPr lang="en-US" sz="2400" dirty="0" smtClean="0">
                <a:solidFill>
                  <a:schemeClr val="tx1"/>
                </a:solidFill>
              </a:rPr>
              <a:t>               Source.csv is </a:t>
            </a:r>
            <a:r>
              <a:rPr lang="en-US" sz="2400" dirty="0">
                <a:solidFill>
                  <a:schemeClr val="tx1"/>
                </a:solidFill>
              </a:rPr>
              <a:t>locked for editing by </a:t>
            </a:r>
            <a:r>
              <a:rPr lang="en-US" sz="2400" dirty="0" smtClean="0">
                <a:solidFill>
                  <a:schemeClr val="tx1"/>
                </a:solidFill>
              </a:rPr>
              <a:t>another user.  Do </a:t>
            </a:r>
            <a:r>
              <a:rPr lang="en-US" sz="2400" dirty="0">
                <a:solidFill>
                  <a:schemeClr val="tx1"/>
                </a:solidFill>
              </a:rPr>
              <a:t>you </a:t>
            </a:r>
            <a:r>
              <a:rPr lang="en-US" sz="2400" dirty="0" smtClean="0">
                <a:solidFill>
                  <a:schemeClr val="tx1"/>
                </a:solidFill>
              </a:rPr>
              <a:t/>
            </a:r>
            <a:br>
              <a:rPr lang="en-US" sz="2400" dirty="0" smtClean="0">
                <a:solidFill>
                  <a:schemeClr val="tx1"/>
                </a:solidFill>
              </a:rPr>
            </a:br>
            <a:r>
              <a:rPr lang="en-US" sz="2400" dirty="0">
                <a:solidFill>
                  <a:schemeClr val="tx1"/>
                </a:solidFill>
              </a:rPr>
              <a:t> </a:t>
            </a:r>
            <a:r>
              <a:rPr lang="en-US" sz="2400" dirty="0" smtClean="0">
                <a:solidFill>
                  <a:schemeClr val="tx1"/>
                </a:solidFill>
              </a:rPr>
              <a:t>               want </a:t>
            </a:r>
            <a:r>
              <a:rPr lang="en-US" sz="2400" dirty="0">
                <a:solidFill>
                  <a:schemeClr val="tx1"/>
                </a:solidFill>
              </a:rPr>
              <a:t>to: </a:t>
            </a:r>
            <a:r>
              <a:rPr lang="en-US" sz="2400" dirty="0" smtClean="0">
                <a:solidFill>
                  <a:schemeClr val="tx1"/>
                </a:solidFill>
              </a:rPr>
              <a:t>select the option </a:t>
            </a:r>
            <a:r>
              <a:rPr lang="en-US" sz="2400" b="1" dirty="0" smtClean="0">
                <a:solidFill>
                  <a:schemeClr val="bg1"/>
                </a:solidFill>
              </a:rPr>
              <a:t>“CREATE </a:t>
            </a:r>
            <a:r>
              <a:rPr lang="en-US" sz="2400" b="1" dirty="0">
                <a:solidFill>
                  <a:schemeClr val="bg1"/>
                </a:solidFill>
              </a:rPr>
              <a:t>A LOCAL COPY AND </a:t>
            </a:r>
            <a:r>
              <a:rPr lang="en-US" sz="2400" b="1" dirty="0" smtClean="0">
                <a:solidFill>
                  <a:schemeClr val="bg1"/>
                </a:solidFill>
              </a:rPr>
              <a:t> </a:t>
            </a:r>
            <a:br>
              <a:rPr lang="en-US" sz="2400" b="1" dirty="0" smtClean="0">
                <a:solidFill>
                  <a:schemeClr val="bg1"/>
                </a:solidFill>
              </a:rPr>
            </a:br>
            <a:r>
              <a:rPr lang="en-US" sz="2400" b="1" dirty="0">
                <a:solidFill>
                  <a:schemeClr val="bg1"/>
                </a:solidFill>
              </a:rPr>
              <a:t> </a:t>
            </a:r>
            <a:r>
              <a:rPr lang="en-US" sz="2400" b="1" dirty="0" smtClean="0">
                <a:solidFill>
                  <a:schemeClr val="bg1"/>
                </a:solidFill>
              </a:rPr>
              <a:t>              MERGE YOUR </a:t>
            </a:r>
            <a:r>
              <a:rPr lang="en-US" sz="2400" b="1" dirty="0">
                <a:solidFill>
                  <a:schemeClr val="bg1"/>
                </a:solidFill>
              </a:rPr>
              <a:t>CHANGES </a:t>
            </a:r>
            <a:r>
              <a:rPr lang="en-US" sz="2400" b="1" dirty="0" smtClean="0">
                <a:solidFill>
                  <a:schemeClr val="bg1"/>
                </a:solidFill>
              </a:rPr>
              <a:t>LATER” </a:t>
            </a:r>
            <a:r>
              <a:rPr lang="en-US" sz="2400" dirty="0" smtClean="0">
                <a:solidFill>
                  <a:schemeClr val="tx1"/>
                </a:solidFill>
              </a:rPr>
              <a:t>and then Click the </a:t>
            </a:r>
            <a:r>
              <a:rPr lang="en-US" sz="2400" b="1" dirty="0" smtClean="0">
                <a:solidFill>
                  <a:schemeClr val="bg1"/>
                </a:solidFill>
              </a:rPr>
              <a:t>“OK” </a:t>
            </a:r>
            <a:br>
              <a:rPr lang="en-US" sz="2400" b="1" dirty="0" smtClean="0">
                <a:solidFill>
                  <a:schemeClr val="bg1"/>
                </a:solidFill>
              </a:rPr>
            </a:br>
            <a:r>
              <a:rPr lang="en-US" sz="2400" b="1" dirty="0">
                <a:solidFill>
                  <a:schemeClr val="bg1"/>
                </a:solidFill>
              </a:rPr>
              <a:t> </a:t>
            </a:r>
            <a:r>
              <a:rPr lang="en-US" sz="2400" b="1" dirty="0" smtClean="0">
                <a:solidFill>
                  <a:schemeClr val="bg1"/>
                </a:solidFill>
              </a:rPr>
              <a:t>              </a:t>
            </a:r>
            <a:r>
              <a:rPr lang="en-US" sz="2400" dirty="0" smtClean="0">
                <a:solidFill>
                  <a:schemeClr val="tx1"/>
                </a:solidFill>
              </a:rPr>
              <a:t>button.</a:t>
            </a:r>
            <a:r>
              <a:rPr lang="en-US" sz="2400" b="1" dirty="0" smtClean="0">
                <a:solidFill>
                  <a:schemeClr val="tx1"/>
                </a:solidFill>
              </a:rPr>
              <a:t> </a:t>
            </a:r>
            <a:r>
              <a:rPr lang="en-US" sz="2400" dirty="0" smtClean="0">
                <a:solidFill>
                  <a:schemeClr val="tx1"/>
                </a:solidFill>
              </a:rPr>
              <a:t> The </a:t>
            </a:r>
            <a:r>
              <a:rPr lang="en-US" sz="2400" dirty="0">
                <a:solidFill>
                  <a:schemeClr val="tx1"/>
                </a:solidFill>
              </a:rPr>
              <a:t>file is now saved as </a:t>
            </a:r>
            <a:r>
              <a:rPr lang="en-US" sz="2400" dirty="0" smtClean="0">
                <a:solidFill>
                  <a:schemeClr val="tx1"/>
                </a:solidFill>
              </a:rPr>
              <a:t>a </a:t>
            </a:r>
            <a:r>
              <a:rPr lang="en-US" sz="2400" dirty="0">
                <a:solidFill>
                  <a:schemeClr val="tx1"/>
                </a:solidFill>
              </a:rPr>
              <a:t>data source file that is </a:t>
            </a:r>
            <a:r>
              <a:rPr lang="en-US" sz="2400" dirty="0" smtClean="0">
                <a:solidFill>
                  <a:schemeClr val="tx1"/>
                </a:solidFill>
              </a:rPr>
              <a:t/>
            </a:r>
            <a:br>
              <a:rPr lang="en-US" sz="2400" dirty="0" smtClean="0">
                <a:solidFill>
                  <a:schemeClr val="tx1"/>
                </a:solidFill>
              </a:rPr>
            </a:br>
            <a:r>
              <a:rPr lang="en-US" sz="2400" dirty="0">
                <a:solidFill>
                  <a:schemeClr val="tx1"/>
                </a:solidFill>
              </a:rPr>
              <a:t> </a:t>
            </a:r>
            <a:r>
              <a:rPr lang="en-US" sz="2400" dirty="0" smtClean="0">
                <a:solidFill>
                  <a:schemeClr val="tx1"/>
                </a:solidFill>
              </a:rPr>
              <a:t>              linked to your DMV </a:t>
            </a:r>
            <a:r>
              <a:rPr lang="en-US" sz="2400" dirty="0">
                <a:solidFill>
                  <a:schemeClr val="tx1"/>
                </a:solidFill>
              </a:rPr>
              <a:t>letters</a:t>
            </a:r>
            <a:r>
              <a:rPr lang="en-US" sz="2400" dirty="0" smtClean="0">
                <a:solidFill>
                  <a:schemeClr val="tx1"/>
                </a:solidFill>
              </a:rPr>
              <a:t>.  </a:t>
            </a:r>
            <a:r>
              <a:rPr lang="en-US" sz="2400" dirty="0">
                <a:solidFill>
                  <a:schemeClr val="tx1"/>
                </a:solidFill>
              </a:rPr>
              <a:t>You can </a:t>
            </a:r>
            <a:r>
              <a:rPr lang="en-US" sz="2400" dirty="0" smtClean="0">
                <a:solidFill>
                  <a:schemeClr val="tx1"/>
                </a:solidFill>
              </a:rPr>
              <a:t>now create </a:t>
            </a:r>
            <a:r>
              <a:rPr lang="en-US" sz="2400" dirty="0">
                <a:solidFill>
                  <a:schemeClr val="tx1"/>
                </a:solidFill>
              </a:rPr>
              <a:t>the letters </a:t>
            </a:r>
            <a:r>
              <a:rPr lang="en-US" sz="2400" dirty="0" smtClean="0">
                <a:solidFill>
                  <a:schemeClr val="tx1"/>
                </a:solidFill>
              </a:rPr>
              <a:t/>
            </a:r>
            <a:br>
              <a:rPr lang="en-US" sz="2400" dirty="0" smtClean="0">
                <a:solidFill>
                  <a:schemeClr val="tx1"/>
                </a:solidFill>
              </a:rPr>
            </a:br>
            <a:r>
              <a:rPr lang="en-US" sz="2400" dirty="0">
                <a:solidFill>
                  <a:schemeClr val="tx1"/>
                </a:solidFill>
              </a:rPr>
              <a:t> </a:t>
            </a:r>
            <a:r>
              <a:rPr lang="en-US" sz="2400" dirty="0" smtClean="0">
                <a:solidFill>
                  <a:schemeClr val="tx1"/>
                </a:solidFill>
              </a:rPr>
              <a:t>              using </a:t>
            </a:r>
            <a:r>
              <a:rPr lang="en-US" sz="2400" dirty="0">
                <a:solidFill>
                  <a:schemeClr val="tx1"/>
                </a:solidFill>
              </a:rPr>
              <a:t>mail </a:t>
            </a:r>
            <a:r>
              <a:rPr lang="en-US" sz="2400" dirty="0" smtClean="0">
                <a:solidFill>
                  <a:schemeClr val="tx1"/>
                </a:solidFill>
              </a:rPr>
              <a:t>merge</a:t>
            </a:r>
            <a:r>
              <a:rPr lang="en-US" sz="2400" dirty="0">
                <a:solidFill>
                  <a:schemeClr val="tx1"/>
                </a:solidFill>
              </a:rPr>
              <a:t>.</a:t>
            </a:r>
            <a:r>
              <a:rPr lang="en-US" sz="2400" dirty="0" smtClean="0">
                <a:solidFill>
                  <a:schemeClr val="tx1"/>
                </a:solidFill>
              </a:rPr>
              <a:t> </a:t>
            </a:r>
            <a:endParaRPr lang="en-US" sz="2400"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24200"/>
            <a:ext cx="4495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a:off x="1219200" y="4343400"/>
            <a:ext cx="15880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7970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Microsoft Word has a mail merge feature that allows you to use a form letter or document to insert names, addresses, or other related information into the letter or form automatically by inserting record fields from a data source.</a:t>
            </a:r>
          </a:p>
          <a:p>
            <a:r>
              <a:rPr lang="en-US" dirty="0" smtClean="0"/>
              <a:t>You can mail out multiple DMV letters without having to physically touch each individual letter reducing employee work load.</a:t>
            </a:r>
          </a:p>
          <a:p>
            <a:pPr marL="0" indent="0">
              <a:buNone/>
            </a:pPr>
            <a:endParaRPr lang="en-US" dirty="0"/>
          </a:p>
        </p:txBody>
      </p:sp>
      <p:sp>
        <p:nvSpPr>
          <p:cNvPr id="2" name="Title 1"/>
          <p:cNvSpPr>
            <a:spLocks noGrp="1"/>
          </p:cNvSpPr>
          <p:nvPr>
            <p:ph type="title"/>
          </p:nvPr>
        </p:nvSpPr>
        <p:spPr>
          <a:xfrm>
            <a:off x="304800" y="338328"/>
            <a:ext cx="8534400" cy="1252728"/>
          </a:xfrm>
        </p:spPr>
        <p:txBody>
          <a:bodyPr>
            <a:normAutofit fontScale="90000"/>
          </a:bodyPr>
          <a:lstStyle/>
          <a:p>
            <a:pPr algn="l"/>
            <a:r>
              <a:rPr lang="en-US" dirty="0" smtClean="0"/>
              <a:t/>
            </a:r>
            <a:br>
              <a:rPr lang="en-US" dirty="0" smtClean="0"/>
            </a:br>
            <a:r>
              <a:rPr lang="en-US" dirty="0" smtClean="0"/>
              <a:t>Why </a:t>
            </a:r>
            <a:r>
              <a:rPr lang="en-US" dirty="0"/>
              <a:t>should I export </a:t>
            </a:r>
            <a:r>
              <a:rPr lang="en-US" dirty="0" smtClean="0"/>
              <a:t>data into Microsoft Mail </a:t>
            </a:r>
            <a:r>
              <a:rPr lang="en-US" dirty="0"/>
              <a:t>Merge?</a:t>
            </a:r>
            <a:br>
              <a:rPr lang="en-US" dirty="0"/>
            </a:br>
            <a:endParaRPr lang="en-US" dirty="0"/>
          </a:p>
        </p:txBody>
      </p:sp>
    </p:spTree>
    <p:extLst>
      <p:ext uri="{BB962C8B-B14F-4D97-AF65-F5344CB8AC3E}">
        <p14:creationId xmlns:p14="http://schemas.microsoft.com/office/powerpoint/2010/main" val="2539059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Before starting the Mail Merge process you must first create the form letter by inserting the </a:t>
            </a:r>
            <a:r>
              <a:rPr lang="en-US" dirty="0"/>
              <a:t>record fields from </a:t>
            </a:r>
            <a:r>
              <a:rPr lang="en-US" dirty="0" smtClean="0"/>
              <a:t>the data source into your existing DMV letter.</a:t>
            </a:r>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How to create a Mail Merge using and existing document?</a:t>
            </a:r>
            <a:endParaRPr lang="en-US" dirty="0"/>
          </a:p>
        </p:txBody>
      </p:sp>
    </p:spTree>
    <p:extLst>
      <p:ext uri="{BB962C8B-B14F-4D97-AF65-F5344CB8AC3E}">
        <p14:creationId xmlns:p14="http://schemas.microsoft.com/office/powerpoint/2010/main" val="463961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394" y="3124201"/>
            <a:ext cx="8867206" cy="1371600"/>
          </a:xfrm>
        </p:spPr>
        <p:txBody>
          <a:bodyPr>
            <a:normAutofit/>
          </a:bodyPr>
          <a:lstStyle/>
          <a:p>
            <a:pPr marL="0" indent="0">
              <a:buNone/>
            </a:pPr>
            <a:r>
              <a:rPr lang="en-US" dirty="0" smtClean="0"/>
              <a:t>Step 2. Find the </a:t>
            </a:r>
            <a:r>
              <a:rPr lang="en-US" b="1" dirty="0" smtClean="0">
                <a:solidFill>
                  <a:schemeClr val="tx1"/>
                </a:solidFill>
              </a:rPr>
              <a:t>“Start Mail Merge” </a:t>
            </a:r>
            <a:r>
              <a:rPr lang="en-US" dirty="0" smtClean="0"/>
              <a:t>tab under the Mailings tab and </a:t>
            </a:r>
          </a:p>
          <a:p>
            <a:pPr marL="0" indent="0">
              <a:buNone/>
            </a:pPr>
            <a:r>
              <a:rPr lang="en-US" dirty="0"/>
              <a:t> </a:t>
            </a:r>
            <a:r>
              <a:rPr lang="en-US" dirty="0" smtClean="0"/>
              <a:t>            click the arrow beside it.  Choose the first option, </a:t>
            </a:r>
            <a:r>
              <a:rPr lang="en-US" b="1" dirty="0" smtClean="0">
                <a:solidFill>
                  <a:schemeClr val="tx1"/>
                </a:solidFill>
              </a:rPr>
              <a:t>“Letters”</a:t>
            </a:r>
            <a:r>
              <a:rPr lang="en-US" dirty="0" smtClean="0"/>
              <a:t>.  </a:t>
            </a:r>
            <a:endParaRPr lang="en-US" dirty="0"/>
          </a:p>
        </p:txBody>
      </p:sp>
      <p:sp>
        <p:nvSpPr>
          <p:cNvPr id="3" name="Title 2"/>
          <p:cNvSpPr>
            <a:spLocks noGrp="1"/>
          </p:cNvSpPr>
          <p:nvPr>
            <p:ph type="title"/>
          </p:nvPr>
        </p:nvSpPr>
        <p:spPr>
          <a:xfrm>
            <a:off x="228600" y="228600"/>
            <a:ext cx="8686800" cy="1143000"/>
          </a:xfrm>
        </p:spPr>
        <p:txBody>
          <a:bodyPr>
            <a:noAutofit/>
          </a:bodyPr>
          <a:lstStyle/>
          <a:p>
            <a:pPr algn="l"/>
            <a:r>
              <a:rPr lang="en-US" sz="2400" dirty="0" smtClean="0"/>
              <a:t>Step 1.  Open Microsoft word and then select the DMV letter.  </a:t>
            </a:r>
            <a:br>
              <a:rPr lang="en-US" sz="2400" dirty="0" smtClean="0"/>
            </a:br>
            <a:r>
              <a:rPr lang="en-US" sz="2400" dirty="0"/>
              <a:t> </a:t>
            </a:r>
            <a:r>
              <a:rPr lang="en-US" sz="2400" dirty="0" smtClean="0"/>
              <a:t>             Click on the </a:t>
            </a:r>
            <a:r>
              <a:rPr lang="en-US" sz="2400" b="1" dirty="0" smtClean="0">
                <a:solidFill>
                  <a:schemeClr val="tx1"/>
                </a:solidFill>
              </a:rPr>
              <a:t>“Mailings” </a:t>
            </a:r>
            <a:r>
              <a:rPr lang="en-US" sz="2400" dirty="0" smtClean="0"/>
              <a:t>tab.  </a:t>
            </a:r>
            <a:endParaRPr lang="en-US" sz="2400" dirty="0"/>
          </a:p>
        </p:txBody>
      </p:sp>
      <p:sp>
        <p:nvSpPr>
          <p:cNvPr id="4" name="Rectangle 1"/>
          <p:cNvSpPr>
            <a:spLocks noChangeArrowheads="1"/>
          </p:cNvSpPr>
          <p:nvPr/>
        </p:nvSpPr>
        <p:spPr bwMode="auto">
          <a:xfrm>
            <a:off x="0" y="113184"/>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itchFamily="34" charset="0"/>
                <a:cs typeface="Arial" pitchFamily="34" charset="0"/>
              </a:rPr>
              <a:t>  </a:t>
            </a:r>
            <a:endParaRPr kumimoji="0" lang="en-US" altLang="en-US" sz="7000" b="0" i="0" u="none" strike="noStrike" cap="none" normalizeH="0" baseline="0" dirty="0" smtClean="0">
              <a:ln>
                <a:noFill/>
              </a:ln>
              <a:solidFill>
                <a:srgbClr val="333333"/>
              </a:solidFill>
              <a:effectLst/>
              <a:latin typeface="Arial" pitchFamily="34" charset="0"/>
              <a:cs typeface="Arial" pitchFamily="34" charset="0"/>
            </a:endParaRPr>
          </a:p>
        </p:txBody>
      </p:sp>
      <p:pic>
        <p:nvPicPr>
          <p:cNvPr id="1026" name="Picture 2" descr="https://answers.syr.edu/download/attachments/3900185/mail_merge.jpg?version=1&amp;modificationDate=1266873699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89103"/>
            <a:ext cx="4429125" cy="1114425"/>
          </a:xfrm>
          <a:prstGeom prst="rect">
            <a:avLst/>
          </a:prstGeom>
          <a:solidFill>
            <a:schemeClr val="tx1"/>
          </a:solidFill>
          <a:effectLst>
            <a:glow rad="101600">
              <a:schemeClr val="tx1">
                <a:alpha val="60000"/>
              </a:schemeClr>
            </a:glow>
          </a:effectLst>
        </p:spPr>
      </p:pic>
      <p:pic>
        <p:nvPicPr>
          <p:cNvPr id="1028" name="Picture 4" descr="http://faq.icto.umac.mo/wp-content/uploads/2015/07/2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225031"/>
            <a:ext cx="4438650" cy="2409826"/>
          </a:xfrm>
          <a:prstGeom prst="rect">
            <a:avLst/>
          </a:prstGeom>
          <a:noFill/>
          <a:ln>
            <a:solidFill>
              <a:schemeClr val="tx1"/>
            </a:solidFill>
          </a:ln>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46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124200"/>
            <a:ext cx="8991600" cy="1143001"/>
          </a:xfrm>
        </p:spPr>
        <p:txBody>
          <a:bodyPr>
            <a:noAutofit/>
          </a:bodyPr>
          <a:lstStyle/>
          <a:p>
            <a:pPr marL="0" indent="0">
              <a:buNone/>
            </a:pPr>
            <a:r>
              <a:rPr lang="en-US" sz="2000" dirty="0" smtClean="0"/>
              <a:t>Step 4.  </a:t>
            </a:r>
            <a:r>
              <a:rPr lang="en-US" sz="2000" dirty="0"/>
              <a:t>The </a:t>
            </a:r>
            <a:r>
              <a:rPr lang="en-US" sz="2000" b="1" dirty="0">
                <a:solidFill>
                  <a:schemeClr val="tx1"/>
                </a:solidFill>
              </a:rPr>
              <a:t>“Select Data Source” </a:t>
            </a:r>
            <a:r>
              <a:rPr lang="en-US" sz="2000" dirty="0"/>
              <a:t>dialog box will pop-up.  Locate and </a:t>
            </a:r>
            <a:r>
              <a:rPr lang="en-US" sz="2000" dirty="0" smtClean="0"/>
              <a:t>select the</a:t>
            </a:r>
          </a:p>
          <a:p>
            <a:pPr marL="0" indent="0">
              <a:buNone/>
            </a:pPr>
            <a:r>
              <a:rPr lang="en-US" sz="2000" dirty="0"/>
              <a:t> </a:t>
            </a:r>
            <a:r>
              <a:rPr lang="en-US" sz="2000" dirty="0" smtClean="0"/>
              <a:t>              </a:t>
            </a:r>
            <a:r>
              <a:rPr lang="en-US" sz="2000" b="1" dirty="0">
                <a:solidFill>
                  <a:schemeClr val="tx1"/>
                </a:solidFill>
              </a:rPr>
              <a:t>“Truck Data Source</a:t>
            </a:r>
            <a:r>
              <a:rPr lang="en-US" sz="2000" b="1" dirty="0" smtClean="0">
                <a:solidFill>
                  <a:schemeClr val="tx1"/>
                </a:solidFill>
              </a:rPr>
              <a:t>”</a:t>
            </a:r>
            <a:r>
              <a:rPr lang="en-US" sz="2000" dirty="0" smtClean="0">
                <a:solidFill>
                  <a:schemeClr val="tx1"/>
                </a:solidFill>
              </a:rPr>
              <a:t>.</a:t>
            </a:r>
            <a:r>
              <a:rPr lang="en-US" sz="2000" b="1" dirty="0" smtClean="0">
                <a:solidFill>
                  <a:schemeClr val="tx1"/>
                </a:solidFill>
              </a:rPr>
              <a:t> </a:t>
            </a:r>
            <a:r>
              <a:rPr lang="en-US" sz="2000" dirty="0" smtClean="0">
                <a:solidFill>
                  <a:schemeClr val="tx1"/>
                </a:solidFill>
              </a:rPr>
              <a:t> </a:t>
            </a:r>
            <a:r>
              <a:rPr lang="en-US" sz="2000" dirty="0" smtClean="0"/>
              <a:t>This </a:t>
            </a:r>
            <a:r>
              <a:rPr lang="en-US" sz="2000" dirty="0"/>
              <a:t>is the file you saved that was </a:t>
            </a:r>
            <a:r>
              <a:rPr lang="en-US" sz="2000" dirty="0" smtClean="0"/>
              <a:t>exported </a:t>
            </a:r>
            <a:r>
              <a:rPr lang="en-US" sz="2000" dirty="0"/>
              <a:t>out </a:t>
            </a:r>
            <a:r>
              <a:rPr lang="en-US" sz="2000" dirty="0" smtClean="0"/>
              <a:t>of </a:t>
            </a:r>
          </a:p>
          <a:p>
            <a:pPr marL="0" indent="0">
              <a:buNone/>
            </a:pPr>
            <a:r>
              <a:rPr lang="en-US" sz="2000" dirty="0"/>
              <a:t> </a:t>
            </a:r>
            <a:r>
              <a:rPr lang="en-US" sz="2000" dirty="0" smtClean="0"/>
              <a:t>               NCVTS.  </a:t>
            </a:r>
            <a:endParaRPr lang="en-US" sz="2000" dirty="0"/>
          </a:p>
        </p:txBody>
      </p:sp>
      <p:sp>
        <p:nvSpPr>
          <p:cNvPr id="3" name="Title 2"/>
          <p:cNvSpPr>
            <a:spLocks noGrp="1"/>
          </p:cNvSpPr>
          <p:nvPr>
            <p:ph type="title"/>
          </p:nvPr>
        </p:nvSpPr>
        <p:spPr>
          <a:xfrm>
            <a:off x="304800" y="338328"/>
            <a:ext cx="8382000" cy="880872"/>
          </a:xfrm>
        </p:spPr>
        <p:txBody>
          <a:bodyPr>
            <a:normAutofit/>
          </a:bodyPr>
          <a:lstStyle/>
          <a:p>
            <a:pPr algn="l"/>
            <a:r>
              <a:rPr lang="en-US" sz="2400" dirty="0" smtClean="0"/>
              <a:t>Step 3. Click </a:t>
            </a:r>
            <a:r>
              <a:rPr lang="en-US" sz="2400" b="1" dirty="0" smtClean="0">
                <a:solidFill>
                  <a:schemeClr val="tx1"/>
                </a:solidFill>
              </a:rPr>
              <a:t>“Select Recipients</a:t>
            </a:r>
            <a:r>
              <a:rPr lang="en-US" sz="2400" dirty="0" smtClean="0">
                <a:solidFill>
                  <a:schemeClr val="tx1"/>
                </a:solidFill>
              </a:rPr>
              <a:t>”</a:t>
            </a:r>
            <a:r>
              <a:rPr lang="en-US" sz="2400" dirty="0" smtClean="0"/>
              <a:t>.  Then choose 2</a:t>
            </a:r>
            <a:r>
              <a:rPr lang="en-US" sz="2400" baseline="30000" dirty="0" smtClean="0"/>
              <a:t>nd</a:t>
            </a:r>
            <a:r>
              <a:rPr lang="en-US" sz="2400" dirty="0" smtClean="0"/>
              <a:t> option </a:t>
            </a:r>
            <a:br>
              <a:rPr lang="en-US" sz="2400" dirty="0" smtClean="0"/>
            </a:br>
            <a:r>
              <a:rPr lang="en-US" sz="2400" dirty="0"/>
              <a:t> </a:t>
            </a:r>
            <a:r>
              <a:rPr lang="en-US" sz="2400" dirty="0" smtClean="0"/>
              <a:t>             </a:t>
            </a:r>
            <a:r>
              <a:rPr lang="en-US" sz="2400" b="1" dirty="0" smtClean="0">
                <a:solidFill>
                  <a:schemeClr val="tx1"/>
                </a:solidFill>
              </a:rPr>
              <a:t>“Use Existing List”</a:t>
            </a:r>
            <a:endParaRPr lang="en-US" sz="2400" b="1" dirty="0">
              <a:solidFill>
                <a:schemeClr val="tx1"/>
              </a:solidFill>
            </a:endParaRPr>
          </a:p>
        </p:txBody>
      </p:sp>
      <p:pic>
        <p:nvPicPr>
          <p:cNvPr id="2050" name="Picture 2" descr="https://www.simonsezit.com/wp-content/uploads/2012/11/manualmailmerge-word2010-01.jpg"/>
          <p:cNvPicPr>
            <a:picLocks noChangeAspect="1" noChangeArrowheads="1"/>
          </p:cNvPicPr>
          <p:nvPr/>
        </p:nvPicPr>
        <p:blipFill rotWithShape="1">
          <a:blip r:embed="rId2">
            <a:extLst>
              <a:ext uri="{28A0092B-C50C-407E-A947-70E740481C1C}">
                <a14:useLocalDpi xmlns:a14="http://schemas.microsoft.com/office/drawing/2010/main" val="0"/>
              </a:ext>
            </a:extLst>
          </a:blip>
          <a:srcRect b="25510"/>
          <a:stretch/>
        </p:blipFill>
        <p:spPr bwMode="auto">
          <a:xfrm>
            <a:off x="1447800" y="1219200"/>
            <a:ext cx="5143500" cy="1566169"/>
          </a:xfrm>
          <a:prstGeom prst="rect">
            <a:avLst/>
          </a:prstGeom>
          <a:solidFill>
            <a:schemeClr val="tx1"/>
          </a:solidFill>
          <a:ln>
            <a:solidFill>
              <a:schemeClr val="tx1"/>
            </a:solidFill>
          </a:ln>
          <a:effectLst>
            <a:glow rad="101600">
              <a:schemeClr val="tx1">
                <a:alpha val="60000"/>
              </a:schemeClr>
            </a:glow>
          </a:effectLst>
        </p:spPr>
      </p:pic>
      <p:pic>
        <p:nvPicPr>
          <p:cNvPr id="8" name="Picture 7"/>
          <p:cNvPicPr/>
          <p:nvPr/>
        </p:nvPicPr>
        <p:blipFill rotWithShape="1">
          <a:blip r:embed="rId3"/>
          <a:srcRect r="1104" b="35068"/>
          <a:stretch/>
        </p:blipFill>
        <p:spPr bwMode="auto">
          <a:xfrm>
            <a:off x="1295400" y="4572000"/>
            <a:ext cx="5695950" cy="2057400"/>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0351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a:bodyPr>
          <a:lstStyle/>
          <a:p>
            <a:pPr marL="0" indent="0">
              <a:buNone/>
            </a:pPr>
            <a:r>
              <a:rPr lang="en-US" i="1" dirty="0" smtClean="0"/>
              <a:t>              </a:t>
            </a:r>
          </a:p>
          <a:p>
            <a:pPr marL="0" indent="0">
              <a:buNone/>
            </a:pPr>
            <a:r>
              <a:rPr lang="en-US" i="1" dirty="0">
                <a:solidFill>
                  <a:srgbClr val="0000FF"/>
                </a:solidFill>
              </a:rPr>
              <a:t> </a:t>
            </a:r>
            <a:r>
              <a:rPr lang="en-US" i="1" dirty="0" smtClean="0">
                <a:solidFill>
                  <a:srgbClr val="0000FF"/>
                </a:solidFill>
              </a:rPr>
              <a:t>Y</a:t>
            </a:r>
            <a:r>
              <a:rPr lang="en-US" dirty="0" smtClean="0">
                <a:solidFill>
                  <a:srgbClr val="0000FF"/>
                </a:solidFill>
              </a:rPr>
              <a:t>our </a:t>
            </a:r>
            <a:r>
              <a:rPr lang="en-US" dirty="0">
                <a:solidFill>
                  <a:srgbClr val="0000FF"/>
                </a:solidFill>
              </a:rPr>
              <a:t>DMV letter </a:t>
            </a:r>
            <a:r>
              <a:rPr lang="en-US" dirty="0" smtClean="0">
                <a:solidFill>
                  <a:srgbClr val="0000FF"/>
                </a:solidFill>
              </a:rPr>
              <a:t>is now </a:t>
            </a:r>
            <a:r>
              <a:rPr lang="en-US" dirty="0">
                <a:solidFill>
                  <a:srgbClr val="0000FF"/>
                </a:solidFill>
              </a:rPr>
              <a:t>linked to the excel spreadsheet which contains the owner and vehicle information needed to create your letter.   It’s time to insert the record fields from the </a:t>
            </a:r>
            <a:r>
              <a:rPr lang="en-US" b="1" dirty="0">
                <a:solidFill>
                  <a:schemeClr val="tx1"/>
                </a:solidFill>
              </a:rPr>
              <a:t>“Truck Data Source</a:t>
            </a:r>
            <a:r>
              <a:rPr lang="en-US" dirty="0">
                <a:solidFill>
                  <a:schemeClr val="tx1"/>
                </a:solidFill>
              </a:rPr>
              <a:t>” </a:t>
            </a:r>
            <a:r>
              <a:rPr lang="en-US" dirty="0">
                <a:solidFill>
                  <a:srgbClr val="0000FF"/>
                </a:solidFill>
              </a:rPr>
              <a:t>file into the DMV letter.  Make sure your curser is located where you want to insert </a:t>
            </a:r>
            <a:r>
              <a:rPr lang="en-US" dirty="0" smtClean="0">
                <a:solidFill>
                  <a:srgbClr val="0000FF"/>
                </a:solidFill>
              </a:rPr>
              <a:t>the “Record Field” </a:t>
            </a:r>
            <a:r>
              <a:rPr lang="en-US" dirty="0">
                <a:solidFill>
                  <a:srgbClr val="0000FF"/>
                </a:solidFill>
              </a:rPr>
              <a:t>from your data source.  Example:  If you want to insert </a:t>
            </a:r>
            <a:r>
              <a:rPr lang="en-US" dirty="0" smtClean="0">
                <a:solidFill>
                  <a:srgbClr val="0000FF"/>
                </a:solidFill>
              </a:rPr>
              <a:t>a date </a:t>
            </a:r>
            <a:r>
              <a:rPr lang="en-US" dirty="0">
                <a:solidFill>
                  <a:srgbClr val="0000FF"/>
                </a:solidFill>
              </a:rPr>
              <a:t>first make sure the curser is located beside </a:t>
            </a:r>
            <a:r>
              <a:rPr lang="en-US" b="1" dirty="0">
                <a:solidFill>
                  <a:schemeClr val="tx1"/>
                </a:solidFill>
              </a:rPr>
              <a:t>DATE</a:t>
            </a:r>
            <a:r>
              <a:rPr lang="en-US" dirty="0">
                <a:solidFill>
                  <a:srgbClr val="0000FF"/>
                </a:solidFill>
              </a:rPr>
              <a:t>.</a:t>
            </a:r>
            <a:endParaRPr lang="en-US" b="1" i="1" dirty="0">
              <a:solidFill>
                <a:srgbClr val="0000FF"/>
              </a:solidFill>
            </a:endParaRPr>
          </a:p>
        </p:txBody>
      </p:sp>
      <p:sp>
        <p:nvSpPr>
          <p:cNvPr id="3" name="Title 2"/>
          <p:cNvSpPr>
            <a:spLocks noGrp="1"/>
          </p:cNvSpPr>
          <p:nvPr>
            <p:ph type="title"/>
          </p:nvPr>
        </p:nvSpPr>
        <p:spPr/>
        <p:txBody>
          <a:bodyPr>
            <a:normAutofit/>
          </a:bodyPr>
          <a:lstStyle/>
          <a:p>
            <a:pPr marL="0" indent="0"/>
            <a:r>
              <a:rPr lang="en-US" sz="3200" dirty="0" smtClean="0"/>
              <a:t>Inserting the Record Fields into a letter.</a:t>
            </a:r>
            <a:endParaRPr lang="en-US" sz="3200" dirty="0"/>
          </a:p>
        </p:txBody>
      </p:sp>
    </p:spTree>
    <p:extLst>
      <p:ext uri="{BB962C8B-B14F-4D97-AF65-F5344CB8AC3E}">
        <p14:creationId xmlns:p14="http://schemas.microsoft.com/office/powerpoint/2010/main" val="3233690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763000" cy="2057400"/>
          </a:xfrm>
        </p:spPr>
        <p:txBody>
          <a:bodyPr>
            <a:noAutofit/>
          </a:bodyPr>
          <a:lstStyle/>
          <a:p>
            <a:pPr marL="0" indent="0" algn="l"/>
            <a:r>
              <a:rPr lang="en-US" sz="2400" i="1" dirty="0"/>
              <a:t>Step 5.  Click on the </a:t>
            </a:r>
            <a:r>
              <a:rPr lang="en-US" sz="2400" b="1" i="1" dirty="0">
                <a:solidFill>
                  <a:schemeClr val="tx1"/>
                </a:solidFill>
              </a:rPr>
              <a:t>“ Insert Merge Field”</a:t>
            </a:r>
            <a:r>
              <a:rPr lang="en-US" sz="2400" i="1" dirty="0"/>
              <a:t>.  You will see a list of the</a:t>
            </a:r>
            <a:br>
              <a:rPr lang="en-US" sz="2400" i="1" dirty="0"/>
            </a:br>
            <a:r>
              <a:rPr lang="en-US" sz="2400" i="1" dirty="0"/>
              <a:t>                record fields from the “Truck Date Source” that you have</a:t>
            </a:r>
            <a:br>
              <a:rPr lang="en-US" sz="2400" i="1" dirty="0"/>
            </a:br>
            <a:r>
              <a:rPr lang="en-US" sz="2400" i="1" dirty="0"/>
              <a:t>                to insert into the DMV Letter.</a:t>
            </a:r>
            <a:br>
              <a:rPr lang="en-US" sz="2400" i="1" dirty="0"/>
            </a:b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r="23626" b="79553"/>
          <a:stretch/>
        </p:blipFill>
        <p:spPr bwMode="auto">
          <a:xfrm>
            <a:off x="228600" y="3048000"/>
            <a:ext cx="5334000" cy="1509204"/>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pic>
        <p:nvPicPr>
          <p:cNvPr id="7" name="Picture 6"/>
          <p:cNvPicPr/>
          <p:nvPr/>
        </p:nvPicPr>
        <p:blipFill rotWithShape="1">
          <a:blip r:embed="rId3"/>
          <a:srcRect l="-1" t="1" r="-1834" b="42357"/>
          <a:stretch/>
        </p:blipFill>
        <p:spPr bwMode="auto">
          <a:xfrm>
            <a:off x="6324600" y="2362200"/>
            <a:ext cx="2471691" cy="4043779"/>
          </a:xfrm>
          <a:prstGeom prst="rect">
            <a:avLst/>
          </a:prstGeom>
          <a:solidFill>
            <a:schemeClr val="bg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67895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86800" cy="1600200"/>
          </a:xfrm>
        </p:spPr>
        <p:txBody>
          <a:bodyPr>
            <a:normAutofit/>
          </a:bodyPr>
          <a:lstStyle/>
          <a:p>
            <a:pPr algn="l"/>
            <a:r>
              <a:rPr lang="en-US" sz="2400" dirty="0" smtClean="0"/>
              <a:t>Step 6.  To insert a “Record Field”, place your curser beside </a:t>
            </a:r>
            <a:r>
              <a:rPr lang="en-US" sz="2400" b="1" dirty="0" smtClean="0">
                <a:solidFill>
                  <a:schemeClr val="tx1"/>
                </a:solidFill>
              </a:rPr>
              <a:t>DATE</a:t>
            </a:r>
            <a:r>
              <a:rPr lang="en-US" sz="2400" dirty="0" smtClean="0"/>
              <a:t/>
            </a:r>
            <a:br>
              <a:rPr lang="en-US" sz="2400" dirty="0" smtClean="0"/>
            </a:br>
            <a:r>
              <a:rPr lang="en-US" sz="2400" dirty="0"/>
              <a:t> </a:t>
            </a:r>
            <a:r>
              <a:rPr lang="en-US" sz="2400" dirty="0" smtClean="0"/>
              <a:t>               and click on </a:t>
            </a:r>
            <a:r>
              <a:rPr lang="en-US" sz="2400" b="1" dirty="0" smtClean="0">
                <a:solidFill>
                  <a:schemeClr val="tx1"/>
                </a:solidFill>
              </a:rPr>
              <a:t>“Letter Create Date Time”</a:t>
            </a:r>
            <a:r>
              <a:rPr lang="en-US" sz="2400" b="1" dirty="0" smtClean="0">
                <a:solidFill>
                  <a:schemeClr val="bg1"/>
                </a:solidFill>
              </a:rPr>
              <a:t>.</a:t>
            </a:r>
            <a:r>
              <a:rPr lang="en-US" sz="2400" b="1" dirty="0" smtClean="0">
                <a:solidFill>
                  <a:schemeClr val="tx1"/>
                </a:solidFill>
              </a:rPr>
              <a:t>  </a:t>
            </a:r>
            <a:r>
              <a:rPr lang="en-US" sz="2400" dirty="0" smtClean="0"/>
              <a:t>The record field </a:t>
            </a:r>
            <a:br>
              <a:rPr lang="en-US" sz="2400" dirty="0" smtClean="0"/>
            </a:br>
            <a:r>
              <a:rPr lang="en-US" sz="2400" dirty="0"/>
              <a:t> </a:t>
            </a:r>
            <a:r>
              <a:rPr lang="en-US" sz="2400" dirty="0" smtClean="0"/>
              <a:t>               </a:t>
            </a:r>
            <a:r>
              <a:rPr lang="en-US" sz="2400" b="1" dirty="0">
                <a:solidFill>
                  <a:schemeClr val="tx1"/>
                </a:solidFill>
              </a:rPr>
              <a:t>«LETTER_CREATE_DATETIME</a:t>
            </a:r>
            <a:r>
              <a:rPr lang="en-US" sz="2400" b="1" dirty="0" smtClean="0">
                <a:solidFill>
                  <a:schemeClr val="tx1"/>
                </a:solidFill>
              </a:rPr>
              <a:t>» </a:t>
            </a:r>
            <a:r>
              <a:rPr lang="en-US" sz="2400" dirty="0" smtClean="0"/>
              <a:t>will appear in letter. </a:t>
            </a:r>
            <a:endParaRPr lang="en-US" sz="2400" dirty="0"/>
          </a:p>
        </p:txBody>
      </p:sp>
      <p:pic>
        <p:nvPicPr>
          <p:cNvPr id="4" name="Picture 3"/>
          <p:cNvPicPr/>
          <p:nvPr/>
        </p:nvPicPr>
        <p:blipFill rotWithShape="1">
          <a:blip r:embed="rId2"/>
          <a:srcRect r="7532" b="54783"/>
          <a:stretch/>
        </p:blipFill>
        <p:spPr bwMode="auto">
          <a:xfrm>
            <a:off x="2895600" y="2230930"/>
            <a:ext cx="6019800" cy="2721330"/>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pic>
        <p:nvPicPr>
          <p:cNvPr id="5" name="Picture 4"/>
          <p:cNvPicPr/>
          <p:nvPr/>
        </p:nvPicPr>
        <p:blipFill rotWithShape="1">
          <a:blip r:embed="rId3"/>
          <a:srcRect b="78531"/>
          <a:stretch/>
        </p:blipFill>
        <p:spPr bwMode="auto">
          <a:xfrm>
            <a:off x="457200" y="2438400"/>
            <a:ext cx="1828800" cy="1676400"/>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98559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1752600"/>
          </a:xfrm>
        </p:spPr>
        <p:txBody>
          <a:bodyPr>
            <a:normAutofit fontScale="90000"/>
          </a:bodyPr>
          <a:lstStyle/>
          <a:p>
            <a:pPr algn="l"/>
            <a:r>
              <a:rPr lang="en-US" sz="2700" dirty="0" smtClean="0"/>
              <a:t>Step 7.  Insert into the letter abstract # by making sure the curser </a:t>
            </a:r>
            <a:br>
              <a:rPr lang="en-US" sz="2700" dirty="0" smtClean="0"/>
            </a:br>
            <a:r>
              <a:rPr lang="en-US" sz="2700" dirty="0"/>
              <a:t> </a:t>
            </a:r>
            <a:r>
              <a:rPr lang="en-US" sz="2700" dirty="0" smtClean="0"/>
              <a:t>              is located by </a:t>
            </a:r>
            <a:r>
              <a:rPr lang="en-US" sz="2700" b="1" dirty="0">
                <a:solidFill>
                  <a:schemeClr val="tx1"/>
                </a:solidFill>
              </a:rPr>
              <a:t>“Abstract </a:t>
            </a:r>
            <a:r>
              <a:rPr lang="en-US" sz="2700" b="1" dirty="0" smtClean="0">
                <a:solidFill>
                  <a:schemeClr val="tx1"/>
                </a:solidFill>
              </a:rPr>
              <a:t>#:” </a:t>
            </a:r>
            <a:r>
              <a:rPr lang="en-US" sz="2700" dirty="0" smtClean="0"/>
              <a:t>and then click </a:t>
            </a:r>
            <a:r>
              <a:rPr lang="en-US" sz="2700" b="1" dirty="0" smtClean="0">
                <a:solidFill>
                  <a:schemeClr val="tx1"/>
                </a:solidFill>
              </a:rPr>
              <a:t>“Insert Merger        </a:t>
            </a:r>
            <a:r>
              <a:rPr lang="en-US" sz="2700" dirty="0" smtClean="0"/>
              <a:t/>
            </a:r>
            <a:br>
              <a:rPr lang="en-US" sz="2700" dirty="0" smtClean="0"/>
            </a:br>
            <a:r>
              <a:rPr lang="en-US" sz="2700" dirty="0"/>
              <a:t> </a:t>
            </a:r>
            <a:r>
              <a:rPr lang="en-US" sz="2700" dirty="0" smtClean="0"/>
              <a:t>              </a:t>
            </a:r>
            <a:r>
              <a:rPr lang="en-US" sz="2700" b="1" dirty="0" smtClean="0">
                <a:solidFill>
                  <a:schemeClr val="tx1"/>
                </a:solidFill>
              </a:rPr>
              <a:t>Field”</a:t>
            </a:r>
            <a:r>
              <a:rPr lang="en-US" sz="2700" dirty="0" smtClean="0"/>
              <a:t> select </a:t>
            </a:r>
            <a:r>
              <a:rPr lang="en-US" sz="2700" b="1" dirty="0" smtClean="0">
                <a:solidFill>
                  <a:schemeClr val="tx1"/>
                </a:solidFill>
              </a:rPr>
              <a:t>“ABSTRACT_NUM”</a:t>
            </a:r>
            <a:r>
              <a:rPr lang="en-US" sz="2700" dirty="0" smtClean="0"/>
              <a:t>. </a:t>
            </a:r>
            <a:r>
              <a:rPr lang="en-US" sz="2700" dirty="0"/>
              <a:t> </a:t>
            </a:r>
            <a:r>
              <a:rPr lang="en-US" sz="2700" dirty="0" smtClean="0"/>
              <a:t>The record field </a:t>
            </a:r>
            <a:br>
              <a:rPr lang="en-US" sz="2700" dirty="0" smtClean="0"/>
            </a:br>
            <a:r>
              <a:rPr lang="en-US" sz="2700" dirty="0"/>
              <a:t> </a:t>
            </a:r>
            <a:r>
              <a:rPr lang="en-US" sz="2700" dirty="0" smtClean="0"/>
              <a:t>             </a:t>
            </a:r>
            <a:r>
              <a:rPr lang="en-US" sz="2700" b="1" dirty="0" smtClean="0">
                <a:solidFill>
                  <a:schemeClr val="tx1"/>
                </a:solidFill>
              </a:rPr>
              <a:t>«</a:t>
            </a:r>
            <a:r>
              <a:rPr lang="en-US" sz="2700" b="1" dirty="0">
                <a:solidFill>
                  <a:schemeClr val="tx1"/>
                </a:solidFill>
              </a:rPr>
              <a:t>ABSTRACT_NUM</a:t>
            </a:r>
            <a:r>
              <a:rPr lang="en-US" sz="2700" b="1" dirty="0" smtClean="0">
                <a:solidFill>
                  <a:schemeClr val="tx1"/>
                </a:solidFill>
              </a:rPr>
              <a:t>»</a:t>
            </a:r>
            <a:r>
              <a:rPr lang="en-US" sz="2700" dirty="0" smtClean="0"/>
              <a:t> will appear in the letter. </a:t>
            </a:r>
            <a:r>
              <a:rPr lang="en-US" sz="2400" dirty="0"/>
              <a:t/>
            </a:r>
            <a:br>
              <a:rPr lang="en-US" sz="2400" dirty="0"/>
            </a:br>
            <a:endParaRPr lang="en-US" sz="2400" b="1" dirty="0">
              <a:solidFill>
                <a:schemeClr val="tx1"/>
              </a:solidFill>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r="8013" b="56089"/>
          <a:stretch/>
        </p:blipFill>
        <p:spPr bwMode="auto">
          <a:xfrm>
            <a:off x="3352800" y="2362200"/>
            <a:ext cx="5467350" cy="2562225"/>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b="78814"/>
          <a:stretch/>
        </p:blipFill>
        <p:spPr bwMode="auto">
          <a:xfrm>
            <a:off x="990600" y="2732554"/>
            <a:ext cx="1828800" cy="1428750"/>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1526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152400" y="3276600"/>
            <a:ext cx="7543800" cy="3276600"/>
          </a:xfrm>
        </p:spPr>
        <p:txBody>
          <a:bodyPr>
            <a:normAutofit/>
          </a:bodyPr>
          <a:lstStyle/>
          <a:p>
            <a:pPr marL="285750" indent="-285750">
              <a:buFont typeface="Arial" charset="0"/>
              <a:buChar char="•"/>
            </a:pPr>
            <a:r>
              <a:rPr lang="en-US" dirty="0" smtClean="0"/>
              <a:t>The </a:t>
            </a:r>
            <a:r>
              <a:rPr lang="en-US" b="1" dirty="0" smtClean="0">
                <a:solidFill>
                  <a:schemeClr val="tx1"/>
                </a:solidFill>
              </a:rPr>
              <a:t>first</a:t>
            </a:r>
            <a:r>
              <a:rPr lang="en-US" dirty="0" smtClean="0"/>
              <a:t> step you must</a:t>
            </a:r>
            <a:r>
              <a:rPr lang="en-US" dirty="0" smtClean="0">
                <a:solidFill>
                  <a:schemeClr val="tx1"/>
                </a:solidFill>
              </a:rPr>
              <a:t> </a:t>
            </a:r>
            <a:r>
              <a:rPr lang="en-US" dirty="0" smtClean="0"/>
              <a:t>select the abstract or abstracts that you want to send a letter to requesting additional information that will help you determine the </a:t>
            </a:r>
            <a:r>
              <a:rPr lang="en-US" b="1" dirty="0" smtClean="0">
                <a:solidFill>
                  <a:schemeClr val="tx1"/>
                </a:solidFill>
              </a:rPr>
              <a:t>true market value</a:t>
            </a:r>
            <a:r>
              <a:rPr lang="en-US" dirty="0" smtClean="0"/>
              <a:t>.   </a:t>
            </a:r>
          </a:p>
          <a:p>
            <a:pPr marL="285750" indent="-285750">
              <a:buFont typeface="Arial" charset="0"/>
              <a:buChar char="•"/>
            </a:pPr>
            <a:r>
              <a:rPr lang="en-US" dirty="0" smtClean="0"/>
              <a:t>There are several ways to mark an abstract or abstracts for exporting by selecting a single abstract or multiple abstracts all at once.</a:t>
            </a:r>
          </a:p>
          <a:p>
            <a:endParaRPr lang="en-US" dirty="0"/>
          </a:p>
        </p:txBody>
      </p:sp>
      <p:sp>
        <p:nvSpPr>
          <p:cNvPr id="3" name="Title 2"/>
          <p:cNvSpPr>
            <a:spLocks noGrp="1"/>
          </p:cNvSpPr>
          <p:nvPr>
            <p:ph type="title"/>
          </p:nvPr>
        </p:nvSpPr>
        <p:spPr>
          <a:xfrm>
            <a:off x="838200" y="838200"/>
            <a:ext cx="7086600" cy="1524000"/>
          </a:xfrm>
        </p:spPr>
        <p:txBody>
          <a:bodyPr>
            <a:noAutofit/>
          </a:bodyPr>
          <a:lstStyle/>
          <a:p>
            <a:r>
              <a:rPr lang="en-US" sz="4800" b="1" dirty="0"/>
              <a:t>Steps to Marking </a:t>
            </a:r>
            <a:r>
              <a:rPr lang="en-US" sz="4800" b="1" dirty="0" smtClean="0"/>
              <a:t>Abstract for </a:t>
            </a:r>
            <a:r>
              <a:rPr lang="en-US" sz="4800" b="1" dirty="0"/>
              <a:t>Exporting in </a:t>
            </a:r>
            <a:r>
              <a:rPr lang="en-US" sz="4800" b="1" dirty="0" smtClean="0"/>
              <a:t>NCVTS.</a:t>
            </a:r>
            <a:endParaRPr lang="en-US" sz="4800" b="1" dirty="0"/>
          </a:p>
        </p:txBody>
      </p:sp>
    </p:spTree>
    <p:extLst>
      <p:ext uri="{BB962C8B-B14F-4D97-AF65-F5344CB8AC3E}">
        <p14:creationId xmlns:p14="http://schemas.microsoft.com/office/powerpoint/2010/main" val="4094293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2133600"/>
          </a:xfrm>
        </p:spPr>
        <p:txBody>
          <a:bodyPr>
            <a:normAutofit fontScale="90000"/>
          </a:bodyPr>
          <a:lstStyle/>
          <a:p>
            <a:pPr algn="l"/>
            <a:r>
              <a:rPr lang="en-US" sz="2400" dirty="0" smtClean="0">
                <a:solidFill>
                  <a:schemeClr val="tx1"/>
                </a:solidFill>
              </a:rPr>
              <a:t>Step 7.  You can insert taxpayer’s name, address, and the vehicle </a:t>
            </a:r>
            <a:br>
              <a:rPr lang="en-US" sz="2400" dirty="0" smtClean="0">
                <a:solidFill>
                  <a:schemeClr val="tx1"/>
                </a:solidFill>
              </a:rPr>
            </a:br>
            <a:r>
              <a:rPr lang="en-US" sz="2400" dirty="0">
                <a:solidFill>
                  <a:schemeClr val="tx1"/>
                </a:solidFill>
              </a:rPr>
              <a:t> </a:t>
            </a:r>
            <a:r>
              <a:rPr lang="en-US" sz="2400" dirty="0" smtClean="0">
                <a:solidFill>
                  <a:schemeClr val="tx1"/>
                </a:solidFill>
              </a:rPr>
              <a:t>              information into the letter using the same following steps:  </a:t>
            </a:r>
            <a:br>
              <a:rPr lang="en-US" sz="2400" dirty="0" smtClean="0">
                <a:solidFill>
                  <a:schemeClr val="tx1"/>
                </a:solidFill>
              </a:rPr>
            </a:br>
            <a:r>
              <a:rPr lang="en-US" sz="2400" dirty="0">
                <a:solidFill>
                  <a:schemeClr val="tx1"/>
                </a:solidFill>
              </a:rPr>
              <a:t> </a:t>
            </a:r>
            <a:r>
              <a:rPr lang="en-US" sz="2400" dirty="0" smtClean="0">
                <a:solidFill>
                  <a:schemeClr val="tx1"/>
                </a:solidFill>
              </a:rPr>
              <a:t>              make sure curser is located where you want to insert the </a:t>
            </a:r>
            <a:br>
              <a:rPr lang="en-US" sz="2400" dirty="0" smtClean="0">
                <a:solidFill>
                  <a:schemeClr val="tx1"/>
                </a:solidFill>
              </a:rPr>
            </a:br>
            <a:r>
              <a:rPr lang="en-US" sz="2400" dirty="0">
                <a:solidFill>
                  <a:schemeClr val="tx1"/>
                </a:solidFill>
              </a:rPr>
              <a:t> </a:t>
            </a:r>
            <a:r>
              <a:rPr lang="en-US" sz="2400" dirty="0" smtClean="0">
                <a:solidFill>
                  <a:schemeClr val="tx1"/>
                </a:solidFill>
              </a:rPr>
              <a:t>              record field and click on </a:t>
            </a:r>
            <a:r>
              <a:rPr lang="en-US" sz="2400" b="1" dirty="0" smtClean="0">
                <a:solidFill>
                  <a:schemeClr val="bg1"/>
                </a:solidFill>
              </a:rPr>
              <a:t>“Insert Merge Field”, </a:t>
            </a:r>
            <a:r>
              <a:rPr lang="en-US" sz="2400" dirty="0" smtClean="0">
                <a:solidFill>
                  <a:schemeClr val="tx1"/>
                </a:solidFill>
              </a:rPr>
              <a:t>then select</a:t>
            </a:r>
            <a:br>
              <a:rPr lang="en-US" sz="2400" dirty="0" smtClean="0">
                <a:solidFill>
                  <a:schemeClr val="tx1"/>
                </a:solidFill>
              </a:rPr>
            </a:br>
            <a:r>
              <a:rPr lang="en-US" sz="2400" dirty="0">
                <a:solidFill>
                  <a:schemeClr val="tx1"/>
                </a:solidFill>
              </a:rPr>
              <a:t> </a:t>
            </a:r>
            <a:r>
              <a:rPr lang="en-US" sz="2400" dirty="0" smtClean="0">
                <a:solidFill>
                  <a:schemeClr val="tx1"/>
                </a:solidFill>
              </a:rPr>
              <a:t>              the which record field you want to insert.  The record field(s)</a:t>
            </a:r>
            <a:br>
              <a:rPr lang="en-US" sz="2400" dirty="0" smtClean="0">
                <a:solidFill>
                  <a:schemeClr val="tx1"/>
                </a:solidFill>
              </a:rPr>
            </a:br>
            <a:r>
              <a:rPr lang="en-US" sz="2400" dirty="0">
                <a:solidFill>
                  <a:schemeClr val="tx1"/>
                </a:solidFill>
              </a:rPr>
              <a:t> </a:t>
            </a:r>
            <a:r>
              <a:rPr lang="en-US" sz="2400" dirty="0" smtClean="0">
                <a:solidFill>
                  <a:schemeClr val="tx1"/>
                </a:solidFill>
              </a:rPr>
              <a:t>              will appear in the letter.</a:t>
            </a:r>
            <a:endParaRPr lang="en-US" sz="2400" dirty="0">
              <a:solidFill>
                <a:schemeClr val="tx1"/>
              </a:solidFill>
            </a:endParaRPr>
          </a:p>
        </p:txBody>
      </p:sp>
      <p:pic>
        <p:nvPicPr>
          <p:cNvPr id="4" name="Picture 3"/>
          <p:cNvPicPr/>
          <p:nvPr/>
        </p:nvPicPr>
        <p:blipFill rotWithShape="1">
          <a:blip r:embed="rId2"/>
          <a:srcRect r="3685" b="31229"/>
          <a:stretch/>
        </p:blipFill>
        <p:spPr bwMode="auto">
          <a:xfrm>
            <a:off x="1066801" y="2514600"/>
            <a:ext cx="6858000" cy="4236868"/>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8556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2057400"/>
            <a:ext cx="8305800" cy="4648200"/>
          </a:xfrm>
        </p:spPr>
        <p:txBody>
          <a:bodyPr>
            <a:normAutofit/>
          </a:bodyPr>
          <a:lstStyle/>
          <a:p>
            <a:r>
              <a:rPr lang="en-US" dirty="0"/>
              <a:t>Now it is time to merge </a:t>
            </a:r>
            <a:r>
              <a:rPr lang="en-US" dirty="0" smtClean="0"/>
              <a:t>your </a:t>
            </a:r>
            <a:r>
              <a:rPr lang="en-US" dirty="0"/>
              <a:t>data source file with the DMV letter that corresponds to the data source file that was exported and saved to your computer.  </a:t>
            </a:r>
            <a:endParaRPr lang="en-US" dirty="0" smtClean="0"/>
          </a:p>
          <a:p>
            <a:r>
              <a:rPr lang="en-US" dirty="0" smtClean="0"/>
              <a:t>Select the letter that corresponds to the Motor Vehicle Body Type or condition.  Such as the </a:t>
            </a:r>
            <a:r>
              <a:rPr lang="en-US" dirty="0"/>
              <a:t>following</a:t>
            </a:r>
            <a:r>
              <a:rPr lang="en-US" dirty="0" smtClean="0"/>
              <a:t>:</a:t>
            </a:r>
            <a:r>
              <a:rPr lang="en-US" b="1" dirty="0" smtClean="0"/>
              <a:t>  </a:t>
            </a:r>
          </a:p>
          <a:p>
            <a:pPr marL="0" indent="0">
              <a:buNone/>
            </a:pPr>
            <a:r>
              <a:rPr lang="en-US" dirty="0"/>
              <a:t> </a:t>
            </a:r>
            <a:r>
              <a:rPr lang="en-US" dirty="0" smtClean="0"/>
              <a:t>    1</a:t>
            </a:r>
            <a:r>
              <a:rPr lang="en-US" dirty="0"/>
              <a:t>.  Antique MV Letter</a:t>
            </a:r>
          </a:p>
          <a:p>
            <a:pPr marL="0" indent="0">
              <a:buNone/>
            </a:pPr>
            <a:r>
              <a:rPr lang="en-US" dirty="0"/>
              <a:t>     2.  Truck Body Letter</a:t>
            </a:r>
          </a:p>
          <a:p>
            <a:pPr marL="0" indent="0">
              <a:buNone/>
            </a:pPr>
            <a:r>
              <a:rPr lang="en-US" dirty="0"/>
              <a:t>     3.  Trailer Letter</a:t>
            </a:r>
          </a:p>
          <a:p>
            <a:pPr marL="0" indent="0">
              <a:buNone/>
            </a:pPr>
            <a:r>
              <a:rPr lang="en-US" dirty="0"/>
              <a:t>     4.  Bus &amp; RV Letter</a:t>
            </a:r>
            <a:endParaRPr lang="en-US" b="1" dirty="0"/>
          </a:p>
          <a:p>
            <a:pPr marL="0" indent="0">
              <a:buNone/>
            </a:pPr>
            <a:r>
              <a:rPr lang="en-US" b="1" dirty="0" smtClean="0"/>
              <a:t>  </a:t>
            </a:r>
          </a:p>
          <a:p>
            <a:pPr marL="0" indent="0">
              <a:buNone/>
            </a:pPr>
            <a:r>
              <a:rPr lang="en-US" dirty="0" smtClean="0"/>
              <a:t> </a:t>
            </a:r>
            <a:endParaRPr lang="en-US" dirty="0"/>
          </a:p>
          <a:p>
            <a:pPr marL="0" indent="0">
              <a:buNone/>
            </a:pPr>
            <a:endParaRPr lang="en-US" dirty="0"/>
          </a:p>
        </p:txBody>
      </p:sp>
      <p:sp>
        <p:nvSpPr>
          <p:cNvPr id="5" name="Title 4"/>
          <p:cNvSpPr>
            <a:spLocks noGrp="1"/>
          </p:cNvSpPr>
          <p:nvPr>
            <p:ph type="title"/>
          </p:nvPr>
        </p:nvSpPr>
        <p:spPr/>
        <p:txBody>
          <a:bodyPr>
            <a:normAutofit/>
          </a:bodyPr>
          <a:lstStyle/>
          <a:p>
            <a:r>
              <a:rPr lang="en-US" sz="4800" dirty="0" smtClean="0"/>
              <a:t>Mail Merge</a:t>
            </a:r>
            <a:endParaRPr lang="en-US" sz="4800" dirty="0"/>
          </a:p>
        </p:txBody>
      </p:sp>
    </p:spTree>
    <p:extLst>
      <p:ext uri="{BB962C8B-B14F-4D97-AF65-F5344CB8AC3E}">
        <p14:creationId xmlns:p14="http://schemas.microsoft.com/office/powerpoint/2010/main" val="3248587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38328"/>
            <a:ext cx="8915400" cy="1252728"/>
          </a:xfrm>
        </p:spPr>
        <p:txBody>
          <a:bodyPr>
            <a:normAutofit fontScale="90000"/>
          </a:bodyPr>
          <a:lstStyle/>
          <a:p>
            <a:pPr algn="l"/>
            <a:r>
              <a:rPr lang="en-US" sz="2700" dirty="0" smtClean="0"/>
              <a:t>Step 1.  Now you can start the mail merge process by opening Word </a:t>
            </a:r>
            <a:br>
              <a:rPr lang="en-US" sz="2700" dirty="0" smtClean="0"/>
            </a:br>
            <a:r>
              <a:rPr lang="en-US" sz="2700" dirty="0"/>
              <a:t> </a:t>
            </a:r>
            <a:r>
              <a:rPr lang="en-US" sz="2700" dirty="0" smtClean="0"/>
              <a:t>              and selecting the appreciate letter that corresponds to the </a:t>
            </a:r>
            <a:br>
              <a:rPr lang="en-US" sz="2700" dirty="0" smtClean="0"/>
            </a:br>
            <a:r>
              <a:rPr lang="en-US" sz="2700" dirty="0"/>
              <a:t> </a:t>
            </a:r>
            <a:r>
              <a:rPr lang="en-US" sz="2700" dirty="0" smtClean="0"/>
              <a:t>              motor vehicle body</a:t>
            </a:r>
            <a:r>
              <a:rPr lang="en-US" sz="2800" dirty="0" smtClean="0"/>
              <a:t>.</a:t>
            </a:r>
            <a:endParaRPr lang="en-US" sz="2800" dirty="0"/>
          </a:p>
        </p:txBody>
      </p:sp>
      <p:pic>
        <p:nvPicPr>
          <p:cNvPr id="8" name="Picture 7"/>
          <p:cNvPicPr/>
          <p:nvPr/>
        </p:nvPicPr>
        <p:blipFill rotWithShape="1">
          <a:blip r:embed="rId2"/>
          <a:srcRect r="41286" b="35555"/>
          <a:stretch/>
        </p:blipFill>
        <p:spPr bwMode="auto">
          <a:xfrm>
            <a:off x="457200" y="1905000"/>
            <a:ext cx="6781800" cy="4648200"/>
          </a:xfrm>
          <a:prstGeom prst="rect">
            <a:avLst/>
          </a:prstGeom>
          <a:solidFill>
            <a:schemeClr val="tx1"/>
          </a:solidFill>
          <a:ln>
            <a:noFill/>
          </a:ln>
          <a:effectLst>
            <a:glow rad="101600">
              <a:schemeClr val="tx1">
                <a:alpha val="60000"/>
              </a:schemeClr>
            </a:glow>
          </a:effectLst>
          <a:extLst>
            <a:ext uri="{53640926-AAD7-44D8-BBD7-CCE9431645EC}">
              <a14:shadowObscured xmlns:a14="http://schemas.microsoft.com/office/drawing/2010/main"/>
            </a:ext>
          </a:extLst>
        </p:spPr>
      </p:pic>
      <p:sp>
        <p:nvSpPr>
          <p:cNvPr id="10" name="Left Arrow 9"/>
          <p:cNvSpPr/>
          <p:nvPr/>
        </p:nvSpPr>
        <p:spPr>
          <a:xfrm>
            <a:off x="7086600" y="30480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67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86800" cy="1676400"/>
          </a:xfrm>
        </p:spPr>
        <p:txBody>
          <a:bodyPr>
            <a:normAutofit fontScale="90000"/>
          </a:bodyPr>
          <a:lstStyle/>
          <a:p>
            <a:pPr algn="l"/>
            <a:r>
              <a:rPr lang="en-US" sz="2400" dirty="0" smtClean="0"/>
              <a:t>Step 2.  A dialog </a:t>
            </a:r>
            <a:r>
              <a:rPr lang="en-US" sz="2400" dirty="0"/>
              <a:t>box will open stating </a:t>
            </a:r>
            <a:r>
              <a:rPr lang="en-US" sz="2400" b="1" dirty="0">
                <a:solidFill>
                  <a:schemeClr val="tx1"/>
                </a:solidFill>
              </a:rPr>
              <a:t>“Opening the document will run </a:t>
            </a:r>
            <a:r>
              <a:rPr lang="en-US" sz="2400" b="1" dirty="0" smtClean="0">
                <a:solidFill>
                  <a:schemeClr val="tx1"/>
                </a:solidFill>
              </a:rPr>
              <a:t> </a:t>
            </a:r>
            <a:br>
              <a:rPr lang="en-US" sz="2400" b="1" dirty="0" smtClean="0">
                <a:solidFill>
                  <a:schemeClr val="tx1"/>
                </a:solidFill>
              </a:rPr>
            </a:br>
            <a:r>
              <a:rPr lang="en-US" sz="2400" b="1" dirty="0">
                <a:solidFill>
                  <a:schemeClr val="tx1"/>
                </a:solidFill>
              </a:rPr>
              <a:t> </a:t>
            </a:r>
            <a:r>
              <a:rPr lang="en-US" sz="2400" b="1" dirty="0" smtClean="0">
                <a:solidFill>
                  <a:schemeClr val="tx1"/>
                </a:solidFill>
              </a:rPr>
              <a:t>             the following </a:t>
            </a:r>
            <a:r>
              <a:rPr lang="en-US" sz="2400" b="1" dirty="0">
                <a:solidFill>
                  <a:schemeClr val="tx1"/>
                </a:solidFill>
              </a:rPr>
              <a:t>SQL Command.  Data </a:t>
            </a:r>
            <a:r>
              <a:rPr lang="en-US" sz="2400" b="1" dirty="0" smtClean="0">
                <a:solidFill>
                  <a:schemeClr val="tx1"/>
                </a:solidFill>
              </a:rPr>
              <a:t>from </a:t>
            </a:r>
            <a:r>
              <a:rPr lang="en-US" sz="2400" b="1" dirty="0">
                <a:solidFill>
                  <a:schemeClr val="tx1"/>
                </a:solidFill>
              </a:rPr>
              <a:t>your database will be </a:t>
            </a:r>
            <a:r>
              <a:rPr lang="en-US" sz="2400" b="1" dirty="0" smtClean="0">
                <a:solidFill>
                  <a:schemeClr val="tx1"/>
                </a:solidFill>
              </a:rPr>
              <a:t/>
            </a:r>
            <a:br>
              <a:rPr lang="en-US" sz="2400" b="1" dirty="0" smtClean="0">
                <a:solidFill>
                  <a:schemeClr val="tx1"/>
                </a:solidFill>
              </a:rPr>
            </a:br>
            <a:r>
              <a:rPr lang="en-US" sz="2400" b="1" dirty="0">
                <a:solidFill>
                  <a:schemeClr val="tx1"/>
                </a:solidFill>
              </a:rPr>
              <a:t> </a:t>
            </a:r>
            <a:r>
              <a:rPr lang="en-US" sz="2400" b="1" dirty="0" smtClean="0">
                <a:solidFill>
                  <a:schemeClr val="tx1"/>
                </a:solidFill>
              </a:rPr>
              <a:t>             placed in the </a:t>
            </a:r>
            <a:r>
              <a:rPr lang="en-US" sz="2400" b="1" dirty="0">
                <a:solidFill>
                  <a:schemeClr val="tx1"/>
                </a:solidFill>
              </a:rPr>
              <a:t>document.  Do you want to continue</a:t>
            </a:r>
            <a:r>
              <a:rPr lang="en-US" sz="2400" b="1" dirty="0" smtClean="0">
                <a:solidFill>
                  <a:schemeClr val="tx1"/>
                </a:solidFill>
              </a:rPr>
              <a:t>?</a:t>
            </a:r>
            <a:r>
              <a:rPr lang="en-US" sz="2400" dirty="0" smtClean="0">
                <a:solidFill>
                  <a:schemeClr val="tx1"/>
                </a:solidFill>
              </a:rPr>
              <a:t>”  </a:t>
            </a:r>
            <a:r>
              <a:rPr lang="en-US" sz="2400" dirty="0" smtClean="0"/>
              <a:t>Click the </a:t>
            </a:r>
            <a:br>
              <a:rPr lang="en-US" sz="2400" dirty="0" smtClean="0"/>
            </a:br>
            <a:r>
              <a:rPr lang="en-US" sz="2400" dirty="0"/>
              <a:t> </a:t>
            </a:r>
            <a:r>
              <a:rPr lang="en-US" sz="2400" dirty="0" smtClean="0"/>
              <a:t>             </a:t>
            </a:r>
            <a:r>
              <a:rPr lang="en-US" sz="2400" b="1" dirty="0" smtClean="0">
                <a:solidFill>
                  <a:schemeClr val="tx1"/>
                </a:solidFill>
              </a:rPr>
              <a:t>“</a:t>
            </a:r>
            <a:r>
              <a:rPr lang="en-US" sz="2400" b="1" dirty="0">
                <a:solidFill>
                  <a:schemeClr val="tx1"/>
                </a:solidFill>
              </a:rPr>
              <a:t>YES</a:t>
            </a:r>
            <a:r>
              <a:rPr lang="en-US" sz="2400" b="1" dirty="0" smtClean="0">
                <a:solidFill>
                  <a:schemeClr val="tx1"/>
                </a:solidFill>
              </a:rPr>
              <a:t>” </a:t>
            </a:r>
            <a:r>
              <a:rPr lang="en-US" sz="2400" dirty="0" smtClean="0"/>
              <a:t>button</a:t>
            </a:r>
            <a:r>
              <a:rPr lang="en-US" sz="2400" b="1" dirty="0" smtClean="0"/>
              <a:t>.</a:t>
            </a:r>
            <a:endParaRPr lang="en-US" sz="2400" dirty="0"/>
          </a:p>
        </p:txBody>
      </p:sp>
      <p:pic>
        <p:nvPicPr>
          <p:cNvPr id="4" name="Picture 3"/>
          <p:cNvPicPr/>
          <p:nvPr/>
        </p:nvPicPr>
        <p:blipFill rotWithShape="1">
          <a:blip r:embed="rId2"/>
          <a:srcRect l="41241" t="4639" r="20745" b="10310"/>
          <a:stretch/>
        </p:blipFill>
        <p:spPr bwMode="auto">
          <a:xfrm>
            <a:off x="533400" y="1981200"/>
            <a:ext cx="7543800" cy="4724400"/>
          </a:xfrm>
          <a:prstGeom prst="rect">
            <a:avLst/>
          </a:prstGeom>
          <a:ln>
            <a:solidFill>
              <a:schemeClr val="tx1"/>
            </a:solidFill>
          </a:ln>
          <a:effectLst>
            <a:glow rad="139700">
              <a:schemeClr val="tx1">
                <a:alpha val="40000"/>
              </a:schemeClr>
            </a:glow>
          </a:effectLst>
          <a:extLst>
            <a:ext uri="{53640926-AAD7-44D8-BBD7-CCE9431645EC}">
              <a14:shadowObscured xmlns:a14="http://schemas.microsoft.com/office/drawing/2010/main"/>
            </a:ext>
          </a:extLst>
        </p:spPr>
      </p:pic>
      <p:sp>
        <p:nvSpPr>
          <p:cNvPr id="2" name="Up Arrow 1"/>
          <p:cNvSpPr/>
          <p:nvPr/>
        </p:nvSpPr>
        <p:spPr>
          <a:xfrm>
            <a:off x="4233017" y="4876800"/>
            <a:ext cx="338983"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6455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438656"/>
          </a:xfrm>
        </p:spPr>
        <p:txBody>
          <a:bodyPr>
            <a:normAutofit/>
          </a:bodyPr>
          <a:lstStyle/>
          <a:p>
            <a:pPr algn="l"/>
            <a:r>
              <a:rPr lang="en-US" sz="2800" dirty="0" smtClean="0"/>
              <a:t>      </a:t>
            </a:r>
            <a:r>
              <a:rPr lang="en-US" sz="2400" dirty="0" smtClean="0"/>
              <a:t>Your correspondence letter that was created for </a:t>
            </a:r>
            <a:br>
              <a:rPr lang="en-US" sz="2400" dirty="0" smtClean="0"/>
            </a:br>
            <a:r>
              <a:rPr lang="en-US" sz="2400" dirty="0"/>
              <a:t> </a:t>
            </a:r>
            <a:r>
              <a:rPr lang="en-US" sz="2400" dirty="0" smtClean="0"/>
              <a:t>      the mail merge should pop-up.</a:t>
            </a:r>
            <a:endParaRPr lang="en-US" sz="2400" dirty="0"/>
          </a:p>
        </p:txBody>
      </p:sp>
      <p:pic>
        <p:nvPicPr>
          <p:cNvPr id="6" name="Picture 5"/>
          <p:cNvPicPr/>
          <p:nvPr/>
        </p:nvPicPr>
        <p:blipFill rotWithShape="1">
          <a:blip r:embed="rId3"/>
          <a:srcRect t="836" r="8762" b="-1"/>
          <a:stretch/>
        </p:blipFill>
        <p:spPr bwMode="auto">
          <a:xfrm>
            <a:off x="1452073" y="1524000"/>
            <a:ext cx="6091727" cy="5181600"/>
          </a:xfrm>
          <a:prstGeom prst="rect">
            <a:avLst/>
          </a:prstGeom>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74340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429000"/>
            <a:ext cx="8051800" cy="914400"/>
          </a:xfrm>
        </p:spPr>
        <p:txBody>
          <a:bodyPr>
            <a:normAutofit/>
          </a:bodyPr>
          <a:lstStyle/>
          <a:p>
            <a:pPr marL="0" indent="0">
              <a:buNone/>
            </a:pPr>
            <a:r>
              <a:rPr lang="en-US" dirty="0" smtClean="0"/>
              <a:t>Step 4.  </a:t>
            </a:r>
            <a:r>
              <a:rPr lang="en-US" dirty="0"/>
              <a:t>Then click on </a:t>
            </a:r>
            <a:r>
              <a:rPr lang="en-US" b="1" dirty="0">
                <a:solidFill>
                  <a:schemeClr val="tx1"/>
                </a:solidFill>
              </a:rPr>
              <a:t>“FINISH &amp; MERGE” </a:t>
            </a:r>
            <a:r>
              <a:rPr lang="en-US" dirty="0"/>
              <a:t>tab.  A box will open, select </a:t>
            </a:r>
            <a:r>
              <a:rPr lang="en-US" b="1" dirty="0">
                <a:solidFill>
                  <a:schemeClr val="tx1"/>
                </a:solidFill>
              </a:rPr>
              <a:t>“EDIT INDIVIDUAL DOCUMENTS” </a:t>
            </a:r>
            <a:r>
              <a:rPr lang="en-US" dirty="0"/>
              <a:t>tab. </a:t>
            </a:r>
          </a:p>
        </p:txBody>
      </p:sp>
      <p:sp>
        <p:nvSpPr>
          <p:cNvPr id="3" name="Title 2"/>
          <p:cNvSpPr>
            <a:spLocks noGrp="1"/>
          </p:cNvSpPr>
          <p:nvPr>
            <p:ph type="title"/>
          </p:nvPr>
        </p:nvSpPr>
        <p:spPr>
          <a:xfrm>
            <a:off x="457200" y="338328"/>
            <a:ext cx="8229600" cy="804672"/>
          </a:xfrm>
        </p:spPr>
        <p:txBody>
          <a:bodyPr>
            <a:normAutofit/>
          </a:bodyPr>
          <a:lstStyle/>
          <a:p>
            <a:pPr algn="l"/>
            <a:r>
              <a:rPr lang="en-US" sz="2400" dirty="0" smtClean="0"/>
              <a:t>Step 3.  </a:t>
            </a:r>
            <a:r>
              <a:rPr lang="en-US" sz="2400" dirty="0"/>
              <a:t>On the Menu Bar click </a:t>
            </a:r>
            <a:r>
              <a:rPr lang="en-US" sz="2400" dirty="0" smtClean="0"/>
              <a:t>the </a:t>
            </a:r>
            <a:r>
              <a:rPr lang="en-US" sz="2400" b="1" dirty="0" smtClean="0">
                <a:solidFill>
                  <a:schemeClr val="tx1"/>
                </a:solidFill>
              </a:rPr>
              <a:t>“MAILINGS” </a:t>
            </a:r>
            <a:r>
              <a:rPr lang="en-US" sz="2400" dirty="0" smtClean="0"/>
              <a:t>tab</a:t>
            </a:r>
            <a:r>
              <a:rPr lang="en-US" sz="2800" b="1" dirty="0" smtClean="0"/>
              <a:t>.</a:t>
            </a:r>
            <a:endParaRPr lang="en-US" sz="2800" dirty="0"/>
          </a:p>
        </p:txBody>
      </p:sp>
      <p:pic>
        <p:nvPicPr>
          <p:cNvPr id="3074" name="Picture 2" descr="Word mail mer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41394"/>
            <a:ext cx="5257800" cy="1854942"/>
          </a:xfrm>
          <a:prstGeom prst="rect">
            <a:avLst/>
          </a:prstGeom>
          <a:solidFill>
            <a:srgbClr val="FF0000"/>
          </a:solidFill>
          <a:ln>
            <a:solidFill>
              <a:schemeClr val="tx1"/>
            </a:solidFill>
          </a:ln>
          <a:effectLst>
            <a:glow rad="101600">
              <a:schemeClr val="tx1">
                <a:alpha val="60000"/>
              </a:schemeClr>
            </a:glow>
          </a:effectLst>
        </p:spPr>
      </p:pic>
      <p:pic>
        <p:nvPicPr>
          <p:cNvPr id="5" name="Picture 4" descr="Edit Individual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5410200" cy="2042160"/>
          </a:xfrm>
          <a:prstGeom prst="rect">
            <a:avLst/>
          </a:prstGeom>
          <a:solidFill>
            <a:schemeClr val="tx1"/>
          </a:solidFill>
          <a:ln>
            <a:solidFill>
              <a:schemeClr val="tx1"/>
            </a:solidFill>
          </a:ln>
          <a:effectLst>
            <a:glow rad="101600">
              <a:schemeClr val="tx1">
                <a:alpha val="60000"/>
              </a:schemeClr>
            </a:glow>
          </a:effectLst>
        </p:spPr>
      </p:pic>
    </p:spTree>
    <p:extLst>
      <p:ext uri="{BB962C8B-B14F-4D97-AF65-F5344CB8AC3E}">
        <p14:creationId xmlns:p14="http://schemas.microsoft.com/office/powerpoint/2010/main" val="93201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1676400"/>
          </a:xfrm>
        </p:spPr>
        <p:txBody>
          <a:bodyPr>
            <a:normAutofit/>
          </a:bodyPr>
          <a:lstStyle/>
          <a:p>
            <a:pPr algn="l"/>
            <a:r>
              <a:rPr lang="en-US" sz="2400" dirty="0" smtClean="0"/>
              <a:t>Step 5.  A </a:t>
            </a:r>
            <a:r>
              <a:rPr lang="en-US" sz="2400" dirty="0"/>
              <a:t>dialog box </a:t>
            </a:r>
            <a:r>
              <a:rPr lang="en-US" sz="2400" b="1" dirty="0" smtClean="0">
                <a:solidFill>
                  <a:schemeClr val="tx1"/>
                </a:solidFill>
              </a:rPr>
              <a:t>“Merge </a:t>
            </a:r>
            <a:r>
              <a:rPr lang="en-US" sz="2400" b="1" dirty="0">
                <a:solidFill>
                  <a:schemeClr val="tx1"/>
                </a:solidFill>
              </a:rPr>
              <a:t>to New </a:t>
            </a:r>
            <a:r>
              <a:rPr lang="en-US" sz="2400" b="1" dirty="0" smtClean="0">
                <a:solidFill>
                  <a:schemeClr val="tx1"/>
                </a:solidFill>
              </a:rPr>
              <a:t>Document” </a:t>
            </a:r>
            <a:r>
              <a:rPr lang="en-US" sz="2400" dirty="0"/>
              <a:t>will </a:t>
            </a:r>
            <a:r>
              <a:rPr lang="en-US" sz="2400" dirty="0" smtClean="0"/>
              <a:t>pop-up.</a:t>
            </a:r>
            <a:r>
              <a:rPr lang="en-US" sz="2400" dirty="0"/>
              <a:t/>
            </a:r>
            <a:br>
              <a:rPr lang="en-US" sz="2400" dirty="0"/>
            </a:br>
            <a:r>
              <a:rPr lang="en-US" sz="2400" dirty="0" smtClean="0"/>
              <a:t>               Merge </a:t>
            </a:r>
            <a:r>
              <a:rPr lang="en-US" sz="2400" dirty="0"/>
              <a:t>records </a:t>
            </a:r>
            <a:r>
              <a:rPr lang="en-US" sz="2400" dirty="0" smtClean="0"/>
              <a:t> will appear make sure </a:t>
            </a:r>
            <a:r>
              <a:rPr lang="en-US" sz="2400" dirty="0" smtClean="0">
                <a:solidFill>
                  <a:schemeClr val="tx1"/>
                </a:solidFill>
              </a:rPr>
              <a:t>“</a:t>
            </a:r>
            <a:r>
              <a:rPr lang="en-US" sz="2400" b="1" dirty="0" smtClean="0">
                <a:solidFill>
                  <a:schemeClr val="tx1"/>
                </a:solidFill>
              </a:rPr>
              <a:t>ALL” </a:t>
            </a:r>
            <a:r>
              <a:rPr lang="en-US" sz="2400" dirty="0" smtClean="0">
                <a:solidFill>
                  <a:schemeClr val="bg1"/>
                </a:solidFill>
              </a:rPr>
              <a:t>is selected</a:t>
            </a:r>
            <a:r>
              <a:rPr lang="en-US" sz="2400" dirty="0" smtClean="0">
                <a:solidFill>
                  <a:schemeClr val="tx1"/>
                </a:solidFill>
              </a:rPr>
              <a:t>     </a:t>
            </a:r>
            <a:br>
              <a:rPr lang="en-US" sz="2400" dirty="0" smtClean="0">
                <a:solidFill>
                  <a:schemeClr val="tx1"/>
                </a:solidFill>
              </a:rPr>
            </a:br>
            <a:r>
              <a:rPr lang="en-US" sz="2400" dirty="0">
                <a:solidFill>
                  <a:schemeClr val="tx1"/>
                </a:solidFill>
              </a:rPr>
              <a:t> </a:t>
            </a:r>
            <a:r>
              <a:rPr lang="en-US" sz="2400" dirty="0" smtClean="0">
                <a:solidFill>
                  <a:schemeClr val="tx1"/>
                </a:solidFill>
              </a:rPr>
              <a:t>              </a:t>
            </a:r>
            <a:r>
              <a:rPr lang="en-US" sz="2400" dirty="0" smtClean="0"/>
              <a:t>and then click the </a:t>
            </a:r>
            <a:r>
              <a:rPr lang="en-US" sz="2400" b="1" dirty="0" smtClean="0">
                <a:solidFill>
                  <a:schemeClr val="tx1"/>
                </a:solidFill>
              </a:rPr>
              <a:t>“OK” </a:t>
            </a:r>
            <a:r>
              <a:rPr lang="en-US" sz="2400" dirty="0" smtClean="0"/>
              <a:t>button.</a:t>
            </a:r>
            <a:r>
              <a:rPr lang="en-US" sz="2400" dirty="0"/>
              <a:t/>
            </a:r>
            <a:br>
              <a:rPr lang="en-US" sz="2400" dirty="0"/>
            </a:br>
            <a:endParaRPr lang="en-US" sz="2400" dirty="0"/>
          </a:p>
        </p:txBody>
      </p:sp>
      <p:pic>
        <p:nvPicPr>
          <p:cNvPr id="4098" name="Picture 2" descr="https://www.pluralsight.com/content/dam/pluralsight/resources/blog/2012/08/mail-merge-creating-address-labels/wp/img/Gosia-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38862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27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1371600"/>
          </a:xfrm>
        </p:spPr>
        <p:txBody>
          <a:bodyPr>
            <a:normAutofit/>
          </a:bodyPr>
          <a:lstStyle/>
          <a:p>
            <a:pPr algn="l"/>
            <a:r>
              <a:rPr lang="en-US" sz="2400" dirty="0" smtClean="0"/>
              <a:t> Now the mail merge is completed. </a:t>
            </a:r>
            <a:r>
              <a:rPr lang="en-US" sz="2400" dirty="0"/>
              <a:t>You may print and mail </a:t>
            </a:r>
            <a:r>
              <a:rPr lang="en-US" sz="2400" dirty="0" smtClean="0"/>
              <a:t>the </a:t>
            </a:r>
            <a:br>
              <a:rPr lang="en-US" sz="2400" dirty="0" smtClean="0"/>
            </a:br>
            <a:r>
              <a:rPr lang="en-US" sz="2400" dirty="0"/>
              <a:t> </a:t>
            </a:r>
            <a:r>
              <a:rPr lang="en-US" sz="2400" dirty="0" smtClean="0"/>
              <a:t>correspondence </a:t>
            </a:r>
            <a:r>
              <a:rPr lang="en-US" sz="2400" dirty="0"/>
              <a:t>letters</a:t>
            </a:r>
            <a:r>
              <a:rPr lang="en-US" sz="2400" dirty="0" smtClean="0"/>
              <a:t>.   </a:t>
            </a:r>
            <a:endParaRPr lang="en-US" sz="2400" dirty="0"/>
          </a:p>
        </p:txBody>
      </p:sp>
      <p:pic>
        <p:nvPicPr>
          <p:cNvPr id="4" name="Picture 3"/>
          <p:cNvPicPr/>
          <p:nvPr/>
        </p:nvPicPr>
        <p:blipFill rotWithShape="1">
          <a:blip r:embed="rId2"/>
          <a:srcRect l="11506" t="2174" r="12363"/>
          <a:stretch/>
        </p:blipFill>
        <p:spPr bwMode="auto">
          <a:xfrm>
            <a:off x="1828800" y="1600200"/>
            <a:ext cx="53340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7500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763000" cy="1676400"/>
          </a:xfrm>
        </p:spPr>
        <p:txBody>
          <a:bodyPr>
            <a:normAutofit/>
          </a:bodyPr>
          <a:lstStyle/>
          <a:p>
            <a:pPr algn="l"/>
            <a:r>
              <a:rPr lang="en-US" sz="2400" dirty="0" smtClean="0"/>
              <a:t>Step 6.  To print your correspondence letter click on the “File” tab</a:t>
            </a:r>
            <a:br>
              <a:rPr lang="en-US" sz="2400" dirty="0" smtClean="0"/>
            </a:br>
            <a:r>
              <a:rPr lang="en-US" sz="2400" dirty="0"/>
              <a:t> </a:t>
            </a:r>
            <a:r>
              <a:rPr lang="en-US" sz="2400" dirty="0" smtClean="0"/>
              <a:t>               located in the upper right hand corner of your screen the </a:t>
            </a:r>
            <a:br>
              <a:rPr lang="en-US" sz="2400" dirty="0" smtClean="0"/>
            </a:br>
            <a:r>
              <a:rPr lang="en-US" sz="2400" dirty="0"/>
              <a:t> </a:t>
            </a:r>
            <a:r>
              <a:rPr lang="en-US" sz="2400" dirty="0" smtClean="0"/>
              <a:t>               select “Print”. </a:t>
            </a:r>
            <a:r>
              <a:rPr lang="en-US" sz="2400" dirty="0"/>
              <a:t> </a:t>
            </a:r>
          </a:p>
        </p:txBody>
      </p:sp>
      <p:pic>
        <p:nvPicPr>
          <p:cNvPr id="4" name="Picture 3"/>
          <p:cNvPicPr/>
          <p:nvPr/>
        </p:nvPicPr>
        <p:blipFill rotWithShape="1">
          <a:blip r:embed="rId2">
            <a:extLst>
              <a:ext uri="{28A0092B-C50C-407E-A947-70E740481C1C}">
                <a14:useLocalDpi xmlns:a14="http://schemas.microsoft.com/office/drawing/2010/main" val="0"/>
              </a:ext>
            </a:extLst>
          </a:blip>
          <a:srcRect r="4889" b="23628"/>
          <a:stretch/>
        </p:blipFill>
        <p:spPr bwMode="auto">
          <a:xfrm>
            <a:off x="963295" y="2057400"/>
            <a:ext cx="6504305" cy="4559618"/>
          </a:xfrm>
          <a:prstGeom prst="rect">
            <a:avLst/>
          </a:prstGeom>
          <a:solidFill>
            <a:schemeClr val="tx1"/>
          </a:solidFill>
          <a:ln>
            <a:solidFill>
              <a:schemeClr val="tx1"/>
            </a:solidFill>
          </a:ln>
          <a:effectLst>
            <a:glow rad="101600">
              <a:schemeClr val="tx1">
                <a:alpha val="6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56247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10600" cy="1252728"/>
          </a:xfrm>
        </p:spPr>
        <p:txBody>
          <a:bodyPr>
            <a:normAutofit/>
          </a:bodyPr>
          <a:lstStyle/>
          <a:p>
            <a:pPr algn="l"/>
            <a:r>
              <a:rPr lang="en-US" sz="2400" dirty="0" smtClean="0"/>
              <a:t>  Step 7.  After you have printed your letters.   You may close the     </a:t>
            </a:r>
            <a:br>
              <a:rPr lang="en-US" sz="2400" dirty="0" smtClean="0"/>
            </a:br>
            <a:r>
              <a:rPr lang="en-US" sz="2400" dirty="0"/>
              <a:t> </a:t>
            </a:r>
            <a:r>
              <a:rPr lang="en-US" sz="2400" dirty="0" smtClean="0"/>
              <a:t>               documents file by completing the following steps.</a:t>
            </a:r>
            <a:endParaRPr lang="en-US" sz="2400" dirty="0"/>
          </a:p>
        </p:txBody>
      </p:sp>
      <p:sp>
        <p:nvSpPr>
          <p:cNvPr id="4" name="Text Placeholder 3"/>
          <p:cNvSpPr>
            <a:spLocks noGrp="1"/>
          </p:cNvSpPr>
          <p:nvPr>
            <p:ph type="body" idx="1"/>
          </p:nvPr>
        </p:nvSpPr>
        <p:spPr>
          <a:xfrm>
            <a:off x="381000" y="2286000"/>
            <a:ext cx="3962400" cy="838200"/>
          </a:xfrm>
        </p:spPr>
        <p:txBody>
          <a:bodyPr>
            <a:normAutofit fontScale="85000" lnSpcReduction="10000"/>
          </a:bodyPr>
          <a:lstStyle/>
          <a:p>
            <a:pPr algn="l"/>
            <a:r>
              <a:rPr lang="en-US" dirty="0" smtClean="0"/>
              <a:t>A.  Click on the           in the upper right hand corner of your screen.</a:t>
            </a:r>
          </a:p>
          <a:p>
            <a:pPr algn="l"/>
            <a:endParaRPr lang="en-US" dirty="0"/>
          </a:p>
        </p:txBody>
      </p:sp>
      <p:sp>
        <p:nvSpPr>
          <p:cNvPr id="6" name="Text Placeholder 5"/>
          <p:cNvSpPr>
            <a:spLocks noGrp="1"/>
          </p:cNvSpPr>
          <p:nvPr>
            <p:ph type="body" sz="quarter" idx="3"/>
          </p:nvPr>
        </p:nvSpPr>
        <p:spPr>
          <a:xfrm>
            <a:off x="4800600" y="1981200"/>
            <a:ext cx="3886200" cy="1371599"/>
          </a:xfrm>
        </p:spPr>
        <p:txBody>
          <a:bodyPr>
            <a:normAutofit lnSpcReduction="10000"/>
          </a:bodyPr>
          <a:lstStyle/>
          <a:p>
            <a:pPr algn="l"/>
            <a:r>
              <a:rPr lang="en-US" sz="2000" dirty="0" smtClean="0"/>
              <a:t>B.</a:t>
            </a:r>
            <a:r>
              <a:rPr lang="en-US" dirty="0" smtClean="0"/>
              <a:t>  </a:t>
            </a:r>
            <a:r>
              <a:rPr lang="en-US" sz="2000" dirty="0" smtClean="0"/>
              <a:t>A dialog box will pop-up stating </a:t>
            </a:r>
            <a:r>
              <a:rPr lang="en-US" sz="2000" b="1" dirty="0" smtClean="0">
                <a:solidFill>
                  <a:schemeClr val="tx1"/>
                </a:solidFill>
              </a:rPr>
              <a:t>“Do you want to save changes you made to Letters?”  </a:t>
            </a:r>
            <a:r>
              <a:rPr lang="en-US" sz="2000" dirty="0" smtClean="0"/>
              <a:t>Click the </a:t>
            </a:r>
            <a:r>
              <a:rPr lang="en-US" sz="2000" b="1" dirty="0" smtClean="0">
                <a:solidFill>
                  <a:schemeClr val="tx1"/>
                </a:solidFill>
              </a:rPr>
              <a:t>“Don’t Save” </a:t>
            </a:r>
            <a:r>
              <a:rPr lang="en-US" sz="2000" dirty="0" smtClean="0"/>
              <a:t>button.  </a:t>
            </a:r>
            <a:endParaRPr lang="en-US" dirty="0"/>
          </a:p>
        </p:txBody>
      </p:sp>
      <p:pic>
        <p:nvPicPr>
          <p:cNvPr id="8" name="Content Placeholder 7"/>
          <p:cNvPicPr>
            <a:picLocks noGrp="1"/>
          </p:cNvPicPr>
          <p:nvPr>
            <p:ph sz="quarter" idx="4"/>
          </p:nvPr>
        </p:nvPicPr>
        <p:blipFill>
          <a:blip r:embed="rId2"/>
          <a:stretch>
            <a:fillRect/>
          </a:stretch>
        </p:blipFill>
        <p:spPr>
          <a:xfrm>
            <a:off x="4876800" y="3518019"/>
            <a:ext cx="3429000" cy="1095375"/>
          </a:xfrm>
          <a:prstGeom prst="rect">
            <a:avLst/>
          </a:prstGeom>
        </p:spPr>
      </p:pic>
      <p:pic>
        <p:nvPicPr>
          <p:cNvPr id="11" name="Content Placeholder 10"/>
          <p:cNvPicPr>
            <a:picLocks noGrp="1"/>
          </p:cNvPicPr>
          <p:nvPr>
            <p:ph sz="half" idx="2"/>
          </p:nvPr>
        </p:nvPicPr>
        <p:blipFill rotWithShape="1">
          <a:blip r:embed="rId3"/>
          <a:srcRect r="-74" b="74622"/>
          <a:stretch/>
        </p:blipFill>
        <p:spPr bwMode="auto">
          <a:xfrm>
            <a:off x="304800" y="3200400"/>
            <a:ext cx="4114800" cy="2057400"/>
          </a:xfrm>
          <a:prstGeom prst="rect">
            <a:avLst/>
          </a:prstGeom>
          <a:ln>
            <a:noFill/>
          </a:ln>
          <a:extLst>
            <a:ext uri="{53640926-AAD7-44D8-BBD7-CCE9431645EC}">
              <a14:shadowObscured xmlns:a14="http://schemas.microsoft.com/office/drawing/2010/main"/>
            </a:ext>
          </a:extLst>
        </p:spPr>
      </p:pic>
      <p:pic>
        <p:nvPicPr>
          <p:cNvPr id="13" name="Content Placeholder 7"/>
          <p:cNvPicPr/>
          <p:nvPr/>
        </p:nvPicPr>
        <p:blipFill rotWithShape="1">
          <a:blip r:embed="rId2">
            <a:extLst>
              <a:ext uri="{28A0092B-C50C-407E-A947-70E740481C1C}">
                <a14:useLocalDpi xmlns:a14="http://schemas.microsoft.com/office/drawing/2010/main" val="0"/>
              </a:ext>
            </a:extLst>
          </a:blip>
          <a:srcRect l="84455" r="1392" b="80152"/>
          <a:stretch/>
        </p:blipFill>
        <p:spPr bwMode="auto">
          <a:xfrm>
            <a:off x="2127903" y="2305939"/>
            <a:ext cx="484505" cy="206375"/>
          </a:xfrm>
          <a:prstGeom prst="rect">
            <a:avLst/>
          </a:prstGeom>
          <a:ln>
            <a:noFill/>
          </a:ln>
          <a:extLst>
            <a:ext uri="{53640926-AAD7-44D8-BBD7-CCE9431645EC}">
              <a14:shadowObscured xmlns:a14="http://schemas.microsoft.com/office/drawing/2010/main"/>
            </a:ext>
          </a:extLst>
        </p:spPr>
      </p:pic>
      <p:sp>
        <p:nvSpPr>
          <p:cNvPr id="10" name="Up Arrow 9"/>
          <p:cNvSpPr/>
          <p:nvPr/>
        </p:nvSpPr>
        <p:spPr>
          <a:xfrm>
            <a:off x="4203199" y="3505200"/>
            <a:ext cx="242316"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a:off x="6400800" y="4648200"/>
            <a:ext cx="304800"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3070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34200" y="5334000"/>
            <a:ext cx="1346200" cy="792163"/>
          </a:xfrm>
        </p:spPr>
        <p:txBody>
          <a:bodyPr/>
          <a:lstStyle/>
          <a:p>
            <a:pPr marL="0" indent="0">
              <a:buNone/>
            </a:pPr>
            <a:endParaRPr lang="en-US" dirty="0" smtClean="0"/>
          </a:p>
          <a:p>
            <a:pPr marL="457200" indent="-457200">
              <a:buAutoNum type="arabicPeriod"/>
            </a:pPr>
            <a:endParaRPr lang="en-US" dirty="0"/>
          </a:p>
        </p:txBody>
      </p:sp>
      <p:sp>
        <p:nvSpPr>
          <p:cNvPr id="3" name="Title 2"/>
          <p:cNvSpPr>
            <a:spLocks noGrp="1"/>
          </p:cNvSpPr>
          <p:nvPr>
            <p:ph type="title"/>
          </p:nvPr>
        </p:nvSpPr>
        <p:spPr>
          <a:xfrm>
            <a:off x="228600" y="228600"/>
            <a:ext cx="8839200" cy="1362456"/>
          </a:xfrm>
        </p:spPr>
        <p:txBody>
          <a:bodyPr>
            <a:noAutofit/>
          </a:bodyPr>
          <a:lstStyle/>
          <a:p>
            <a:pPr algn="l"/>
            <a:r>
              <a:rPr lang="en-US" sz="2400" dirty="0" smtClean="0"/>
              <a:t>Step 1.   To select a single abstract while working in the Maintain  </a:t>
            </a:r>
            <a:br>
              <a:rPr lang="en-US" sz="2400" dirty="0" smtClean="0"/>
            </a:br>
            <a:r>
              <a:rPr lang="en-US" sz="2400" dirty="0"/>
              <a:t> </a:t>
            </a:r>
            <a:r>
              <a:rPr lang="en-US" sz="2400" dirty="0" smtClean="0"/>
              <a:t>               Vehicle Abstract Screen, click the  </a:t>
            </a:r>
            <a:r>
              <a:rPr lang="en-US" sz="2400" b="1" dirty="0" smtClean="0">
                <a:solidFill>
                  <a:schemeClr val="tx1"/>
                </a:solidFill>
              </a:rPr>
              <a:t>“EXPORT” </a:t>
            </a:r>
            <a:r>
              <a:rPr lang="en-US" sz="2400" dirty="0" smtClean="0"/>
              <a:t>button </a:t>
            </a:r>
            <a:br>
              <a:rPr lang="en-US" sz="2400" dirty="0" smtClean="0"/>
            </a:br>
            <a:r>
              <a:rPr lang="en-US" sz="2400" dirty="0"/>
              <a:t> </a:t>
            </a:r>
            <a:r>
              <a:rPr lang="en-US" sz="2400" dirty="0" smtClean="0"/>
              <a:t>               located in the upper right corner of  the  screen.  </a:t>
            </a:r>
            <a:endParaRPr lang="en-US" sz="2400" dirty="0"/>
          </a:p>
        </p:txBody>
      </p:sp>
      <p:pic>
        <p:nvPicPr>
          <p:cNvPr id="13" name="Picture 12"/>
          <p:cNvPicPr/>
          <p:nvPr/>
        </p:nvPicPr>
        <p:blipFill rotWithShape="1">
          <a:blip r:embed="rId3" cstate="print">
            <a:extLst>
              <a:ext uri="{28A0092B-C50C-407E-A947-70E740481C1C}">
                <a14:useLocalDpi xmlns:a14="http://schemas.microsoft.com/office/drawing/2010/main" val="0"/>
              </a:ext>
            </a:extLst>
          </a:blip>
          <a:srcRect t="-1" b="36574"/>
          <a:stretch/>
        </p:blipFill>
        <p:spPr bwMode="auto">
          <a:xfrm>
            <a:off x="228600" y="2133600"/>
            <a:ext cx="8686800" cy="4572000"/>
          </a:xfrm>
          <a:prstGeom prst="rect">
            <a:avLst/>
          </a:prstGeom>
          <a:ln>
            <a:headEnd type="none" w="med" len="med"/>
            <a:tailEnd type="none" w="med" len="med"/>
          </a:ln>
          <a:effectLst>
            <a:glow rad="101600">
              <a:schemeClr val="accent2">
                <a:satMod val="175000"/>
                <a:alpha val="40000"/>
              </a:schemeClr>
            </a:glo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pic>
      <p:sp>
        <p:nvSpPr>
          <p:cNvPr id="4" name="Down Arrow 3"/>
          <p:cNvSpPr/>
          <p:nvPr/>
        </p:nvSpPr>
        <p:spPr>
          <a:xfrm>
            <a:off x="7620000" y="22860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186863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96505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600200"/>
          </a:xfrm>
        </p:spPr>
        <p:txBody>
          <a:bodyPr>
            <a:normAutofit fontScale="90000"/>
          </a:bodyPr>
          <a:lstStyle/>
          <a:p>
            <a:pPr algn="l"/>
            <a:r>
              <a:rPr lang="en-US" sz="2400" dirty="0" smtClean="0"/>
              <a:t>Step 2.  To select multiple abstracts, while working in the queue   </a:t>
            </a:r>
            <a:br>
              <a:rPr lang="en-US" sz="2400" dirty="0" smtClean="0"/>
            </a:br>
            <a:r>
              <a:rPr lang="en-US" sz="2400" dirty="0"/>
              <a:t> </a:t>
            </a:r>
            <a:r>
              <a:rPr lang="en-US" sz="2400" dirty="0" smtClean="0"/>
              <a:t>              place a check inside the boxes      located beside </a:t>
            </a:r>
            <a:r>
              <a:rPr lang="en-US" sz="2400" b="1" dirty="0" smtClean="0">
                <a:solidFill>
                  <a:schemeClr val="tx1"/>
                </a:solidFill>
              </a:rPr>
              <a:t>“Assigned </a:t>
            </a:r>
            <a:r>
              <a:rPr lang="en-US" sz="2400" dirty="0" smtClean="0"/>
              <a:t/>
            </a:r>
            <a:br>
              <a:rPr lang="en-US" sz="2400" dirty="0" smtClean="0"/>
            </a:br>
            <a:r>
              <a:rPr lang="en-US" sz="2400" dirty="0"/>
              <a:t> </a:t>
            </a:r>
            <a:r>
              <a:rPr lang="en-US" sz="2400" dirty="0" smtClean="0"/>
              <a:t>             </a:t>
            </a:r>
            <a:r>
              <a:rPr lang="en-US" sz="2400" b="1" dirty="0" smtClean="0">
                <a:solidFill>
                  <a:schemeClr val="tx1"/>
                </a:solidFill>
              </a:rPr>
              <a:t>To”</a:t>
            </a:r>
            <a:r>
              <a:rPr lang="en-US" sz="2400" dirty="0" smtClean="0"/>
              <a:t> that you want to send a letter and then </a:t>
            </a:r>
            <a:r>
              <a:rPr lang="en-US" sz="2400" dirty="0"/>
              <a:t>click the  </a:t>
            </a:r>
            <a:r>
              <a:rPr lang="en-US" sz="2400" b="1" dirty="0">
                <a:solidFill>
                  <a:schemeClr val="tx1"/>
                </a:solidFill>
              </a:rPr>
              <a:t>“EXPORT” </a:t>
            </a:r>
            <a:r>
              <a:rPr lang="en-US" sz="2400" b="1" dirty="0" smtClean="0">
                <a:solidFill>
                  <a:schemeClr val="tx1"/>
                </a:solidFill>
              </a:rPr>
              <a:t> </a:t>
            </a:r>
            <a:br>
              <a:rPr lang="en-US" sz="2400" b="1" dirty="0" smtClean="0">
                <a:solidFill>
                  <a:schemeClr val="tx1"/>
                </a:solidFill>
              </a:rPr>
            </a:br>
            <a:r>
              <a:rPr lang="en-US" sz="2400" b="1" dirty="0" smtClean="0">
                <a:solidFill>
                  <a:schemeClr val="tx1"/>
                </a:solidFill>
              </a:rPr>
              <a:t>               </a:t>
            </a:r>
            <a:r>
              <a:rPr lang="en-US" sz="2400" dirty="0" smtClean="0"/>
              <a:t>button located </a:t>
            </a:r>
            <a:r>
              <a:rPr lang="en-US" sz="2400" dirty="0"/>
              <a:t>in the upper right corner of  the  screen.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54521" b="1994"/>
          <a:stretch/>
        </p:blipFill>
        <p:spPr>
          <a:xfrm>
            <a:off x="1562100" y="2040467"/>
            <a:ext cx="7086600" cy="4724400"/>
          </a:xfrm>
          <a:prstGeom prst="rect">
            <a:avLst/>
          </a:prstGeom>
          <a:solidFill>
            <a:schemeClr val="tx1"/>
          </a:solidFill>
          <a:ln>
            <a:solidFill>
              <a:schemeClr val="tx1"/>
            </a:solidFill>
          </a:ln>
          <a:effectLst>
            <a:glow rad="101600">
              <a:schemeClr val="tx1">
                <a:alpha val="60000"/>
              </a:schemeClr>
            </a:glow>
          </a:effectLst>
        </p:spPr>
      </p:pic>
      <p:pic>
        <p:nvPicPr>
          <p:cNvPr id="1027" name="Picture 3" descr="C:\Users\bcummings\AppData\Local\Microsoft\Windows\Temporary Internet Files\Content.IE5\2QS9LWVN\Check_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334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567744" y="2743200"/>
            <a:ext cx="484632" cy="7018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ight Arrow 6"/>
          <p:cNvSpPr/>
          <p:nvPr/>
        </p:nvSpPr>
        <p:spPr>
          <a:xfrm>
            <a:off x="457200" y="607906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6293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447800"/>
          </a:xfrm>
        </p:spPr>
        <p:txBody>
          <a:bodyPr>
            <a:noAutofit/>
          </a:bodyPr>
          <a:lstStyle/>
          <a:p>
            <a:pPr algn="l"/>
            <a:r>
              <a:rPr lang="en-US" sz="2400" dirty="0" smtClean="0"/>
              <a:t>Step 3.  A dialog box will pop-up.  Inside the dialog box you will see  </a:t>
            </a:r>
            <a:br>
              <a:rPr lang="en-US" sz="2400" dirty="0" smtClean="0"/>
            </a:br>
            <a:r>
              <a:rPr lang="en-US" sz="2400" dirty="0"/>
              <a:t> </a:t>
            </a:r>
            <a:r>
              <a:rPr lang="en-US" sz="2400" dirty="0" smtClean="0"/>
              <a:t>              </a:t>
            </a:r>
            <a:r>
              <a:rPr lang="en-US" sz="2400" dirty="0" smtClean="0">
                <a:solidFill>
                  <a:schemeClr val="tx1"/>
                </a:solidFill>
              </a:rPr>
              <a:t>“</a:t>
            </a:r>
            <a:r>
              <a:rPr lang="en-US" sz="2400" b="1" dirty="0" smtClean="0">
                <a:solidFill>
                  <a:schemeClr val="tx1"/>
                </a:solidFill>
              </a:rPr>
              <a:t>LETTERS/CORRESPONDENCE”</a:t>
            </a:r>
            <a:r>
              <a:rPr lang="en-US" sz="2400" b="1" dirty="0" smtClean="0">
                <a:solidFill>
                  <a:schemeClr val="bg1"/>
                </a:solidFill>
              </a:rPr>
              <a:t>.</a:t>
            </a:r>
            <a:endParaRPr lang="en-US" sz="2400" dirty="0">
              <a:solidFill>
                <a:schemeClr val="bg1"/>
              </a:solidFill>
            </a:endParaRPr>
          </a:p>
        </p:txBody>
      </p:sp>
      <p:sp>
        <p:nvSpPr>
          <p:cNvPr id="18" name="Content Placeholder 17"/>
          <p:cNvSpPr>
            <a:spLocks noGrp="1"/>
          </p:cNvSpPr>
          <p:nvPr>
            <p:ph idx="1"/>
          </p:nvPr>
        </p:nvSpPr>
        <p:spPr>
          <a:xfrm>
            <a:off x="533400" y="2362200"/>
            <a:ext cx="7924799" cy="3763963"/>
          </a:xfrm>
        </p:spPr>
        <p:txBody>
          <a:bodyPr/>
          <a:lstStyle/>
          <a:p>
            <a:pPr marL="0" indent="0">
              <a:buNone/>
            </a:pPr>
            <a:endParaRPr lang="en-US" dirty="0"/>
          </a:p>
        </p:txBody>
      </p:sp>
      <p:pic>
        <p:nvPicPr>
          <p:cNvPr id="19" name="Picture 18"/>
          <p:cNvPicPr/>
          <p:nvPr/>
        </p:nvPicPr>
        <p:blipFill rotWithShape="1">
          <a:blip r:embed="rId2">
            <a:extLst>
              <a:ext uri="{28A0092B-C50C-407E-A947-70E740481C1C}">
                <a14:useLocalDpi xmlns:a14="http://schemas.microsoft.com/office/drawing/2010/main" val="0"/>
              </a:ext>
            </a:extLst>
          </a:blip>
          <a:srcRect l="40166" t="7732" r="-56" b="26288"/>
          <a:stretch/>
        </p:blipFill>
        <p:spPr bwMode="auto">
          <a:xfrm>
            <a:off x="152400" y="2286000"/>
            <a:ext cx="8763000" cy="4419600"/>
          </a:xfrm>
          <a:prstGeom prst="rect">
            <a:avLst/>
          </a:prstGeom>
          <a:ln>
            <a:solidFill>
              <a:schemeClr val="tx2">
                <a:lumMod val="60000"/>
                <a:lumOff val="40000"/>
              </a:schemeClr>
            </a:solidFill>
          </a:ln>
          <a:effectLst>
            <a:glow rad="101600">
              <a:schemeClr val="accent2">
                <a:satMod val="175000"/>
                <a:alpha val="40000"/>
              </a:schemeClr>
            </a:glow>
          </a:effectLst>
          <a:extLst>
            <a:ext uri="{53640926-AAD7-44D8-BBD7-CCE9431645EC}">
              <a14:shadowObscured xmlns:a14="http://schemas.microsoft.com/office/drawing/2010/main"/>
            </a:ext>
          </a:extLst>
        </p:spPr>
      </p:pic>
      <p:sp>
        <p:nvSpPr>
          <p:cNvPr id="3" name="Down Arrow 2"/>
          <p:cNvSpPr/>
          <p:nvPr/>
        </p:nvSpPr>
        <p:spPr>
          <a:xfrm>
            <a:off x="3276600" y="3352800"/>
            <a:ext cx="484632" cy="12540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959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2209800"/>
            <a:ext cx="8077201" cy="3916363"/>
          </a:xfrm>
        </p:spPr>
        <p:txBody>
          <a:bodyPr/>
          <a:lstStyle/>
          <a:p>
            <a:pPr marL="0" indent="0">
              <a:buNone/>
            </a:pPr>
            <a:endParaRPr lang="en-US" dirty="0"/>
          </a:p>
        </p:txBody>
      </p:sp>
      <p:sp>
        <p:nvSpPr>
          <p:cNvPr id="3" name="Title 2"/>
          <p:cNvSpPr>
            <a:spLocks noGrp="1"/>
          </p:cNvSpPr>
          <p:nvPr>
            <p:ph type="title"/>
          </p:nvPr>
        </p:nvSpPr>
        <p:spPr>
          <a:xfrm>
            <a:off x="185871" y="338328"/>
            <a:ext cx="8686799" cy="1490472"/>
          </a:xfrm>
        </p:spPr>
        <p:txBody>
          <a:bodyPr>
            <a:normAutofit/>
          </a:bodyPr>
          <a:lstStyle/>
          <a:p>
            <a:pPr algn="l"/>
            <a:r>
              <a:rPr lang="en-US" sz="2400" dirty="0" smtClean="0"/>
              <a:t>Step 4.  Click on the drop down arrow (   ) and then select the </a:t>
            </a:r>
            <a:br>
              <a:rPr lang="en-US" sz="2400" dirty="0" smtClean="0"/>
            </a:br>
            <a:r>
              <a:rPr lang="en-US" sz="2400" dirty="0"/>
              <a:t> </a:t>
            </a:r>
            <a:r>
              <a:rPr lang="en-US" sz="2400" dirty="0" smtClean="0"/>
              <a:t>              type of letter you want to send that corresponds to the </a:t>
            </a:r>
            <a:br>
              <a:rPr lang="en-US" sz="2400" dirty="0" smtClean="0"/>
            </a:br>
            <a:r>
              <a:rPr lang="en-US" sz="2400" dirty="0"/>
              <a:t> </a:t>
            </a:r>
            <a:r>
              <a:rPr lang="en-US" sz="2400" dirty="0" smtClean="0"/>
              <a:t>              motor vehicle’s body type.</a:t>
            </a: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0703" t="8247" b="22019"/>
          <a:stretch/>
        </p:blipFill>
        <p:spPr bwMode="auto">
          <a:xfrm>
            <a:off x="185871" y="2133600"/>
            <a:ext cx="8686800" cy="4495800"/>
          </a:xfrm>
          <a:prstGeom prst="rect">
            <a:avLst/>
          </a:prstGeom>
          <a:ln>
            <a:solidFill>
              <a:schemeClr val="tx2">
                <a:lumMod val="40000"/>
                <a:lumOff val="60000"/>
              </a:schemeClr>
            </a:solidFill>
          </a:ln>
          <a:effectLst>
            <a:glow rad="101600">
              <a:schemeClr val="accent2">
                <a:satMod val="175000"/>
                <a:alpha val="40000"/>
              </a:schemeClr>
            </a:glow>
            <a:outerShdw blurRad="50800" dist="38100" dir="10800000" algn="r" rotWithShape="0">
              <a:prstClr val="black">
                <a:alpha val="40000"/>
              </a:prstClr>
            </a:outerShdw>
          </a:effectLst>
          <a:extLst>
            <a:ext uri="{53640926-AAD7-44D8-BBD7-CCE9431645EC}">
              <a14:shadowObscured xmlns:a14="http://schemas.microsoft.com/office/drawing/2010/main"/>
            </a:ext>
          </a:extLst>
        </p:spPr>
      </p:pic>
      <p:pic>
        <p:nvPicPr>
          <p:cNvPr id="2051" name="Picture 3" descr="C:\Users\bcummings\AppData\Local\Microsoft\Windows\Temporary Internet Files\Content.IE5\53BVDDI7\Ic_arrow_drop_down_48px.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936" y="467557"/>
            <a:ext cx="526742" cy="526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676400" y="4029367"/>
            <a:ext cx="5452929" cy="2286000"/>
          </a:xfrm>
          <a:prstGeom prst="rect">
            <a:avLst/>
          </a:prstGeom>
        </p:spPr>
      </p:pic>
      <p:sp>
        <p:nvSpPr>
          <p:cNvPr id="6" name="Down Arrow 5"/>
          <p:cNvSpPr/>
          <p:nvPr/>
        </p:nvSpPr>
        <p:spPr>
          <a:xfrm>
            <a:off x="6304285" y="3352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59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495800"/>
          </a:xfrm>
        </p:spPr>
        <p:txBody>
          <a:bodyPr/>
          <a:lstStyle/>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a:xfrm>
            <a:off x="228600" y="228600"/>
            <a:ext cx="8686800" cy="1524000"/>
          </a:xfrm>
        </p:spPr>
        <p:txBody>
          <a:bodyPr>
            <a:normAutofit/>
          </a:bodyPr>
          <a:lstStyle/>
          <a:p>
            <a:pPr algn="l"/>
            <a:r>
              <a:rPr lang="en-US" sz="2400" dirty="0" smtClean="0"/>
              <a:t>Step 5.  Then click on </a:t>
            </a:r>
            <a:r>
              <a:rPr lang="en-US" sz="2400" b="1" dirty="0">
                <a:solidFill>
                  <a:schemeClr val="tx1"/>
                </a:solidFill>
              </a:rPr>
              <a:t>“MARK FOR EXPORT”</a:t>
            </a:r>
            <a:r>
              <a:rPr lang="en-US" sz="2400" b="1" dirty="0"/>
              <a:t> </a:t>
            </a:r>
            <a:r>
              <a:rPr lang="en-US" sz="2400" dirty="0"/>
              <a:t>button. </a:t>
            </a:r>
            <a:r>
              <a:rPr lang="en-US" sz="2400" dirty="0" smtClean="0"/>
              <a:t> This marks </a:t>
            </a:r>
            <a:br>
              <a:rPr lang="en-US" sz="2400" dirty="0" smtClean="0"/>
            </a:br>
            <a:r>
              <a:rPr lang="en-US" sz="2400" dirty="0"/>
              <a:t> </a:t>
            </a:r>
            <a:r>
              <a:rPr lang="en-US" sz="2400" dirty="0" smtClean="0"/>
              <a:t>               the abstract(s) so you can export the needed information  </a:t>
            </a:r>
            <a:br>
              <a:rPr lang="en-US" sz="2400" dirty="0" smtClean="0"/>
            </a:br>
            <a:r>
              <a:rPr lang="en-US" sz="2400" dirty="0"/>
              <a:t> </a:t>
            </a:r>
            <a:r>
              <a:rPr lang="en-US" sz="2400" dirty="0" smtClean="0"/>
              <a:t>               into your correspondence letter. </a:t>
            </a: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0166" t="8247" r="-56" b="23711"/>
          <a:stretch/>
        </p:blipFill>
        <p:spPr bwMode="auto">
          <a:xfrm>
            <a:off x="152400" y="1905000"/>
            <a:ext cx="8610600" cy="4648200"/>
          </a:xfrm>
          <a:prstGeom prst="rect">
            <a:avLst/>
          </a:prstGeom>
          <a:ln>
            <a:solidFill>
              <a:schemeClr val="tx2">
                <a:lumMod val="60000"/>
                <a:lumOff val="40000"/>
              </a:schemeClr>
            </a:solidFill>
          </a:ln>
          <a:effectLst>
            <a:glow rad="101600">
              <a:schemeClr val="accent2">
                <a:satMod val="175000"/>
                <a:alpha val="40000"/>
              </a:schemeClr>
            </a:glow>
          </a:effectLst>
          <a:extLst>
            <a:ext uri="{53640926-AAD7-44D8-BBD7-CCE9431645EC}">
              <a14:shadowObscured xmlns:a14="http://schemas.microsoft.com/office/drawing/2010/main"/>
            </a:ext>
          </a:extLst>
        </p:spPr>
      </p:pic>
      <p:sp>
        <p:nvSpPr>
          <p:cNvPr id="5" name="Up Arrow 4"/>
          <p:cNvSpPr/>
          <p:nvPr/>
        </p:nvSpPr>
        <p:spPr>
          <a:xfrm>
            <a:off x="4558683" y="5017911"/>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2970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458199" cy="4648200"/>
          </a:xfrm>
        </p:spPr>
        <p:txBody>
          <a:bodyPr/>
          <a:lstStyle/>
          <a:p>
            <a:pPr marL="0" indent="0">
              <a:buNone/>
            </a:pPr>
            <a:endParaRPr lang="en-US" dirty="0"/>
          </a:p>
          <a:p>
            <a:pPr marL="0" indent="0">
              <a:buNone/>
            </a:pPr>
            <a:endParaRPr lang="en-US" dirty="0"/>
          </a:p>
        </p:txBody>
      </p:sp>
      <p:sp>
        <p:nvSpPr>
          <p:cNvPr id="3" name="Title 2"/>
          <p:cNvSpPr>
            <a:spLocks noGrp="1"/>
          </p:cNvSpPr>
          <p:nvPr>
            <p:ph type="title"/>
          </p:nvPr>
        </p:nvSpPr>
        <p:spPr>
          <a:xfrm>
            <a:off x="228600" y="304800"/>
            <a:ext cx="8686800" cy="1676400"/>
          </a:xfrm>
        </p:spPr>
        <p:txBody>
          <a:bodyPr>
            <a:normAutofit fontScale="90000"/>
          </a:bodyPr>
          <a:lstStyle/>
          <a:p>
            <a:pPr algn="l"/>
            <a:r>
              <a:rPr lang="en-US" sz="2800" dirty="0" smtClean="0"/>
              <a:t/>
            </a:r>
            <a:br>
              <a:rPr lang="en-US" sz="2800" dirty="0" smtClean="0"/>
            </a:br>
            <a:r>
              <a:rPr lang="en-US" sz="2800" dirty="0"/>
              <a:t/>
            </a:r>
            <a:br>
              <a:rPr lang="en-US" sz="2800" dirty="0"/>
            </a:br>
            <a:r>
              <a:rPr lang="en-US" sz="2800" dirty="0" smtClean="0"/>
              <a:t>Step 5</a:t>
            </a:r>
            <a:r>
              <a:rPr lang="en-US" sz="2700" dirty="0" smtClean="0"/>
              <a:t>.  Write </a:t>
            </a:r>
            <a:r>
              <a:rPr lang="en-US" sz="2700" dirty="0"/>
              <a:t>your note and then Press the </a:t>
            </a:r>
            <a:r>
              <a:rPr lang="en-US" sz="2700" b="1" dirty="0">
                <a:solidFill>
                  <a:schemeClr val="tx1"/>
                </a:solidFill>
              </a:rPr>
              <a:t>“SUBMIT” </a:t>
            </a:r>
            <a:r>
              <a:rPr lang="en-US" sz="2700" dirty="0"/>
              <a:t>button</a:t>
            </a:r>
            <a:r>
              <a:rPr lang="en-US" sz="2700" dirty="0" smtClean="0"/>
              <a:t>. </a:t>
            </a:r>
            <a:br>
              <a:rPr lang="en-US" sz="2700" dirty="0" smtClean="0"/>
            </a:br>
            <a:r>
              <a:rPr lang="en-US" sz="2700" dirty="0"/>
              <a:t> </a:t>
            </a:r>
            <a:r>
              <a:rPr lang="en-US" sz="2700" dirty="0" smtClean="0"/>
              <a:t>               The </a:t>
            </a:r>
            <a:r>
              <a:rPr lang="en-US" sz="2700" dirty="0"/>
              <a:t>abstract will show </a:t>
            </a:r>
            <a:r>
              <a:rPr lang="en-US" sz="2700" dirty="0" smtClean="0"/>
              <a:t>marked</a:t>
            </a:r>
            <a:r>
              <a:rPr lang="en-US" sz="2700" b="1" dirty="0" smtClean="0">
                <a:solidFill>
                  <a:schemeClr val="tx1"/>
                </a:solidFill>
              </a:rPr>
              <a:t> “ EXPORT LATER” </a:t>
            </a:r>
            <a:r>
              <a:rPr lang="en-US" sz="2700" dirty="0" smtClean="0"/>
              <a:t>and</a:t>
            </a:r>
            <a:br>
              <a:rPr lang="en-US" sz="2700" dirty="0" smtClean="0"/>
            </a:br>
            <a:r>
              <a:rPr lang="en-US" sz="2700" dirty="0"/>
              <a:t> </a:t>
            </a:r>
            <a:r>
              <a:rPr lang="en-US" sz="2700" dirty="0" smtClean="0"/>
              <a:t>               will </a:t>
            </a:r>
            <a:r>
              <a:rPr lang="en-US" sz="2700" dirty="0"/>
              <a:t>display the type of letter that you </a:t>
            </a:r>
            <a:r>
              <a:rPr lang="en-US" sz="2700" dirty="0" smtClean="0"/>
              <a:t>sent</a:t>
            </a:r>
            <a:r>
              <a:rPr lang="en-US" sz="2700" b="1" dirty="0" smtClean="0"/>
              <a:t>.</a:t>
            </a:r>
            <a:r>
              <a:rPr lang="en-US" sz="2700" b="1" dirty="0"/>
              <a:t/>
            </a:r>
            <a:br>
              <a:rPr lang="en-US" sz="2700" b="1" dirty="0"/>
            </a:br>
            <a:r>
              <a:rPr lang="en-US" dirty="0" smtClean="0"/>
              <a:t/>
            </a:r>
            <a:br>
              <a:rPr lang="en-US" dirty="0" smtClean="0"/>
            </a:br>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l="40167" t="8247" r="-51" b="31959"/>
          <a:stretch/>
        </p:blipFill>
        <p:spPr bwMode="auto">
          <a:xfrm>
            <a:off x="304800" y="2133600"/>
            <a:ext cx="8610600" cy="4241564"/>
          </a:xfrm>
          <a:prstGeom prst="rect">
            <a:avLst/>
          </a:prstGeom>
          <a:ln>
            <a:solidFill>
              <a:schemeClr val="tx2">
                <a:lumMod val="60000"/>
                <a:lumOff val="40000"/>
              </a:schemeClr>
            </a:solidFill>
          </a:ln>
          <a:effectLst>
            <a:glow rad="101600">
              <a:schemeClr val="accent2">
                <a:satMod val="175000"/>
                <a:alpha val="40000"/>
              </a:schemeClr>
            </a:glow>
          </a:effectLst>
          <a:extLst>
            <a:ext uri="{53640926-AAD7-44D8-BBD7-CCE9431645EC}">
              <a14:shadowObscured xmlns:a14="http://schemas.microsoft.com/office/drawing/2010/main"/>
            </a:ext>
          </a:extLst>
        </p:spPr>
      </p:pic>
      <p:sp>
        <p:nvSpPr>
          <p:cNvPr id="4" name="Up Arrow 3"/>
          <p:cNvSpPr/>
          <p:nvPr/>
        </p:nvSpPr>
        <p:spPr>
          <a:xfrm>
            <a:off x="1752600" y="5041392"/>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2045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1852</TotalTime>
  <Words>1143</Words>
  <Application>Microsoft Office PowerPoint</Application>
  <PresentationFormat>On-screen Show (4:3)</PresentationFormat>
  <Paragraphs>87</Paragraphs>
  <Slides>40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Candara</vt:lpstr>
      <vt:lpstr>Symbol</vt:lpstr>
      <vt:lpstr>Waveform</vt:lpstr>
      <vt:lpstr>Exporting Data from NCVTS to Create Mail Merge Documents </vt:lpstr>
      <vt:lpstr>What is Exporting Data from NCVTS?</vt:lpstr>
      <vt:lpstr>Steps to Marking Abstract for Exporting in NCVTS.</vt:lpstr>
      <vt:lpstr>Step 1.   To select a single abstract while working in the Maintain                   Vehicle Abstract Screen, click the  “EXPORT” button                  located in the upper right corner of  the  screen.  </vt:lpstr>
      <vt:lpstr>Step 2.  To select multiple abstracts, while working in the queue                   place a check inside the boxes      located beside “Assigned                To” that you want to send a letter and then click the  “EXPORT”                  button located in the upper right corner of  the  screen. </vt:lpstr>
      <vt:lpstr>Step 3.  A dialog box will pop-up.  Inside the dialog box you will see                  “LETTERS/CORRESPONDENCE”.</vt:lpstr>
      <vt:lpstr>Step 4.  Click on the drop down arrow (   ) and then select the                 type of letter you want to send that corresponds to the                 motor vehicle’s body type.</vt:lpstr>
      <vt:lpstr>Step 5.  Then click on “MARK FOR EXPORT” button.  This marks                  the abstract(s) so you can export the needed information                   into your correspondence letter. </vt:lpstr>
      <vt:lpstr>  Step 5.  Write your note and then Press the “SUBMIT” button.                  The abstract will show marked “ EXPORT LATER” and                 will display the type of letter that you sent.  </vt:lpstr>
      <vt:lpstr>Exporting Process</vt:lpstr>
      <vt:lpstr>Step 1. Under “WORKFLOW” tab on the menu bar, select                “EXPORT DOCUMENTS”. </vt:lpstr>
      <vt:lpstr>Step 2.  Dialog Box will pop-up called “ABSTRACT DOCUMENTS”.                Place your curser on the drop down arrow  (   ) labeled                 “DOCUMENT TYPE” and then select the letter.                 </vt:lpstr>
      <vt:lpstr>Step 3.  You are now on the “Export Documents” screen.                   Underneath the Abstract Documents Tab you can pull the                  data “MARKED FOR EXPORT” by completing the                  following steps.</vt:lpstr>
      <vt:lpstr>Step 4.   A dialog box will pop-up asking  “Do you want to open                    or save export from eservices.vts.nc.gov?”  Click the                  “OPEN” button.   </vt:lpstr>
      <vt:lpstr>When the file opens this is what the excel file will look like.             </vt:lpstr>
      <vt:lpstr>Step 5.  Click the “FILE” tab located in the upper left hand corner                  of your screen, then click “SAVE AS”.  Now name the data                 file as “TRUCK DATA SOURCE” file.</vt:lpstr>
      <vt:lpstr>PowerPoint Presentation</vt:lpstr>
      <vt:lpstr>Step 6. Click on the data source file labeled “TRUCK DATA  SOURCE”.                   You will notice the File Name should change to the same name                as your data source file. </vt:lpstr>
      <vt:lpstr>                                                                                                                   Step 7.  Click “SAVE”  button.   A dialog box Confirm Save As will                 pop-up stating  “Data Source .csv already exists.  Do you                  want to replace it ? Click the “YES” button.                                                                                                                     </vt:lpstr>
      <vt:lpstr>Step 8 .  A dialog box will pop-up stating “ Data Source.csv may                  contain features that are not compatible with CSV.  Do                  you want to keep the workbook in this format?”  Click                 the “YES” button. </vt:lpstr>
      <vt:lpstr>Sept 9.   A dialog box will pop-up “FILE IN USE” stating “Data                  Source.csv is locked for editing by another user.  Do you                  want to: select the option “CREATE A LOCAL COPY AND                  MERGE YOUR CHANGES LATER” and then Click the “OK”                 button.  The file is now saved as a data source file that is                 linked to your DMV letters.  You can now create the letters                 using mail merge. </vt:lpstr>
      <vt:lpstr> Why should I export data into Microsoft Mail Merge? </vt:lpstr>
      <vt:lpstr>How to create a Mail Merge using and existing document?</vt:lpstr>
      <vt:lpstr>Step 1.  Open Microsoft word and then select the DMV letter.                 Click on the “Mailings” tab.  </vt:lpstr>
      <vt:lpstr>Step 3. Click “Select Recipients”.  Then choose 2nd option                “Use Existing List”</vt:lpstr>
      <vt:lpstr>Inserting the Record Fields into a letter.</vt:lpstr>
      <vt:lpstr>Step 5.  Click on the “ Insert Merge Field”.  You will see a list of the                 record fields from the “Truck Date Source” that you have                 to insert into the DMV Letter. </vt:lpstr>
      <vt:lpstr>Step 6.  To insert a “Record Field”, place your curser beside DATE                 and click on “Letter Create Date Time”.  The record field                  «LETTER_CREATE_DATETIME» will appear in letter. </vt:lpstr>
      <vt:lpstr>Step 7.  Insert into the letter abstract # by making sure the curser                 is located by “Abstract #:” and then click “Insert Merger                        Field” select “ABSTRACT_NUM”.  The record field                «ABSTRACT_NUM» will appear in the letter.  </vt:lpstr>
      <vt:lpstr>Step 7.  You can insert taxpayer’s name, address, and the vehicle                 information into the letter using the same following steps:                  make sure curser is located where you want to insert the                 record field and click on “Insert Merge Field”, then select                the which record field you want to insert.  The record field(s)                will appear in the letter.</vt:lpstr>
      <vt:lpstr>Mail Merge</vt:lpstr>
      <vt:lpstr>Step 1.  Now you can start the mail merge process by opening Word                 and selecting the appreciate letter that corresponds to the                 motor vehicle body.</vt:lpstr>
      <vt:lpstr>Step 2.  A dialog box will open stating “Opening the document will run                 the following SQL Command.  Data from your database will be                placed in the document.  Do you want to continue?”  Click the                “YES” button.</vt:lpstr>
      <vt:lpstr>      Your correspondence letter that was created for         the mail merge should pop-up.</vt:lpstr>
      <vt:lpstr>Step 3.  On the Menu Bar click the “MAILINGS” tab.</vt:lpstr>
      <vt:lpstr>Step 5.  A dialog box “Merge to New Document” will pop-up.                Merge records  will appear make sure “ALL” is selected                     and then click the “OK” button. </vt:lpstr>
      <vt:lpstr> Now the mail merge is completed. You may print and mail the   correspondence letters.   </vt:lpstr>
      <vt:lpstr>Step 6.  To print your correspondence letter click on the “File” tab                 located in the upper right hand corner of your screen the                  select “Print”.  </vt:lpstr>
      <vt:lpstr>  Step 7.  After you have printed your letters.   You may close the                      documents file by completing the following steps.</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Exporting Data from NCVTS to Create Mail Merge Documents</dc:title>
  <dc:creator>Betsy Cummings</dc:creator>
  <cp:lastModifiedBy>tjisaacs1</cp:lastModifiedBy>
  <cp:revision>146</cp:revision>
  <dcterms:created xsi:type="dcterms:W3CDTF">2016-06-22T19:14:18Z</dcterms:created>
  <dcterms:modified xsi:type="dcterms:W3CDTF">2016-08-23T18:07:54Z</dcterms:modified>
</cp:coreProperties>
</file>