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2" r:id="rId1"/>
  </p:sldMasterIdLst>
  <p:notesMasterIdLst>
    <p:notesMasterId r:id="rId43"/>
  </p:notesMasterIdLst>
  <p:handoutMasterIdLst>
    <p:handoutMasterId r:id="rId44"/>
  </p:handoutMasterIdLst>
  <p:sldIdLst>
    <p:sldId id="256" r:id="rId2"/>
    <p:sldId id="431" r:id="rId3"/>
    <p:sldId id="495" r:id="rId4"/>
    <p:sldId id="496" r:id="rId5"/>
    <p:sldId id="456" r:id="rId6"/>
    <p:sldId id="465" r:id="rId7"/>
    <p:sldId id="466" r:id="rId8"/>
    <p:sldId id="468" r:id="rId9"/>
    <p:sldId id="440" r:id="rId10"/>
    <p:sldId id="469" r:id="rId11"/>
    <p:sldId id="444" r:id="rId12"/>
    <p:sldId id="467" r:id="rId13"/>
    <p:sldId id="457" r:id="rId14"/>
    <p:sldId id="473" r:id="rId15"/>
    <p:sldId id="486" r:id="rId16"/>
    <p:sldId id="474" r:id="rId17"/>
    <p:sldId id="447" r:id="rId18"/>
    <p:sldId id="470" r:id="rId19"/>
    <p:sldId id="475" r:id="rId20"/>
    <p:sldId id="471" r:id="rId21"/>
    <p:sldId id="476" r:id="rId22"/>
    <p:sldId id="472" r:id="rId23"/>
    <p:sldId id="488" r:id="rId24"/>
    <p:sldId id="477" r:id="rId25"/>
    <p:sldId id="478" r:id="rId26"/>
    <p:sldId id="458" r:id="rId27"/>
    <p:sldId id="484" r:id="rId28"/>
    <p:sldId id="451" r:id="rId29"/>
    <p:sldId id="485" r:id="rId30"/>
    <p:sldId id="493" r:id="rId31"/>
    <p:sldId id="434" r:id="rId32"/>
    <p:sldId id="462" r:id="rId33"/>
    <p:sldId id="459" r:id="rId34"/>
    <p:sldId id="452" r:id="rId35"/>
    <p:sldId id="441" r:id="rId36"/>
    <p:sldId id="460" r:id="rId37"/>
    <p:sldId id="494" r:id="rId38"/>
    <p:sldId id="435" r:id="rId39"/>
    <p:sldId id="453" r:id="rId40"/>
    <p:sldId id="492" r:id="rId41"/>
    <p:sldId id="491" r:id="rId42"/>
  </p:sldIdLst>
  <p:sldSz cx="9144000" cy="6858000" type="screen4x3"/>
  <p:notesSz cx="7010400" cy="9296400"/>
  <p:defaultTextStyle>
    <a:defPPr>
      <a:defRPr lang="en-US"/>
    </a:defPPr>
    <a:lvl1pPr algn="ctr" rtl="0" fontAlgn="base">
      <a:spcBef>
        <a:spcPct val="50000"/>
      </a:spcBef>
      <a:spcAft>
        <a:spcPct val="0"/>
      </a:spcAft>
      <a:defRPr kern="1200">
        <a:solidFill>
          <a:schemeClr val="tx1"/>
        </a:solidFill>
        <a:latin typeface="Arial" charset="0"/>
        <a:ea typeface="+mn-ea"/>
        <a:cs typeface="+mn-cs"/>
      </a:defRPr>
    </a:lvl1pPr>
    <a:lvl2pPr marL="457200" algn="ctr" rtl="0" fontAlgn="base">
      <a:spcBef>
        <a:spcPct val="50000"/>
      </a:spcBef>
      <a:spcAft>
        <a:spcPct val="0"/>
      </a:spcAft>
      <a:defRPr kern="1200">
        <a:solidFill>
          <a:schemeClr val="tx1"/>
        </a:solidFill>
        <a:latin typeface="Arial" charset="0"/>
        <a:ea typeface="+mn-ea"/>
        <a:cs typeface="+mn-cs"/>
      </a:defRPr>
    </a:lvl2pPr>
    <a:lvl3pPr marL="914400" algn="ctr" rtl="0" fontAlgn="base">
      <a:spcBef>
        <a:spcPct val="50000"/>
      </a:spcBef>
      <a:spcAft>
        <a:spcPct val="0"/>
      </a:spcAft>
      <a:defRPr kern="1200">
        <a:solidFill>
          <a:schemeClr val="tx1"/>
        </a:solidFill>
        <a:latin typeface="Arial" charset="0"/>
        <a:ea typeface="+mn-ea"/>
        <a:cs typeface="+mn-cs"/>
      </a:defRPr>
    </a:lvl3pPr>
    <a:lvl4pPr marL="1371600" algn="ctr" rtl="0" fontAlgn="base">
      <a:spcBef>
        <a:spcPct val="50000"/>
      </a:spcBef>
      <a:spcAft>
        <a:spcPct val="0"/>
      </a:spcAft>
      <a:defRPr kern="1200">
        <a:solidFill>
          <a:schemeClr val="tx1"/>
        </a:solidFill>
        <a:latin typeface="Arial" charset="0"/>
        <a:ea typeface="+mn-ea"/>
        <a:cs typeface="+mn-cs"/>
      </a:defRPr>
    </a:lvl4pPr>
    <a:lvl5pPr marL="1828800" algn="ctr"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69"/>
    <a:srgbClr val="003300"/>
    <a:srgbClr val="FFFF8F"/>
    <a:srgbClr val="3333CC"/>
    <a:srgbClr val="3366CC"/>
    <a:srgbClr val="99D686"/>
    <a:srgbClr val="FFFF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6" autoAdjust="0"/>
    <p:restoredTop sz="94444" autoAdjust="0"/>
  </p:normalViewPr>
  <p:slideViewPr>
    <p:cSldViewPr>
      <p:cViewPr varScale="1">
        <p:scale>
          <a:sx n="82" d="100"/>
          <a:sy n="82" d="100"/>
        </p:scale>
        <p:origin x="132"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596"/>
    </p:cViewPr>
  </p:sorterViewPr>
  <p:notesViewPr>
    <p:cSldViewPr>
      <p:cViewPr>
        <p:scale>
          <a:sx n="90" d="100"/>
          <a:sy n="90" d="100"/>
        </p:scale>
        <p:origin x="-301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8750952-3464-46E3-A7F3-A5605E552966}" type="datetimeFigureOut">
              <a:rPr lang="en-US" smtClean="0"/>
              <a:pPr/>
              <a:t>9/28/2016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F336587-7CE6-48F7-AF9B-3EB971AAB25F}" type="slidenum">
              <a:rPr lang="en-US" smtClean="0"/>
              <a:pPr/>
              <a:t>‹#›</a:t>
            </a:fld>
            <a:endParaRPr lang="en-US"/>
          </a:p>
        </p:txBody>
      </p:sp>
    </p:spTree>
    <p:extLst>
      <p:ext uri="{BB962C8B-B14F-4D97-AF65-F5344CB8AC3E}">
        <p14:creationId xmlns:p14="http://schemas.microsoft.com/office/powerpoint/2010/main" val="1030920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0"/>
              </a:spcBef>
              <a:defRPr sz="1200"/>
            </a:lvl1pPr>
          </a:lstStyle>
          <a:p>
            <a:endParaRPr lang="en-US" dirty="0"/>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defRPr sz="1200"/>
            </a:lvl1pPr>
          </a:lstStyle>
          <a:p>
            <a:endParaRPr lang="en-US" dirty="0"/>
          </a:p>
        </p:txBody>
      </p:sp>
      <p:sp>
        <p:nvSpPr>
          <p:cNvPr id="809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0"/>
              </a:spcBef>
              <a:defRPr sz="1200"/>
            </a:lvl1pPr>
          </a:lstStyle>
          <a:p>
            <a:endParaRPr lang="en-US"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defRPr sz="1200"/>
            </a:lvl1pPr>
          </a:lstStyle>
          <a:p>
            <a:fld id="{BC182CAC-A3A8-4095-89B0-7AA3FB80CDD3}" type="slidenum">
              <a:rPr lang="en-US"/>
              <a:pPr/>
              <a:t>‹#›</a:t>
            </a:fld>
            <a:endParaRPr lang="en-US" dirty="0"/>
          </a:p>
        </p:txBody>
      </p:sp>
    </p:spTree>
    <p:extLst>
      <p:ext uri="{BB962C8B-B14F-4D97-AF65-F5344CB8AC3E}">
        <p14:creationId xmlns:p14="http://schemas.microsoft.com/office/powerpoint/2010/main" val="1360457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7556880-4981-4983-996A-C079BC810F3E}" type="slidenum">
              <a:rPr lang="en-US"/>
              <a:pPr/>
              <a:t>1</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75724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6781800" y="6172200"/>
            <a:ext cx="2133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828800"/>
            <a:ext cx="9144000" cy="4603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0" descr="NCDOR New Color Logo.jpg"/>
          <p:cNvPicPr>
            <a:picLocks noChangeAspect="1"/>
          </p:cNvPicPr>
          <p:nvPr/>
        </p:nvPicPr>
        <p:blipFill>
          <a:blip r:embed="rId2" cstate="print"/>
          <a:srcRect b="11974"/>
          <a:stretch>
            <a:fillRect/>
          </a:stretch>
        </p:blipFill>
        <p:spPr bwMode="auto">
          <a:xfrm>
            <a:off x="685800" y="76200"/>
            <a:ext cx="8001000" cy="168116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fld id="{22AC2B39-0C24-49E0-92AF-0DDBC0CB09BE}" type="datetimeFigureOut">
              <a:rPr lang="en-US" smtClean="0"/>
              <a:pPr/>
              <a:t>9/28/2016</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9B168295-978C-4CC2-8677-B3BD94611F3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2AC2B39-0C24-49E0-92AF-0DDBC0CB09BE}" type="datetimeFigureOut">
              <a:rPr lang="en-US" smtClean="0"/>
              <a:pPr/>
              <a:t>9/28/2016</a:t>
            </a:fld>
            <a:endParaRPr lang="en-US" dirty="0"/>
          </a:p>
        </p:txBody>
      </p:sp>
      <p:sp>
        <p:nvSpPr>
          <p:cNvPr id="5" name="Footer Placeholder 4"/>
          <p:cNvSpPr>
            <a:spLocks noGrp="1"/>
          </p:cNvSpPr>
          <p:nvPr>
            <p:ph type="ftr" sz="quarter" idx="11"/>
          </p:nvPr>
        </p:nvSpPr>
        <p:spPr/>
        <p:txBody>
          <a:bodyPr/>
          <a:lstStyle>
            <a:lvl1pPr>
              <a:defRPr/>
            </a:lvl1pPr>
          </a:lstStyle>
          <a:p>
            <a:fld id="{18CEF003-B67E-4F17-84B8-97C124CD0F9D}" type="slidenum">
              <a:rPr lang="en-US" smtClean="0"/>
              <a:pPr/>
              <a:t>‹#›</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2AC2B39-0C24-49E0-92AF-0DDBC0CB09BE}" type="datetimeFigureOut">
              <a:rPr lang="en-US" smtClean="0"/>
              <a:pPr/>
              <a:t>9/28/2016</a:t>
            </a:fld>
            <a:endParaRPr lang="en-US" dirty="0"/>
          </a:p>
        </p:txBody>
      </p:sp>
      <p:sp>
        <p:nvSpPr>
          <p:cNvPr id="5" name="Footer Placeholder 4"/>
          <p:cNvSpPr>
            <a:spLocks noGrp="1"/>
          </p:cNvSpPr>
          <p:nvPr>
            <p:ph type="ftr" sz="quarter" idx="11"/>
          </p:nvPr>
        </p:nvSpPr>
        <p:spPr/>
        <p:txBody>
          <a:bodyPr/>
          <a:lstStyle>
            <a:lvl1pPr>
              <a:defRPr/>
            </a:lvl1pPr>
          </a:lstStyle>
          <a:p>
            <a:fld id="{9F1437F5-2B96-4A67-80E9-00986F00D5AB}" type="slidenum">
              <a:rPr lang="en-US" smtClean="0"/>
              <a:pPr/>
              <a:t>‹#›</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9/28/2016</a:t>
            </a:fld>
            <a:endParaRPr lang="en-US" sz="14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9/28/2016</a:t>
            </a:fld>
            <a:endParaRPr lang="en-US" sz="1400" dirty="0">
              <a:solidFill>
                <a:schemeClr val="tx2"/>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2AC2B39-0C24-49E0-92AF-0DDBC0CB09BE}" type="datetimeFigureOut">
              <a:rPr lang="en-US" smtClean="0"/>
              <a:pPr/>
              <a:t>9/28/2016</a:t>
            </a:fld>
            <a:endParaRPr lang="en-US" dirty="0"/>
          </a:p>
        </p:txBody>
      </p:sp>
      <p:sp>
        <p:nvSpPr>
          <p:cNvPr id="5" name="Footer Placeholder 4"/>
          <p:cNvSpPr>
            <a:spLocks noGrp="1"/>
          </p:cNvSpPr>
          <p:nvPr>
            <p:ph type="ftr" sz="quarter" idx="11"/>
          </p:nvPr>
        </p:nvSpPr>
        <p:spPr/>
        <p:txBody>
          <a:bodyPr/>
          <a:lstStyle>
            <a:lvl1pPr>
              <a:defRPr/>
            </a:lvl1pPr>
          </a:lstStyle>
          <a:p>
            <a:fld id="{E379F110-EE15-4532-A9B5-ACFCAA06D206}" type="slidenum">
              <a:rPr lang="en-US" smtClean="0"/>
              <a:pPr/>
              <a:t>‹#›</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eaLnBrk="1" latinLnBrk="0" hangingPunct="1"/>
            <a:fld id="{ACDF6120-F1F0-4C60-9FE9-39AC71A9C79D}" type="datetimeFigureOut">
              <a:rPr lang="en-US" smtClean="0"/>
              <a:pPr eaLnBrk="1" latinLnBrk="0" hangingPunct="1"/>
              <a:t>9/28/2016</a:t>
            </a:fld>
            <a:endParaRPr lang="en-US" sz="1400" dirty="0">
              <a:solidFill>
                <a:schemeClr val="tx2"/>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2AC2B39-0C24-49E0-92AF-0DDBC0CB09BE}" type="datetimeFigureOut">
              <a:rPr lang="en-US" smtClean="0"/>
              <a:pPr/>
              <a:t>9/28/2016</a:t>
            </a:fld>
            <a:endParaRPr lang="en-US" dirty="0"/>
          </a:p>
        </p:txBody>
      </p:sp>
      <p:sp>
        <p:nvSpPr>
          <p:cNvPr id="6" name="Footer Placeholder 4"/>
          <p:cNvSpPr>
            <a:spLocks noGrp="1"/>
          </p:cNvSpPr>
          <p:nvPr>
            <p:ph type="ftr" sz="quarter" idx="11"/>
          </p:nvPr>
        </p:nvSpPr>
        <p:spPr/>
        <p:txBody>
          <a:bodyPr/>
          <a:lstStyle>
            <a:lvl1pPr>
              <a:defRPr/>
            </a:lvl1pPr>
          </a:lstStyle>
          <a:p>
            <a:fld id="{D68B374F-70AD-4FDB-B9C2-61FD66FF2BC6}" type="slidenum">
              <a:rPr lang="en-US" smtClean="0"/>
              <a:pPr/>
              <a:t>‹#›</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2AC2B39-0C24-49E0-92AF-0DDBC0CB09BE}" type="datetimeFigureOut">
              <a:rPr lang="en-US" smtClean="0"/>
              <a:pPr/>
              <a:t>9/28/2016</a:t>
            </a:fld>
            <a:endParaRPr lang="en-US" dirty="0"/>
          </a:p>
        </p:txBody>
      </p:sp>
      <p:sp>
        <p:nvSpPr>
          <p:cNvPr id="8" name="Footer Placeholder 4"/>
          <p:cNvSpPr>
            <a:spLocks noGrp="1"/>
          </p:cNvSpPr>
          <p:nvPr>
            <p:ph type="ftr" sz="quarter" idx="11"/>
          </p:nvPr>
        </p:nvSpPr>
        <p:spPr/>
        <p:txBody>
          <a:bodyPr/>
          <a:lstStyle>
            <a:lvl1pPr>
              <a:defRPr/>
            </a:lvl1pPr>
          </a:lstStyle>
          <a:p>
            <a:fld id="{B5048841-671D-4FEE-9628-6C87B903FCA2}" type="slidenum">
              <a:rPr lang="en-US" smtClean="0"/>
              <a:pPr/>
              <a:t>‹#›</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22AC2B39-0C24-49E0-92AF-0DDBC0CB09BE}" type="datetimeFigureOut">
              <a:rPr lang="en-US" smtClean="0"/>
              <a:pPr/>
              <a:t>9/28/2016</a:t>
            </a:fld>
            <a:endParaRPr lang="en-US" dirty="0"/>
          </a:p>
        </p:txBody>
      </p:sp>
      <p:sp>
        <p:nvSpPr>
          <p:cNvPr id="4" name="Footer Placeholder 4"/>
          <p:cNvSpPr>
            <a:spLocks noGrp="1"/>
          </p:cNvSpPr>
          <p:nvPr>
            <p:ph type="ftr" sz="quarter" idx="11"/>
          </p:nvPr>
        </p:nvSpPr>
        <p:spPr/>
        <p:txBody>
          <a:bodyPr/>
          <a:lstStyle>
            <a:lvl1pPr>
              <a:defRPr/>
            </a:lvl1pPr>
          </a:lstStyle>
          <a:p>
            <a:fld id="{0ABA98C5-174F-4331-A022-212E7DFDA7EA}" type="slidenum">
              <a:rPr lang="en-US" smtClean="0"/>
              <a:pPr/>
              <a:t>‹#›</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2AC2B39-0C24-49E0-92AF-0DDBC0CB09BE}" type="datetimeFigureOut">
              <a:rPr lang="en-US" smtClean="0"/>
              <a:pPr/>
              <a:t>9/28/2016</a:t>
            </a:fld>
            <a:endParaRPr lang="en-US" dirty="0"/>
          </a:p>
        </p:txBody>
      </p:sp>
      <p:sp>
        <p:nvSpPr>
          <p:cNvPr id="3" name="Footer Placeholder 4"/>
          <p:cNvSpPr>
            <a:spLocks noGrp="1"/>
          </p:cNvSpPr>
          <p:nvPr>
            <p:ph type="ftr" sz="quarter" idx="11"/>
          </p:nvPr>
        </p:nvSpPr>
        <p:spPr/>
        <p:txBody>
          <a:bodyPr/>
          <a:lstStyle>
            <a:lvl1pPr>
              <a:defRPr/>
            </a:lvl1pPr>
          </a:lstStyle>
          <a:p>
            <a:fld id="{CAA35804-B481-4F65-849A-D4C449789F2C}" type="slidenum">
              <a:rPr lang="en-US" smtClean="0"/>
              <a:pPr/>
              <a:t>‹#›</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13716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2AC2B39-0C24-49E0-92AF-0DDBC0CB09BE}" type="datetimeFigureOut">
              <a:rPr lang="en-US" smtClean="0"/>
              <a:pPr/>
              <a:t>9/28/2016</a:t>
            </a:fld>
            <a:endParaRPr lang="en-US" dirty="0"/>
          </a:p>
        </p:txBody>
      </p:sp>
      <p:sp>
        <p:nvSpPr>
          <p:cNvPr id="6" name="Footer Placeholder 4"/>
          <p:cNvSpPr>
            <a:spLocks noGrp="1"/>
          </p:cNvSpPr>
          <p:nvPr>
            <p:ph type="ftr" sz="quarter" idx="11"/>
          </p:nvPr>
        </p:nvSpPr>
        <p:spPr/>
        <p:txBody>
          <a:bodyPr/>
          <a:lstStyle>
            <a:lvl1pPr>
              <a:defRPr/>
            </a:lvl1pPr>
          </a:lstStyle>
          <a:p>
            <a:fld id="{EEC4D3AE-6018-4CE8-81EC-FE36FE3D15A9}" type="slidenum">
              <a:rPr lang="en-US" smtClean="0"/>
              <a:pPr/>
              <a:t>‹#›</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2AC2B39-0C24-49E0-92AF-0DDBC0CB09BE}" type="datetimeFigureOut">
              <a:rPr lang="en-US" smtClean="0"/>
              <a:pPr/>
              <a:t>9/28/2016</a:t>
            </a:fld>
            <a:endParaRPr lang="en-US" dirty="0"/>
          </a:p>
        </p:txBody>
      </p:sp>
      <p:sp>
        <p:nvSpPr>
          <p:cNvPr id="6" name="Footer Placeholder 4"/>
          <p:cNvSpPr>
            <a:spLocks noGrp="1"/>
          </p:cNvSpPr>
          <p:nvPr>
            <p:ph type="ftr" sz="quarter" idx="11"/>
          </p:nvPr>
        </p:nvSpPr>
        <p:spPr/>
        <p:txBody>
          <a:bodyPr/>
          <a:lstStyle>
            <a:lvl1pPr>
              <a:defRPr/>
            </a:lvl1pPr>
          </a:lstStyle>
          <a:p>
            <a:fld id="{14CD6FA6-6F4B-43AB-BC72-DA4911664E81}" type="slidenum">
              <a:rPr lang="en-US" smtClean="0"/>
              <a:pPr/>
              <a:t>‹#›</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6038"/>
            <a:ext cx="8229600" cy="1477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524000"/>
            <a:ext cx="82296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latinLnBrk="0" hangingPunct="1"/>
            <a:fld id="{ACDF6120-F1F0-4C60-9FE9-39AC71A9C79D}" type="datetimeFigureOut">
              <a:rPr lang="en-US" smtClean="0"/>
              <a:pPr eaLnBrk="1" latinLnBrk="0" hangingPunct="1"/>
              <a:t>9/28/2016</a:t>
            </a:fld>
            <a:endParaRPr lang="en-US" sz="1400"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324600" y="6361113"/>
            <a:ext cx="685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pic>
        <p:nvPicPr>
          <p:cNvPr id="1031" name="Picture 9" descr="NCDOR New Color Logo initials.jpg"/>
          <p:cNvPicPr>
            <a:picLocks noChangeAspect="1"/>
          </p:cNvPicPr>
          <p:nvPr/>
        </p:nvPicPr>
        <p:blipFill>
          <a:blip r:embed="rId15" cstate="print"/>
          <a:srcRect/>
          <a:stretch>
            <a:fillRect/>
          </a:stretch>
        </p:blipFill>
        <p:spPr bwMode="auto">
          <a:xfrm>
            <a:off x="7261225" y="6289675"/>
            <a:ext cx="1455738" cy="531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10" r:id="rId12"/>
    <p:sldLayoutId id="2147484411" r:id="rId13"/>
  </p:sldLayoutIdLst>
  <p:hf sldNum="0" hdr="0" dt="0"/>
  <p:txStyles>
    <p:titleStyle>
      <a:lvl1pPr algn="ctr" rtl="0" eaLnBrk="1" fontAlgn="base" hangingPunct="1">
        <a:spcBef>
          <a:spcPct val="0"/>
        </a:spcBef>
        <a:spcAft>
          <a:spcPct val="0"/>
        </a:spcAft>
        <a:defRPr sz="4400" kern="1200">
          <a:solidFill>
            <a:schemeClr val="tx1"/>
          </a:solidFill>
          <a:latin typeface="Perpetua" pitchFamily="18" charset="0"/>
          <a:ea typeface="+mj-ea"/>
          <a:cs typeface="+mj-cs"/>
        </a:defRPr>
      </a:lvl1pPr>
      <a:lvl2pPr algn="ctr" rtl="0" eaLnBrk="1" fontAlgn="base" hangingPunct="1">
        <a:spcBef>
          <a:spcPct val="0"/>
        </a:spcBef>
        <a:spcAft>
          <a:spcPct val="0"/>
        </a:spcAft>
        <a:defRPr sz="4400">
          <a:solidFill>
            <a:schemeClr val="tx1"/>
          </a:solidFill>
          <a:latin typeface="Perpetua" pitchFamily="18" charset="0"/>
        </a:defRPr>
      </a:lvl2pPr>
      <a:lvl3pPr algn="ctr" rtl="0" eaLnBrk="1" fontAlgn="base" hangingPunct="1">
        <a:spcBef>
          <a:spcPct val="0"/>
        </a:spcBef>
        <a:spcAft>
          <a:spcPct val="0"/>
        </a:spcAft>
        <a:defRPr sz="4400">
          <a:solidFill>
            <a:schemeClr val="tx1"/>
          </a:solidFill>
          <a:latin typeface="Perpetua" pitchFamily="18" charset="0"/>
        </a:defRPr>
      </a:lvl3pPr>
      <a:lvl4pPr algn="ctr" rtl="0" eaLnBrk="1" fontAlgn="base" hangingPunct="1">
        <a:spcBef>
          <a:spcPct val="0"/>
        </a:spcBef>
        <a:spcAft>
          <a:spcPct val="0"/>
        </a:spcAft>
        <a:defRPr sz="4400">
          <a:solidFill>
            <a:schemeClr val="tx1"/>
          </a:solidFill>
          <a:latin typeface="Perpetua" pitchFamily="18" charset="0"/>
        </a:defRPr>
      </a:lvl4pPr>
      <a:lvl5pPr algn="ctr" rtl="0" eaLnBrk="1" fontAlgn="base" hangingPunct="1">
        <a:spcBef>
          <a:spcPct val="0"/>
        </a:spcBef>
        <a:spcAft>
          <a:spcPct val="0"/>
        </a:spcAft>
        <a:defRPr sz="4400">
          <a:solidFill>
            <a:schemeClr val="tx1"/>
          </a:solidFill>
          <a:latin typeface="Perpetua"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Perpetua" pitchFamily="18"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Perpetua" pitchFamily="18"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Perpetua"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Perpetua" pitchFamily="18"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Perpet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ZIOogEaO3H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EUm-vAOmV1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4T2GmGSNva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qKv2HGsuaUs" TargetMode="External"/><Relationship Id="rId2" Type="http://schemas.openxmlformats.org/officeDocument/2006/relationships/hyperlink" Target="https://www.youtube.com/watch?v=y5UVy-uCUz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2v0RhvZ3lvY"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click.news.simpletruths.com/?qs=acb5d7532ee7f3c0e1614f80fd34f9ca5aaa998661706d0e8faeb265d56d80f75cf00f1f0e450de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source=images&amp;cd=&amp;cad=rja&amp;uact=8&amp;ved=0ahUKEwj7qtSur5zMAhWE7iYKHamCCyQQjRwIBw&amp;url=http://www.jobinterviewtools.com/blog/job-interview/interview-questions/&amp;psig=AFQjCNHp1waZoQ8dbB_6bhx49hYG-rGxLw&amp;ust=1461212626017203"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Beth.collins@ncdor.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dMqGr4A_0E0" TargetMode="External"/><Relationship Id="rId2" Type="http://schemas.openxmlformats.org/officeDocument/2006/relationships/hyperlink" Target="https://www.youtube.com/watch?v=dMqGr4A_0E0"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ubTitle" idx="1"/>
          </p:nvPr>
        </p:nvSpPr>
        <p:spPr>
          <a:xfrm>
            <a:off x="838200" y="2743200"/>
            <a:ext cx="7543800" cy="1752600"/>
          </a:xfrm>
        </p:spPr>
        <p:txBody>
          <a:bodyPr>
            <a:noAutofit/>
          </a:bodyPr>
          <a:lstStyle/>
          <a:p>
            <a:pPr algn="ctr" eaLnBrk="1" hangingPunct="1"/>
            <a:endParaRPr lang="en-US" sz="3200" dirty="0"/>
          </a:p>
          <a:p>
            <a:pPr algn="ctr" eaLnBrk="1" hangingPunct="1"/>
            <a:r>
              <a:rPr lang="en-US" sz="4800" b="1" dirty="0"/>
              <a:t>Effective Customer Interactions</a:t>
            </a:r>
          </a:p>
          <a:p>
            <a:pPr algn="ctr" eaLnBrk="1" hangingPunct="1"/>
            <a:r>
              <a:rPr lang="en-US" dirty="0"/>
              <a:t>2016</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Trust</a:t>
            </a:r>
          </a:p>
        </p:txBody>
      </p:sp>
      <p:sp>
        <p:nvSpPr>
          <p:cNvPr id="3" name="Content Placeholder 2"/>
          <p:cNvSpPr>
            <a:spLocks noGrp="1"/>
          </p:cNvSpPr>
          <p:nvPr>
            <p:ph idx="1"/>
          </p:nvPr>
        </p:nvSpPr>
        <p:spPr/>
        <p:txBody>
          <a:bodyPr/>
          <a:lstStyle/>
          <a:p>
            <a:r>
              <a:rPr lang="en-US" dirty="0"/>
              <a:t>Offer Statement to Help</a:t>
            </a:r>
          </a:p>
          <a:p>
            <a:pPr lvl="1"/>
            <a:r>
              <a:rPr lang="en-US" dirty="0"/>
              <a:t>Summarize the problem: Okay, so the Department sent you a bill showing that you owe a large tax liability.  You don’t think that you owe it.  Even if you did, you can’t afford to pay it.  </a:t>
            </a:r>
          </a:p>
          <a:p>
            <a:pPr lvl="1"/>
            <a:r>
              <a:rPr lang="en-US" dirty="0"/>
              <a:t>Yes, I can assist you with that!</a:t>
            </a:r>
          </a:p>
          <a:p>
            <a:pPr>
              <a:buNone/>
            </a:pPr>
            <a:endParaRPr lang="en-US" dirty="0"/>
          </a:p>
        </p:txBody>
      </p:sp>
      <p:sp>
        <p:nvSpPr>
          <p:cNvPr id="4" name="Footer Placeholder 3"/>
          <p:cNvSpPr>
            <a:spLocks noGrp="1"/>
          </p:cNvSpPr>
          <p:nvPr>
            <p:ph type="ftr" sz="quarter" idx="11"/>
          </p:nvPr>
        </p:nvSpPr>
        <p:spPr/>
        <p:txBody>
          <a:bodyPr/>
          <a:lstStyle/>
          <a:p>
            <a:fld id="{E379F110-EE15-4532-A9B5-ACFCAA06D206}" type="slidenum">
              <a:rPr lang="en-US" smtClean="0"/>
              <a:pPr/>
              <a:t>10</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dirty="0">
              <a:solidFill>
                <a:srgbClr val="5F5F5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467833" y="361507"/>
            <a:ext cx="6858000" cy="990600"/>
          </a:xfrm>
        </p:spPr>
        <p:txBody>
          <a:bodyPr>
            <a:normAutofit/>
          </a:bodyPr>
          <a:lstStyle/>
          <a:p>
            <a:pPr algn="l"/>
            <a:r>
              <a:rPr lang="en-US" dirty="0"/>
              <a:t>Offer to Help Statement</a:t>
            </a:r>
          </a:p>
        </p:txBody>
      </p:sp>
      <p:graphicFrame>
        <p:nvGraphicFramePr>
          <p:cNvPr id="2" name="Table 1"/>
          <p:cNvGraphicFramePr>
            <a:graphicFrameLocks noGrp="1"/>
          </p:cNvGraphicFramePr>
          <p:nvPr>
            <p:extLst>
              <p:ext uri="{D42A27DB-BD31-4B8C-83A1-F6EECF244321}">
                <p14:modId xmlns:p14="http://schemas.microsoft.com/office/powerpoint/2010/main" val="1146501773"/>
              </p:ext>
            </p:extLst>
          </p:nvPr>
        </p:nvGraphicFramePr>
        <p:xfrm>
          <a:off x="4219574" y="1620838"/>
          <a:ext cx="4632326" cy="4310952"/>
        </p:xfrm>
        <a:graphic>
          <a:graphicData uri="http://schemas.openxmlformats.org/drawingml/2006/table">
            <a:tbl>
              <a:tblPr firstRow="1" firstCol="1" bandRow="1"/>
              <a:tblGrid>
                <a:gridCol w="4632326">
                  <a:extLst>
                    <a:ext uri="{9D8B030D-6E8A-4147-A177-3AD203B41FA5}">
                      <a16:colId xmlns:a16="http://schemas.microsoft.com/office/drawing/2014/main" xmlns="" val="20000"/>
                    </a:ext>
                  </a:extLst>
                </a:gridCol>
              </a:tblGrid>
              <a:tr h="0">
                <a:tc>
                  <a:txBody>
                    <a:bodyPr/>
                    <a:lstStyle/>
                    <a:p>
                      <a:pPr marL="0" marR="0" algn="ctr">
                        <a:lnSpc>
                          <a:spcPct val="150000"/>
                        </a:lnSpc>
                        <a:spcBef>
                          <a:spcPts val="600"/>
                        </a:spcBef>
                        <a:spcAft>
                          <a:spcPts val="0"/>
                        </a:spcAft>
                      </a:pPr>
                      <a:r>
                        <a:rPr lang="en-US" sz="3200" i="1" kern="1200" dirty="0">
                          <a:solidFill>
                            <a:schemeClr val="tx1"/>
                          </a:solidFill>
                          <a:latin typeface="+mn-lt"/>
                          <a:ea typeface="+mn-ea"/>
                          <a:cs typeface="+mn-cs"/>
                        </a:rPr>
                        <a:t>Use an Offer to Help statement at the beginning of each call to let the </a:t>
                      </a:r>
                      <a:r>
                        <a:rPr lang="en-US" sz="3200" i="1" kern="1200" dirty="0" smtClean="0">
                          <a:solidFill>
                            <a:schemeClr val="tx1"/>
                          </a:solidFill>
                          <a:latin typeface="+mn-lt"/>
                          <a:ea typeface="+mn-ea"/>
                          <a:cs typeface="+mn-cs"/>
                        </a:rPr>
                        <a:t>customer </a:t>
                      </a:r>
                      <a:r>
                        <a:rPr lang="en-US" sz="3200" i="1" kern="1200" dirty="0">
                          <a:solidFill>
                            <a:schemeClr val="tx1"/>
                          </a:solidFill>
                          <a:latin typeface="+mn-lt"/>
                          <a:ea typeface="+mn-ea"/>
                          <a:cs typeface="+mn-cs"/>
                        </a:rPr>
                        <a:t>know that </a:t>
                      </a:r>
                      <a:r>
                        <a:rPr lang="en-US" sz="3200" b="1" i="1" kern="1200" dirty="0">
                          <a:solidFill>
                            <a:schemeClr val="tx1"/>
                          </a:solidFill>
                          <a:latin typeface="+mn-lt"/>
                          <a:ea typeface="+mn-ea"/>
                          <a:cs typeface="+mn-cs"/>
                        </a:rPr>
                        <a:t>you will take accountability</a:t>
                      </a:r>
                      <a:r>
                        <a:rPr lang="en-US" sz="3200" b="1" i="1" kern="1200" baseline="0" dirty="0">
                          <a:solidFill>
                            <a:schemeClr val="tx1"/>
                          </a:solidFill>
                          <a:latin typeface="+mn-lt"/>
                          <a:ea typeface="+mn-ea"/>
                          <a:cs typeface="+mn-cs"/>
                        </a:rPr>
                        <a:t> to help him/her.</a:t>
                      </a:r>
                      <a:endParaRPr lang="en-US" sz="3200" dirty="0">
                        <a:effectLst/>
                        <a:latin typeface="Times New Roman"/>
                        <a:ea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35122">
            <a:off x="85287" y="2963740"/>
            <a:ext cx="4054478" cy="112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189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304800" y="152400"/>
            <a:ext cx="8077200" cy="990600"/>
          </a:xfrm>
        </p:spPr>
        <p:txBody>
          <a:bodyPr>
            <a:normAutofit/>
          </a:bodyPr>
          <a:lstStyle/>
          <a:p>
            <a:pPr algn="l"/>
            <a:r>
              <a:rPr lang="en-US" dirty="0"/>
              <a:t>Managing </a:t>
            </a:r>
            <a:r>
              <a:rPr lang="en-US" dirty="0" smtClean="0"/>
              <a:t>Customer </a:t>
            </a:r>
            <a:r>
              <a:rPr lang="en-US" dirty="0"/>
              <a:t>Interactions</a:t>
            </a:r>
          </a:p>
        </p:txBody>
      </p:sp>
      <p:sp>
        <p:nvSpPr>
          <p:cNvPr id="6" name="Content Placeholder 5"/>
          <p:cNvSpPr>
            <a:spLocks noGrp="1"/>
          </p:cNvSpPr>
          <p:nvPr>
            <p:ph type="subTitle" idx="4294967295"/>
          </p:nvPr>
        </p:nvSpPr>
        <p:spPr>
          <a:xfrm>
            <a:off x="381000" y="1066800"/>
            <a:ext cx="8534400" cy="5181600"/>
          </a:xfrm>
        </p:spPr>
        <p:txBody>
          <a:bodyPr>
            <a:noAutofit/>
          </a:bodyPr>
          <a:lstStyle/>
          <a:p>
            <a:r>
              <a:rPr lang="en-US" sz="2800" b="1" dirty="0">
                <a:solidFill>
                  <a:schemeClr val="bg2">
                    <a:lumMod val="75000"/>
                  </a:schemeClr>
                </a:solidFill>
              </a:rPr>
              <a:t>Build Trust</a:t>
            </a:r>
            <a:endParaRPr lang="en-US" sz="2800" dirty="0">
              <a:solidFill>
                <a:schemeClr val="bg2">
                  <a:lumMod val="75000"/>
                </a:schemeClr>
              </a:solidFill>
            </a:endParaRPr>
          </a:p>
          <a:p>
            <a:pPr marL="914400" lvl="1" indent="-457200">
              <a:buFont typeface="+mj-lt"/>
              <a:buAutoNum type="arabicPeriod"/>
            </a:pPr>
            <a:r>
              <a:rPr lang="en-US" sz="2400" dirty="0">
                <a:solidFill>
                  <a:schemeClr val="bg2">
                    <a:lumMod val="75000"/>
                  </a:schemeClr>
                </a:solidFill>
              </a:rPr>
              <a:t>Show Empathy by Acknowledge Taxpayer’s Concern, if needed</a:t>
            </a:r>
          </a:p>
          <a:p>
            <a:pPr marL="914400" lvl="1" indent="-457200">
              <a:buFont typeface="+mj-lt"/>
              <a:buAutoNum type="arabicPeriod"/>
            </a:pPr>
            <a:r>
              <a:rPr lang="en-US" sz="2400" dirty="0">
                <a:solidFill>
                  <a:schemeClr val="bg2">
                    <a:lumMod val="75000"/>
                  </a:schemeClr>
                </a:solidFill>
              </a:rPr>
              <a:t>Offer to Help Statement</a:t>
            </a:r>
          </a:p>
          <a:p>
            <a:r>
              <a:rPr lang="en-US" sz="2800" b="1" dirty="0"/>
              <a:t>Get to Heart of Call</a:t>
            </a:r>
            <a:endParaRPr lang="en-US" sz="2800" dirty="0"/>
          </a:p>
          <a:p>
            <a:pPr marL="914400" lvl="1" indent="-457200">
              <a:buFont typeface="+mj-lt"/>
              <a:buAutoNum type="arabicPeriod" startAt="3"/>
            </a:pPr>
            <a:r>
              <a:rPr lang="en-US" sz="2400" dirty="0"/>
              <a:t>Ask Identifying, Open, and Confirming Questions</a:t>
            </a:r>
          </a:p>
          <a:p>
            <a:r>
              <a:rPr lang="en-US" sz="2800" b="1" dirty="0">
                <a:solidFill>
                  <a:schemeClr val="bg2">
                    <a:lumMod val="75000"/>
                  </a:schemeClr>
                </a:solidFill>
              </a:rPr>
              <a:t>The Solution</a:t>
            </a:r>
            <a:endParaRPr lang="en-US" sz="2800" dirty="0">
              <a:solidFill>
                <a:schemeClr val="bg2">
                  <a:lumMod val="75000"/>
                </a:schemeClr>
              </a:solidFill>
            </a:endParaRPr>
          </a:p>
          <a:p>
            <a:pPr marL="914400" lvl="1" indent="-457200">
              <a:buFont typeface="+mj-lt"/>
              <a:buAutoNum type="arabicPeriod" startAt="4"/>
            </a:pPr>
            <a:r>
              <a:rPr lang="en-US" sz="2400" dirty="0">
                <a:solidFill>
                  <a:schemeClr val="bg2">
                    <a:lumMod val="75000"/>
                  </a:schemeClr>
                </a:solidFill>
              </a:rPr>
              <a:t>Provide the Solution with Choices</a:t>
            </a:r>
          </a:p>
          <a:p>
            <a:pPr marL="914400" lvl="1" indent="-457200">
              <a:buFont typeface="+mj-lt"/>
              <a:buAutoNum type="arabicPeriod" startAt="4"/>
            </a:pPr>
            <a:r>
              <a:rPr lang="en-US" sz="2400" dirty="0">
                <a:solidFill>
                  <a:schemeClr val="bg2">
                    <a:lumMod val="75000"/>
                  </a:schemeClr>
                </a:solidFill>
              </a:rPr>
              <a:t>Gain Cooperation</a:t>
            </a:r>
          </a:p>
          <a:p>
            <a:r>
              <a:rPr lang="en-US" sz="2800" b="1" dirty="0">
                <a:solidFill>
                  <a:schemeClr val="bg2">
                    <a:lumMod val="75000"/>
                  </a:schemeClr>
                </a:solidFill>
              </a:rPr>
              <a:t>Conclusion</a:t>
            </a:r>
            <a:endParaRPr lang="en-US" sz="2800" dirty="0">
              <a:solidFill>
                <a:schemeClr val="bg2">
                  <a:lumMod val="75000"/>
                </a:schemeClr>
              </a:solidFill>
            </a:endParaRPr>
          </a:p>
          <a:p>
            <a:pPr marL="914400" lvl="1" indent="-457200">
              <a:buFont typeface="+mj-lt"/>
              <a:buAutoNum type="arabicPeriod" startAt="6"/>
            </a:pPr>
            <a:r>
              <a:rPr lang="en-US" sz="2400" dirty="0">
                <a:solidFill>
                  <a:schemeClr val="bg2">
                    <a:lumMod val="75000"/>
                  </a:schemeClr>
                </a:solidFill>
              </a:rPr>
              <a:t>Recap and Provide What’s Next</a:t>
            </a:r>
          </a:p>
          <a:p>
            <a:pPr marL="914400" lvl="1" indent="-457200">
              <a:buFont typeface="+mj-lt"/>
              <a:buAutoNum type="arabicPeriod" startAt="6"/>
            </a:pPr>
            <a:r>
              <a:rPr lang="en-US" sz="2400" dirty="0">
                <a:solidFill>
                  <a:schemeClr val="bg2">
                    <a:lumMod val="75000"/>
                  </a:schemeClr>
                </a:solidFill>
              </a:rPr>
              <a:t>Ask “Is there anything else?”</a:t>
            </a:r>
          </a:p>
        </p:txBody>
      </p:sp>
    </p:spTree>
    <p:extLst>
      <p:ext uri="{BB962C8B-B14F-4D97-AF65-F5344CB8AC3E}">
        <p14:creationId xmlns:p14="http://schemas.microsoft.com/office/powerpoint/2010/main" val="1621189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98438"/>
            <a:ext cx="8915400" cy="1477962"/>
          </a:xfrm>
        </p:spPr>
        <p:txBody>
          <a:bodyPr/>
          <a:lstStyle/>
          <a:p>
            <a:pPr algn="l"/>
            <a:r>
              <a:rPr lang="en-US" dirty="0"/>
              <a:t>Identifying, Open, and Confirming</a:t>
            </a:r>
          </a:p>
        </p:txBody>
      </p:sp>
      <p:sp>
        <p:nvSpPr>
          <p:cNvPr id="2" name="Footer Placeholder 1"/>
          <p:cNvSpPr>
            <a:spLocks noGrp="1"/>
          </p:cNvSpPr>
          <p:nvPr>
            <p:ph type="ftr" sz="quarter" idx="11"/>
          </p:nvPr>
        </p:nvSpPr>
        <p:spPr/>
        <p:txBody>
          <a:bodyPr/>
          <a:lstStyle/>
          <a:p>
            <a:fld id="{CAA35804-B481-4F65-849A-D4C449789F2C}" type="slidenum">
              <a:rPr lang="en-US" smtClean="0"/>
              <a:pPr/>
              <a:t>13</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a:solidFill>
                <a:srgbClr val="5F5F5F"/>
              </a:solidFill>
            </a:endParaRPr>
          </a:p>
        </p:txBody>
      </p:sp>
      <p:sp>
        <p:nvSpPr>
          <p:cNvPr id="5" name="Rectangle 4"/>
          <p:cNvSpPr/>
          <p:nvPr/>
        </p:nvSpPr>
        <p:spPr>
          <a:xfrm rot="724579">
            <a:off x="5432852" y="1359574"/>
            <a:ext cx="3275729" cy="450892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700" b="1" cap="all" spc="0" dirty="0">
                <a:ln/>
                <a:solidFill>
                  <a:schemeClr val="accent1"/>
                </a:solidFill>
                <a:effectLst>
                  <a:glow rad="228600">
                    <a:schemeClr val="accent5">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t>
            </a:r>
          </a:p>
        </p:txBody>
      </p:sp>
      <p:graphicFrame>
        <p:nvGraphicFramePr>
          <p:cNvPr id="6" name="Table 5"/>
          <p:cNvGraphicFramePr>
            <a:graphicFrameLocks noGrp="1"/>
          </p:cNvGraphicFramePr>
          <p:nvPr>
            <p:extLst>
              <p:ext uri="{D42A27DB-BD31-4B8C-83A1-F6EECF244321}">
                <p14:modId xmlns:p14="http://schemas.microsoft.com/office/powerpoint/2010/main" val="856809014"/>
              </p:ext>
            </p:extLst>
          </p:nvPr>
        </p:nvGraphicFramePr>
        <p:xfrm>
          <a:off x="381000" y="1524000"/>
          <a:ext cx="5410200" cy="4648200"/>
        </p:xfrm>
        <a:graphic>
          <a:graphicData uri="http://schemas.openxmlformats.org/drawingml/2006/table">
            <a:tbl>
              <a:tblPr firstRow="1" firstCol="1" bandRow="1"/>
              <a:tblGrid>
                <a:gridCol w="5410200">
                  <a:extLst>
                    <a:ext uri="{9D8B030D-6E8A-4147-A177-3AD203B41FA5}">
                      <a16:colId xmlns:a16="http://schemas.microsoft.com/office/drawing/2014/main" xmlns="" val="20000"/>
                    </a:ext>
                  </a:extLst>
                </a:gridCol>
              </a:tblGrid>
              <a:tr h="4648200">
                <a:tc>
                  <a:txBody>
                    <a:bodyPr/>
                    <a:lstStyle/>
                    <a:p>
                      <a:pPr>
                        <a:buNone/>
                      </a:pPr>
                      <a:endParaRPr lang="en-US" sz="3200" i="1" dirty="0">
                        <a:latin typeface="+mn-lt"/>
                      </a:endParaRPr>
                    </a:p>
                    <a:p>
                      <a:pPr>
                        <a:buNone/>
                      </a:pPr>
                      <a:r>
                        <a:rPr lang="en-US" sz="3200" i="1" dirty="0">
                          <a:latin typeface="+mn-lt"/>
                        </a:rPr>
                        <a:t>To Get to the Heart of the Call, it is important to give the </a:t>
                      </a:r>
                      <a:r>
                        <a:rPr lang="en-US" sz="3200" i="1" dirty="0" smtClean="0">
                          <a:latin typeface="+mn-lt"/>
                        </a:rPr>
                        <a:t>customer </a:t>
                      </a:r>
                      <a:r>
                        <a:rPr lang="en-US" sz="3200" b="1" i="1" dirty="0">
                          <a:latin typeface="+mn-lt"/>
                        </a:rPr>
                        <a:t>the</a:t>
                      </a:r>
                      <a:r>
                        <a:rPr lang="en-US" sz="3200" i="1" dirty="0">
                          <a:latin typeface="+mn-lt"/>
                        </a:rPr>
                        <a:t> </a:t>
                      </a:r>
                      <a:r>
                        <a:rPr lang="en-US" sz="3200" b="1" i="1" dirty="0">
                          <a:latin typeface="+mn-lt"/>
                        </a:rPr>
                        <a:t>explanation</a:t>
                      </a:r>
                      <a:r>
                        <a:rPr lang="en-US" sz="3200" i="1" dirty="0">
                          <a:latin typeface="+mn-lt"/>
                        </a:rPr>
                        <a:t> for your questions first (the benefit), then ask </a:t>
                      </a:r>
                      <a:r>
                        <a:rPr lang="en-US" sz="3200" b="1" i="1" dirty="0">
                          <a:latin typeface="+mn-lt"/>
                        </a:rPr>
                        <a:t>Identifying, Open, and Confirming </a:t>
                      </a:r>
                      <a:r>
                        <a:rPr lang="en-US" sz="3200" i="1" dirty="0">
                          <a:latin typeface="+mn-lt"/>
                        </a:rPr>
                        <a:t>questions.</a:t>
                      </a: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Heart of The Call</a:t>
            </a:r>
          </a:p>
        </p:txBody>
      </p:sp>
      <p:sp>
        <p:nvSpPr>
          <p:cNvPr id="4" name="Content Placeholder 3"/>
          <p:cNvSpPr>
            <a:spLocks noGrp="1"/>
          </p:cNvSpPr>
          <p:nvPr>
            <p:ph idx="1"/>
          </p:nvPr>
        </p:nvSpPr>
        <p:spPr/>
        <p:txBody>
          <a:bodyPr/>
          <a:lstStyle/>
          <a:p>
            <a:r>
              <a:rPr lang="en-US" dirty="0"/>
              <a:t>Ask Identifying, Open, and Confirming Questions</a:t>
            </a:r>
          </a:p>
          <a:p>
            <a:pPr lvl="1"/>
            <a:r>
              <a:rPr lang="en-US" dirty="0"/>
              <a:t>To validate your identity and protect your privacy I need to ask you a few questions</a:t>
            </a:r>
          </a:p>
          <a:p>
            <a:pPr lvl="2"/>
            <a:r>
              <a:rPr lang="en-US" dirty="0"/>
              <a:t>Can you provide me with your  name, address and SSN?</a:t>
            </a:r>
          </a:p>
          <a:p>
            <a:pPr lvl="1"/>
            <a:r>
              <a:rPr lang="en-US" dirty="0"/>
              <a:t>To determine if the liability is due, I must ask a few questions …</a:t>
            </a:r>
          </a:p>
          <a:p>
            <a:pPr lvl="2"/>
            <a:r>
              <a:rPr lang="en-US" dirty="0"/>
              <a:t>When did you acquire the property?</a:t>
            </a:r>
          </a:p>
          <a:p>
            <a:pPr lvl="2"/>
            <a:r>
              <a:rPr lang="en-US" dirty="0"/>
              <a:t>When did you receive the notice of tax due?</a:t>
            </a:r>
          </a:p>
          <a:p>
            <a:pPr lvl="2"/>
            <a:r>
              <a:rPr lang="en-US" dirty="0"/>
              <a:t>Has your address changed?</a:t>
            </a:r>
          </a:p>
          <a:p>
            <a:pPr lvl="1"/>
            <a:r>
              <a:rPr lang="en-US" dirty="0">
                <a:hlinkClick r:id="rId2"/>
              </a:rPr>
              <a:t>https://www.youtube.com/watch?v=ZIOogEaO3Hc</a:t>
            </a:r>
            <a:endParaRPr lang="en-US" dirty="0"/>
          </a:p>
        </p:txBody>
      </p:sp>
      <p:sp>
        <p:nvSpPr>
          <p:cNvPr id="2" name="Footer Placeholder 1"/>
          <p:cNvSpPr>
            <a:spLocks noGrp="1"/>
          </p:cNvSpPr>
          <p:nvPr>
            <p:ph type="ftr" sz="quarter" idx="11"/>
          </p:nvPr>
        </p:nvSpPr>
        <p:spPr/>
        <p:txBody>
          <a:bodyPr/>
          <a:lstStyle/>
          <a:p>
            <a:fld id="{CAA35804-B481-4F65-849A-D4C449789F2C}" type="slidenum">
              <a:rPr lang="en-US" smtClean="0"/>
              <a:pPr/>
              <a:t>14</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dirty="0">
              <a:solidFill>
                <a:srgbClr val="5F5F5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of the Call</a:t>
            </a:r>
          </a:p>
        </p:txBody>
      </p:sp>
      <p:sp>
        <p:nvSpPr>
          <p:cNvPr id="3" name="Content Placeholder 2"/>
          <p:cNvSpPr>
            <a:spLocks noGrp="1"/>
          </p:cNvSpPr>
          <p:nvPr>
            <p:ph idx="1"/>
          </p:nvPr>
        </p:nvSpPr>
        <p:spPr/>
        <p:txBody>
          <a:bodyPr/>
          <a:lstStyle/>
          <a:p>
            <a:r>
              <a:rPr lang="en-US" dirty="0"/>
              <a:t>Confirming questions</a:t>
            </a:r>
          </a:p>
          <a:p>
            <a:pPr lvl="1"/>
            <a:r>
              <a:rPr lang="en-US" dirty="0"/>
              <a:t>Okay so you acquired the lot before 2013</a:t>
            </a:r>
          </a:p>
          <a:p>
            <a:pPr lvl="1"/>
            <a:r>
              <a:rPr lang="en-US" dirty="0"/>
              <a:t>You don’t believe you received our notice</a:t>
            </a:r>
          </a:p>
          <a:p>
            <a:pPr lvl="1"/>
            <a:r>
              <a:rPr lang="en-US" dirty="0"/>
              <a:t>But you haven’t change your address in 20 years </a:t>
            </a:r>
          </a:p>
          <a:p>
            <a:pPr>
              <a:buNone/>
            </a:pPr>
            <a:endParaRPr lang="en-US" dirty="0"/>
          </a:p>
        </p:txBody>
      </p:sp>
      <p:sp>
        <p:nvSpPr>
          <p:cNvPr id="4" name="Footer Placeholder 3"/>
          <p:cNvSpPr>
            <a:spLocks noGrp="1"/>
          </p:cNvSpPr>
          <p:nvPr>
            <p:ph type="ftr" sz="quarter" idx="11"/>
          </p:nvPr>
        </p:nvSpPr>
        <p:spPr/>
        <p:txBody>
          <a:bodyPr/>
          <a:lstStyle/>
          <a:p>
            <a:fld id="{E379F110-EE15-4532-A9B5-ACFCAA06D206}" type="slidenum">
              <a:rPr lang="en-US" smtClean="0"/>
              <a:pPr/>
              <a:t>15</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dirty="0">
              <a:solidFill>
                <a:srgbClr val="5F5F5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304800" y="152400"/>
            <a:ext cx="8077200" cy="990600"/>
          </a:xfrm>
        </p:spPr>
        <p:txBody>
          <a:bodyPr>
            <a:normAutofit/>
          </a:bodyPr>
          <a:lstStyle/>
          <a:p>
            <a:pPr algn="l"/>
            <a:r>
              <a:rPr lang="en-US" dirty="0"/>
              <a:t>Managing </a:t>
            </a:r>
            <a:r>
              <a:rPr lang="en-US" dirty="0" smtClean="0"/>
              <a:t>Customer </a:t>
            </a:r>
            <a:r>
              <a:rPr lang="en-US" dirty="0"/>
              <a:t>Interactions</a:t>
            </a:r>
          </a:p>
        </p:txBody>
      </p:sp>
      <p:sp>
        <p:nvSpPr>
          <p:cNvPr id="6" name="Content Placeholder 5"/>
          <p:cNvSpPr>
            <a:spLocks noGrp="1"/>
          </p:cNvSpPr>
          <p:nvPr>
            <p:ph type="subTitle" idx="4294967295"/>
          </p:nvPr>
        </p:nvSpPr>
        <p:spPr>
          <a:xfrm>
            <a:off x="381000" y="1066800"/>
            <a:ext cx="8534400" cy="5181600"/>
          </a:xfrm>
        </p:spPr>
        <p:txBody>
          <a:bodyPr>
            <a:noAutofit/>
          </a:bodyPr>
          <a:lstStyle/>
          <a:p>
            <a:r>
              <a:rPr lang="en-US" sz="2800" b="1" dirty="0">
                <a:solidFill>
                  <a:schemeClr val="bg2">
                    <a:lumMod val="75000"/>
                  </a:schemeClr>
                </a:solidFill>
              </a:rPr>
              <a:t>Build Trust</a:t>
            </a:r>
            <a:endParaRPr lang="en-US" sz="2800" dirty="0">
              <a:solidFill>
                <a:schemeClr val="bg2">
                  <a:lumMod val="75000"/>
                </a:schemeClr>
              </a:solidFill>
            </a:endParaRPr>
          </a:p>
          <a:p>
            <a:pPr marL="914400" lvl="1" indent="-457200">
              <a:buFont typeface="+mj-lt"/>
              <a:buAutoNum type="arabicPeriod"/>
            </a:pPr>
            <a:r>
              <a:rPr lang="en-US" sz="2400" dirty="0">
                <a:solidFill>
                  <a:schemeClr val="bg2">
                    <a:lumMod val="75000"/>
                  </a:schemeClr>
                </a:solidFill>
              </a:rPr>
              <a:t>Show Empathy by Acknowledge Taxpayer’s Concern, if needed</a:t>
            </a:r>
          </a:p>
          <a:p>
            <a:pPr marL="914400" lvl="1" indent="-457200">
              <a:buFont typeface="+mj-lt"/>
              <a:buAutoNum type="arabicPeriod"/>
            </a:pPr>
            <a:r>
              <a:rPr lang="en-US" sz="2400" dirty="0">
                <a:solidFill>
                  <a:schemeClr val="bg2">
                    <a:lumMod val="75000"/>
                  </a:schemeClr>
                </a:solidFill>
              </a:rPr>
              <a:t>Offer to Help Statement</a:t>
            </a:r>
          </a:p>
          <a:p>
            <a:r>
              <a:rPr lang="en-US" sz="2800" b="1" dirty="0">
                <a:solidFill>
                  <a:schemeClr val="bg2">
                    <a:lumMod val="75000"/>
                  </a:schemeClr>
                </a:solidFill>
              </a:rPr>
              <a:t>Get to Heart of Call</a:t>
            </a:r>
            <a:endParaRPr lang="en-US" sz="2800" dirty="0">
              <a:solidFill>
                <a:schemeClr val="bg2">
                  <a:lumMod val="75000"/>
                </a:schemeClr>
              </a:solidFill>
            </a:endParaRPr>
          </a:p>
          <a:p>
            <a:pPr marL="914400" lvl="1" indent="-457200">
              <a:buFont typeface="+mj-lt"/>
              <a:buAutoNum type="arabicPeriod" startAt="3"/>
            </a:pPr>
            <a:r>
              <a:rPr lang="en-US" sz="2400" dirty="0">
                <a:solidFill>
                  <a:schemeClr val="bg2">
                    <a:lumMod val="75000"/>
                  </a:schemeClr>
                </a:solidFill>
              </a:rPr>
              <a:t>Ask Identifying, Open, and Confirming Questions</a:t>
            </a:r>
          </a:p>
          <a:p>
            <a:r>
              <a:rPr lang="en-US" sz="2800" b="1" dirty="0"/>
              <a:t>The Solution</a:t>
            </a:r>
            <a:endParaRPr lang="en-US" sz="2800" dirty="0"/>
          </a:p>
          <a:p>
            <a:pPr marL="914400" lvl="1" indent="-457200">
              <a:buFont typeface="+mj-lt"/>
              <a:buAutoNum type="arabicPeriod" startAt="4"/>
            </a:pPr>
            <a:r>
              <a:rPr lang="en-US" sz="2400" dirty="0"/>
              <a:t>Provide the Solution with Choices</a:t>
            </a:r>
          </a:p>
          <a:p>
            <a:pPr marL="914400" lvl="1" indent="-457200">
              <a:buFont typeface="+mj-lt"/>
              <a:buAutoNum type="arabicPeriod" startAt="4"/>
            </a:pPr>
            <a:r>
              <a:rPr lang="en-US" sz="2400" dirty="0"/>
              <a:t>Gain Cooperation</a:t>
            </a:r>
          </a:p>
          <a:p>
            <a:r>
              <a:rPr lang="en-US" sz="2800" b="1" dirty="0">
                <a:solidFill>
                  <a:schemeClr val="bg2">
                    <a:lumMod val="75000"/>
                  </a:schemeClr>
                </a:solidFill>
              </a:rPr>
              <a:t>Conclusion</a:t>
            </a:r>
            <a:endParaRPr lang="en-US" sz="2800" dirty="0">
              <a:solidFill>
                <a:schemeClr val="bg2">
                  <a:lumMod val="75000"/>
                </a:schemeClr>
              </a:solidFill>
            </a:endParaRPr>
          </a:p>
          <a:p>
            <a:pPr marL="914400" lvl="1" indent="-457200">
              <a:buFont typeface="+mj-lt"/>
              <a:buAutoNum type="arabicPeriod" startAt="6"/>
            </a:pPr>
            <a:r>
              <a:rPr lang="en-US" sz="2400" dirty="0">
                <a:solidFill>
                  <a:schemeClr val="bg2">
                    <a:lumMod val="75000"/>
                  </a:schemeClr>
                </a:solidFill>
              </a:rPr>
              <a:t>Recap and Provide What’s Next</a:t>
            </a:r>
          </a:p>
          <a:p>
            <a:pPr marL="914400" lvl="1" indent="-457200">
              <a:buFont typeface="+mj-lt"/>
              <a:buAutoNum type="arabicPeriod" startAt="6"/>
            </a:pPr>
            <a:r>
              <a:rPr lang="en-US" sz="2400" dirty="0">
                <a:solidFill>
                  <a:schemeClr val="bg2">
                    <a:lumMod val="75000"/>
                  </a:schemeClr>
                </a:solidFill>
              </a:rPr>
              <a:t>Ask “Is there anything else?”</a:t>
            </a:r>
          </a:p>
        </p:txBody>
      </p:sp>
    </p:spTree>
    <p:extLst>
      <p:ext uri="{BB962C8B-B14F-4D97-AF65-F5344CB8AC3E}">
        <p14:creationId xmlns:p14="http://schemas.microsoft.com/office/powerpoint/2010/main" val="1621189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4" y="1900873"/>
            <a:ext cx="3400425" cy="36004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ctrTitle" idx="4294967295"/>
          </p:nvPr>
        </p:nvSpPr>
        <p:spPr>
          <a:xfrm>
            <a:off x="76200" y="304800"/>
            <a:ext cx="8839200" cy="990600"/>
          </a:xfrm>
        </p:spPr>
        <p:txBody>
          <a:bodyPr>
            <a:normAutofit/>
          </a:bodyPr>
          <a:lstStyle/>
          <a:p>
            <a:pPr algn="l"/>
            <a:r>
              <a:rPr lang="en-US" dirty="0"/>
              <a:t>PROVIDE SOLUTION with Choices</a:t>
            </a:r>
          </a:p>
        </p:txBody>
      </p:sp>
      <p:graphicFrame>
        <p:nvGraphicFramePr>
          <p:cNvPr id="3" name="Table 2"/>
          <p:cNvGraphicFramePr>
            <a:graphicFrameLocks noGrp="1"/>
          </p:cNvGraphicFramePr>
          <p:nvPr>
            <p:extLst>
              <p:ext uri="{D42A27DB-BD31-4B8C-83A1-F6EECF244321}">
                <p14:modId xmlns:p14="http://schemas.microsoft.com/office/powerpoint/2010/main" val="1060395512"/>
              </p:ext>
            </p:extLst>
          </p:nvPr>
        </p:nvGraphicFramePr>
        <p:xfrm>
          <a:off x="3817088" y="1730693"/>
          <a:ext cx="5153025" cy="4026853"/>
        </p:xfrm>
        <a:graphic>
          <a:graphicData uri="http://schemas.openxmlformats.org/drawingml/2006/table">
            <a:tbl>
              <a:tblPr firstRow="1" firstCol="1" bandRow="1"/>
              <a:tblGrid>
                <a:gridCol w="5153025">
                  <a:extLst>
                    <a:ext uri="{9D8B030D-6E8A-4147-A177-3AD203B41FA5}">
                      <a16:colId xmlns:a16="http://schemas.microsoft.com/office/drawing/2014/main" xmlns="" val="20000"/>
                    </a:ext>
                  </a:extLst>
                </a:gridCol>
              </a:tblGrid>
              <a:tr h="3978910">
                <a:tc>
                  <a:txBody>
                    <a:bodyPr/>
                    <a:lstStyle/>
                    <a:p>
                      <a:pPr marL="0" marR="0" algn="ctr">
                        <a:lnSpc>
                          <a:spcPct val="150000"/>
                        </a:lnSpc>
                        <a:spcBef>
                          <a:spcPts val="600"/>
                        </a:spcBef>
                        <a:spcAft>
                          <a:spcPts val="0"/>
                        </a:spcAft>
                      </a:pPr>
                      <a:r>
                        <a:rPr lang="en-US" sz="3600" i="1" kern="1200" dirty="0">
                          <a:solidFill>
                            <a:schemeClr val="tx1"/>
                          </a:solidFill>
                          <a:latin typeface="+mn-lt"/>
                          <a:ea typeface="+mn-ea"/>
                          <a:cs typeface="+mn-cs"/>
                        </a:rPr>
                        <a:t>Providing a Solution with Choices allows the </a:t>
                      </a:r>
                      <a:r>
                        <a:rPr lang="en-US" sz="3600" b="1" i="1" kern="1200" dirty="0" smtClean="0">
                          <a:solidFill>
                            <a:schemeClr val="tx1"/>
                          </a:solidFill>
                          <a:latin typeface="+mn-lt"/>
                          <a:ea typeface="+mn-ea"/>
                          <a:cs typeface="+mn-cs"/>
                        </a:rPr>
                        <a:t>Customer </a:t>
                      </a:r>
                      <a:r>
                        <a:rPr lang="en-US" sz="3600" b="1" i="1" kern="1200" dirty="0">
                          <a:solidFill>
                            <a:schemeClr val="tx1"/>
                          </a:solidFill>
                          <a:latin typeface="+mn-lt"/>
                          <a:ea typeface="+mn-ea"/>
                          <a:cs typeface="+mn-cs"/>
                        </a:rPr>
                        <a:t>to feel in control </a:t>
                      </a:r>
                      <a:r>
                        <a:rPr lang="en-US" sz="3600" i="1" kern="1200" dirty="0">
                          <a:solidFill>
                            <a:schemeClr val="tx1"/>
                          </a:solidFill>
                          <a:latin typeface="+mn-lt"/>
                          <a:ea typeface="+mn-ea"/>
                          <a:cs typeface="+mn-cs"/>
                        </a:rPr>
                        <a:t>and makes the </a:t>
                      </a:r>
                      <a:r>
                        <a:rPr lang="en-US" sz="3600" b="1" i="1" kern="1200" dirty="0">
                          <a:solidFill>
                            <a:schemeClr val="tx1"/>
                          </a:solidFill>
                          <a:latin typeface="+mn-lt"/>
                          <a:ea typeface="+mn-ea"/>
                          <a:cs typeface="+mn-cs"/>
                        </a:rPr>
                        <a:t>solution a little more acceptable</a:t>
                      </a:r>
                      <a:r>
                        <a:rPr lang="en-US" sz="3600" i="1" kern="1200" dirty="0">
                          <a:solidFill>
                            <a:schemeClr val="tx1"/>
                          </a:solidFill>
                          <a:latin typeface="+mn-lt"/>
                          <a:ea typeface="+mn-ea"/>
                          <a:cs typeface="+mn-cs"/>
                        </a:rPr>
                        <a:t>.</a:t>
                      </a:r>
                      <a:endParaRPr lang="en-US" sz="4000" b="1" dirty="0">
                        <a:solidFill>
                          <a:schemeClr val="tx1"/>
                        </a:solidFill>
                        <a:effectLst/>
                        <a:latin typeface="Times New Roman"/>
                        <a:ea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23936" y="3024822"/>
            <a:ext cx="1781175" cy="3400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189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Solution</a:t>
            </a:r>
          </a:p>
        </p:txBody>
      </p:sp>
      <p:sp>
        <p:nvSpPr>
          <p:cNvPr id="4" name="Content Placeholder 3"/>
          <p:cNvSpPr>
            <a:spLocks noGrp="1"/>
          </p:cNvSpPr>
          <p:nvPr>
            <p:ph idx="1"/>
          </p:nvPr>
        </p:nvSpPr>
        <p:spPr/>
        <p:txBody>
          <a:bodyPr/>
          <a:lstStyle/>
          <a:p>
            <a:r>
              <a:rPr lang="en-US" dirty="0"/>
              <a:t>Provide the Solutions with Choices</a:t>
            </a:r>
          </a:p>
          <a:p>
            <a:pPr lvl="1"/>
            <a:r>
              <a:rPr lang="en-US" dirty="0"/>
              <a:t>Since you acquired the property prior to 2014, the tax is due </a:t>
            </a:r>
          </a:p>
          <a:p>
            <a:pPr lvl="1"/>
            <a:r>
              <a:rPr lang="en-US" dirty="0"/>
              <a:t>Based on the dates of the notices and the fact you haven’t changed your address, the billing has become final</a:t>
            </a:r>
          </a:p>
          <a:p>
            <a:pPr lvl="1"/>
            <a:r>
              <a:rPr lang="en-US" dirty="0"/>
              <a:t>You may pay in our office with cash, by mail with a check or over the phone or website with a Visa or MasterCard … How would you prefer to handle this?</a:t>
            </a:r>
          </a:p>
          <a:p>
            <a:r>
              <a:rPr lang="en-US" dirty="0">
                <a:hlinkClick r:id="rId2"/>
              </a:rPr>
              <a:t>https://www.youtube.com/watch?v=EUm-vAOmV1o</a:t>
            </a:r>
            <a:endParaRPr lang="en-US" dirty="0"/>
          </a:p>
          <a:p>
            <a:pPr>
              <a:buNone/>
            </a:pPr>
            <a:r>
              <a:rPr lang="en-US" dirty="0"/>
              <a:t> </a:t>
            </a:r>
          </a:p>
          <a:p>
            <a:pPr lvl="1"/>
            <a:endParaRPr lang="en-US" dirty="0"/>
          </a:p>
        </p:txBody>
      </p:sp>
      <p:sp>
        <p:nvSpPr>
          <p:cNvPr id="2" name="Footer Placeholder 1"/>
          <p:cNvSpPr>
            <a:spLocks noGrp="1"/>
          </p:cNvSpPr>
          <p:nvPr>
            <p:ph type="ftr" sz="quarter" idx="11"/>
          </p:nvPr>
        </p:nvSpPr>
        <p:spPr/>
        <p:txBody>
          <a:bodyPr/>
          <a:lstStyle/>
          <a:p>
            <a:fld id="{CAA35804-B481-4F65-849A-D4C449789F2C}" type="slidenum">
              <a:rPr lang="en-US" smtClean="0"/>
              <a:pPr/>
              <a:t>18</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a:t>
            </a:r>
            <a:r>
              <a:rPr lang="en-US" dirty="0" smtClean="0"/>
              <a:t>Solution</a:t>
            </a:r>
            <a:endParaRPr lang="en-US" dirty="0"/>
          </a:p>
        </p:txBody>
      </p:sp>
      <p:sp>
        <p:nvSpPr>
          <p:cNvPr id="4" name="Content Placeholder 3"/>
          <p:cNvSpPr>
            <a:spLocks noGrp="1"/>
          </p:cNvSpPr>
          <p:nvPr>
            <p:ph idx="1"/>
          </p:nvPr>
        </p:nvSpPr>
        <p:spPr/>
        <p:txBody>
          <a:bodyPr/>
          <a:lstStyle/>
          <a:p>
            <a:r>
              <a:rPr lang="en-US" dirty="0"/>
              <a:t>Gain cooperation</a:t>
            </a:r>
          </a:p>
          <a:p>
            <a:pPr lvl="1"/>
            <a:r>
              <a:rPr lang="en-US" dirty="0"/>
              <a:t>Great, so you would like to pay with credit card over the phone … </a:t>
            </a:r>
          </a:p>
          <a:p>
            <a:pPr lvl="2"/>
            <a:r>
              <a:rPr lang="en-US" dirty="0"/>
              <a:t>Oh no, I can’t afford this at all…  </a:t>
            </a:r>
          </a:p>
          <a:p>
            <a:pPr lvl="1"/>
            <a:endParaRPr lang="en-US" dirty="0"/>
          </a:p>
          <a:p>
            <a:r>
              <a:rPr lang="en-US" dirty="0"/>
              <a:t>Sometimes you may have to move back a step</a:t>
            </a:r>
          </a:p>
        </p:txBody>
      </p:sp>
      <p:sp>
        <p:nvSpPr>
          <p:cNvPr id="2" name="Footer Placeholder 1"/>
          <p:cNvSpPr>
            <a:spLocks noGrp="1"/>
          </p:cNvSpPr>
          <p:nvPr>
            <p:ph type="ftr" sz="quarter" idx="11"/>
          </p:nvPr>
        </p:nvSpPr>
        <p:spPr/>
        <p:txBody>
          <a:bodyPr/>
          <a:lstStyle/>
          <a:p>
            <a:fld id="{CAA35804-B481-4F65-849A-D4C449789F2C}" type="slidenum">
              <a:rPr lang="en-US" smtClean="0"/>
              <a:pPr/>
              <a:t>19</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dirty="0">
              <a:solidFill>
                <a:srgbClr val="5F5F5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Agenda </a:t>
            </a:r>
          </a:p>
        </p:txBody>
      </p:sp>
      <p:sp>
        <p:nvSpPr>
          <p:cNvPr id="4" name="Content Placeholder 3"/>
          <p:cNvSpPr>
            <a:spLocks noGrp="1"/>
          </p:cNvSpPr>
          <p:nvPr>
            <p:ph idx="1"/>
          </p:nvPr>
        </p:nvSpPr>
        <p:spPr/>
        <p:txBody>
          <a:bodyPr/>
          <a:lstStyle/>
          <a:p>
            <a:r>
              <a:rPr lang="en-US" sz="4800" b="1" dirty="0"/>
              <a:t>Introduction</a:t>
            </a:r>
            <a:endParaRPr lang="en-US" sz="4800" dirty="0"/>
          </a:p>
          <a:p>
            <a:r>
              <a:rPr lang="en-US" sz="4800" b="1" dirty="0"/>
              <a:t>Define Blue Chip Service</a:t>
            </a:r>
            <a:endParaRPr lang="en-US" sz="4800" dirty="0"/>
          </a:p>
          <a:p>
            <a:r>
              <a:rPr lang="en-US" sz="4800" b="1" dirty="0"/>
              <a:t>Managing </a:t>
            </a:r>
            <a:r>
              <a:rPr lang="en-US" sz="4800" b="1" dirty="0" smtClean="0"/>
              <a:t>Customer Interactions</a:t>
            </a:r>
            <a:endParaRPr lang="en-US" sz="4800" dirty="0"/>
          </a:p>
          <a:p>
            <a:pPr>
              <a:buNone/>
            </a:pPr>
            <a:endParaRPr lang="en-US" dirty="0"/>
          </a:p>
        </p:txBody>
      </p:sp>
    </p:spTree>
    <p:extLst>
      <p:ext uri="{BB962C8B-B14F-4D97-AF65-F5344CB8AC3E}">
        <p14:creationId xmlns:p14="http://schemas.microsoft.com/office/powerpoint/2010/main" val="3139315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304800" y="152400"/>
            <a:ext cx="8077200" cy="990600"/>
          </a:xfrm>
        </p:spPr>
        <p:txBody>
          <a:bodyPr>
            <a:normAutofit/>
          </a:bodyPr>
          <a:lstStyle/>
          <a:p>
            <a:pPr algn="l"/>
            <a:r>
              <a:rPr lang="en-US" dirty="0"/>
              <a:t>Managing </a:t>
            </a:r>
            <a:r>
              <a:rPr lang="en-US" dirty="0" smtClean="0"/>
              <a:t>Customer </a:t>
            </a:r>
            <a:r>
              <a:rPr lang="en-US" dirty="0"/>
              <a:t>Interactions</a:t>
            </a:r>
          </a:p>
        </p:txBody>
      </p:sp>
      <p:sp>
        <p:nvSpPr>
          <p:cNvPr id="6" name="Content Placeholder 5"/>
          <p:cNvSpPr>
            <a:spLocks noGrp="1"/>
          </p:cNvSpPr>
          <p:nvPr>
            <p:ph type="subTitle" idx="4294967295"/>
          </p:nvPr>
        </p:nvSpPr>
        <p:spPr>
          <a:xfrm>
            <a:off x="381000" y="1066800"/>
            <a:ext cx="8534400" cy="5181600"/>
          </a:xfrm>
        </p:spPr>
        <p:txBody>
          <a:bodyPr>
            <a:noAutofit/>
          </a:bodyPr>
          <a:lstStyle/>
          <a:p>
            <a:r>
              <a:rPr lang="en-US" sz="2800" b="1" dirty="0">
                <a:solidFill>
                  <a:schemeClr val="bg2">
                    <a:lumMod val="75000"/>
                  </a:schemeClr>
                </a:solidFill>
              </a:rPr>
              <a:t>Build Trust</a:t>
            </a:r>
            <a:endParaRPr lang="en-US" sz="2800" dirty="0">
              <a:solidFill>
                <a:schemeClr val="bg2">
                  <a:lumMod val="75000"/>
                </a:schemeClr>
              </a:solidFill>
            </a:endParaRPr>
          </a:p>
          <a:p>
            <a:pPr marL="914400" lvl="1" indent="-457200">
              <a:buFont typeface="+mj-lt"/>
              <a:buAutoNum type="arabicPeriod"/>
            </a:pPr>
            <a:r>
              <a:rPr lang="en-US" sz="2400" dirty="0">
                <a:solidFill>
                  <a:schemeClr val="bg2">
                    <a:lumMod val="75000"/>
                  </a:schemeClr>
                </a:solidFill>
              </a:rPr>
              <a:t>Show Empathy by Acknowledge Taxpayer’s Concern, if needed</a:t>
            </a:r>
          </a:p>
          <a:p>
            <a:pPr marL="914400" lvl="1" indent="-457200">
              <a:buFont typeface="+mj-lt"/>
              <a:buAutoNum type="arabicPeriod"/>
            </a:pPr>
            <a:r>
              <a:rPr lang="en-US" sz="2400" dirty="0">
                <a:solidFill>
                  <a:schemeClr val="bg2">
                    <a:lumMod val="75000"/>
                  </a:schemeClr>
                </a:solidFill>
              </a:rPr>
              <a:t>Offer to Help Statement</a:t>
            </a:r>
          </a:p>
          <a:p>
            <a:r>
              <a:rPr lang="en-US" sz="2800" b="1" dirty="0"/>
              <a:t>Get to Heart of Call</a:t>
            </a:r>
            <a:endParaRPr lang="en-US" sz="2800" dirty="0"/>
          </a:p>
          <a:p>
            <a:pPr marL="914400" lvl="1" indent="-457200">
              <a:buFont typeface="+mj-lt"/>
              <a:buAutoNum type="arabicPeriod" startAt="3"/>
            </a:pPr>
            <a:r>
              <a:rPr lang="en-US" sz="2400" dirty="0"/>
              <a:t>Ask Identifying, Open, and Confirming Questions</a:t>
            </a:r>
          </a:p>
          <a:p>
            <a:r>
              <a:rPr lang="en-US" sz="2800" b="1" dirty="0">
                <a:solidFill>
                  <a:schemeClr val="bg2">
                    <a:lumMod val="75000"/>
                  </a:schemeClr>
                </a:solidFill>
              </a:rPr>
              <a:t>The Solution</a:t>
            </a:r>
            <a:endParaRPr lang="en-US" sz="2800" dirty="0">
              <a:solidFill>
                <a:schemeClr val="bg2">
                  <a:lumMod val="75000"/>
                </a:schemeClr>
              </a:solidFill>
            </a:endParaRPr>
          </a:p>
          <a:p>
            <a:pPr marL="914400" lvl="1" indent="-457200">
              <a:buFont typeface="+mj-lt"/>
              <a:buAutoNum type="arabicPeriod" startAt="4"/>
            </a:pPr>
            <a:r>
              <a:rPr lang="en-US" sz="2400" dirty="0">
                <a:solidFill>
                  <a:schemeClr val="bg2">
                    <a:lumMod val="75000"/>
                  </a:schemeClr>
                </a:solidFill>
              </a:rPr>
              <a:t>Provide the Solution with Choices</a:t>
            </a:r>
          </a:p>
          <a:p>
            <a:pPr marL="914400" lvl="1" indent="-457200">
              <a:buFont typeface="+mj-lt"/>
              <a:buAutoNum type="arabicPeriod" startAt="4"/>
            </a:pPr>
            <a:r>
              <a:rPr lang="en-US" sz="2400" dirty="0">
                <a:solidFill>
                  <a:schemeClr val="bg2">
                    <a:lumMod val="75000"/>
                  </a:schemeClr>
                </a:solidFill>
              </a:rPr>
              <a:t>Gain Cooperation</a:t>
            </a:r>
          </a:p>
          <a:p>
            <a:r>
              <a:rPr lang="en-US" sz="2800" b="1" dirty="0">
                <a:solidFill>
                  <a:schemeClr val="bg2">
                    <a:lumMod val="75000"/>
                  </a:schemeClr>
                </a:solidFill>
              </a:rPr>
              <a:t>Conclusion</a:t>
            </a:r>
            <a:endParaRPr lang="en-US" sz="2800" dirty="0">
              <a:solidFill>
                <a:schemeClr val="bg2">
                  <a:lumMod val="75000"/>
                </a:schemeClr>
              </a:solidFill>
            </a:endParaRPr>
          </a:p>
          <a:p>
            <a:pPr marL="914400" lvl="1" indent="-457200">
              <a:buFont typeface="+mj-lt"/>
              <a:buAutoNum type="arabicPeriod" startAt="6"/>
            </a:pPr>
            <a:r>
              <a:rPr lang="en-US" sz="2400" dirty="0">
                <a:solidFill>
                  <a:schemeClr val="bg2">
                    <a:lumMod val="75000"/>
                  </a:schemeClr>
                </a:solidFill>
              </a:rPr>
              <a:t>Recap and Provide What’s Next</a:t>
            </a:r>
          </a:p>
          <a:p>
            <a:pPr marL="914400" lvl="1" indent="-457200">
              <a:buFont typeface="+mj-lt"/>
              <a:buAutoNum type="arabicPeriod" startAt="6"/>
            </a:pPr>
            <a:r>
              <a:rPr lang="en-US" sz="2400" dirty="0">
                <a:solidFill>
                  <a:schemeClr val="bg2">
                    <a:lumMod val="75000"/>
                  </a:schemeClr>
                </a:solidFill>
              </a:rPr>
              <a:t>Ask “Is there anything else?”</a:t>
            </a:r>
          </a:p>
        </p:txBody>
      </p:sp>
    </p:spTree>
    <p:extLst>
      <p:ext uri="{BB962C8B-B14F-4D97-AF65-F5344CB8AC3E}">
        <p14:creationId xmlns:p14="http://schemas.microsoft.com/office/powerpoint/2010/main" val="1621189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Heart of the Call</a:t>
            </a:r>
          </a:p>
        </p:txBody>
      </p:sp>
      <p:sp>
        <p:nvSpPr>
          <p:cNvPr id="4" name="Content Placeholder 3"/>
          <p:cNvSpPr>
            <a:spLocks noGrp="1"/>
          </p:cNvSpPr>
          <p:nvPr>
            <p:ph idx="1"/>
          </p:nvPr>
        </p:nvSpPr>
        <p:spPr>
          <a:xfrm>
            <a:off x="457200" y="1219200"/>
            <a:ext cx="8229600" cy="4906963"/>
          </a:xfrm>
        </p:spPr>
        <p:txBody>
          <a:bodyPr/>
          <a:lstStyle/>
          <a:p>
            <a:r>
              <a:rPr lang="en-US" dirty="0"/>
              <a:t>So, you don’t have the ability to pay in full today …</a:t>
            </a:r>
          </a:p>
          <a:p>
            <a:pPr lvl="1"/>
            <a:r>
              <a:rPr lang="en-US" dirty="0"/>
              <a:t>Always assume payment-in-full </a:t>
            </a:r>
          </a:p>
          <a:p>
            <a:pPr lvl="1"/>
            <a:r>
              <a:rPr lang="en-US" dirty="0"/>
              <a:t>Provide payment options</a:t>
            </a:r>
          </a:p>
          <a:p>
            <a:pPr lvl="2"/>
            <a:r>
              <a:rPr lang="en-US" dirty="0"/>
              <a:t>Do you have a major credit card?</a:t>
            </a:r>
          </a:p>
          <a:p>
            <a:pPr lvl="2"/>
            <a:r>
              <a:rPr lang="en-US" dirty="0"/>
              <a:t>Are you a member of a credit union?</a:t>
            </a:r>
          </a:p>
          <a:p>
            <a:pPr lvl="1"/>
            <a:r>
              <a:rPr lang="en-US" dirty="0"/>
              <a:t>If you can’t pay in full, how much are you short?</a:t>
            </a:r>
          </a:p>
          <a:p>
            <a:pPr lvl="2"/>
            <a:r>
              <a:rPr lang="en-US" dirty="0"/>
              <a:t>Better than “how much can you pay”</a:t>
            </a:r>
          </a:p>
          <a:p>
            <a:pPr lvl="2"/>
            <a:r>
              <a:rPr lang="en-US" dirty="0"/>
              <a:t>Assumes payment in full</a:t>
            </a:r>
          </a:p>
          <a:p>
            <a:pPr lvl="2"/>
            <a:r>
              <a:rPr lang="en-US" dirty="0"/>
              <a:t>Allows you to retain control of the negotiation</a:t>
            </a:r>
          </a:p>
          <a:p>
            <a:pPr lvl="1"/>
            <a:r>
              <a:rPr lang="en-US" dirty="0"/>
              <a:t>Depending on policies, offer options such as penalty waiver, payment plans or settlement agreements</a:t>
            </a:r>
          </a:p>
          <a:p>
            <a:pPr lvl="2">
              <a:buNone/>
            </a:pPr>
            <a:endParaRPr lang="en-US" dirty="0"/>
          </a:p>
          <a:p>
            <a:pPr lvl="2"/>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a:t>
            </a:r>
          </a:p>
        </p:txBody>
      </p:sp>
      <p:sp>
        <p:nvSpPr>
          <p:cNvPr id="2" name="Footer Placeholder 1"/>
          <p:cNvSpPr>
            <a:spLocks noGrp="1"/>
          </p:cNvSpPr>
          <p:nvPr>
            <p:ph type="ftr" sz="quarter" idx="11"/>
          </p:nvPr>
        </p:nvSpPr>
        <p:spPr/>
        <p:txBody>
          <a:bodyPr/>
          <a:lstStyle/>
          <a:p>
            <a:fld id="{CAA35804-B481-4F65-849A-D4C449789F2C}" type="slidenum">
              <a:rPr lang="en-US" smtClean="0"/>
              <a:pPr/>
              <a:t>21</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dirty="0">
              <a:solidFill>
                <a:srgbClr val="5F5F5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304800" y="152400"/>
            <a:ext cx="8077200" cy="990600"/>
          </a:xfrm>
        </p:spPr>
        <p:txBody>
          <a:bodyPr>
            <a:normAutofit/>
          </a:bodyPr>
          <a:lstStyle/>
          <a:p>
            <a:pPr algn="l"/>
            <a:r>
              <a:rPr lang="en-US" dirty="0"/>
              <a:t>Managing </a:t>
            </a:r>
            <a:r>
              <a:rPr lang="en-US" dirty="0" smtClean="0"/>
              <a:t>Customer </a:t>
            </a:r>
            <a:r>
              <a:rPr lang="en-US" dirty="0"/>
              <a:t>Interactions</a:t>
            </a:r>
          </a:p>
        </p:txBody>
      </p:sp>
      <p:sp>
        <p:nvSpPr>
          <p:cNvPr id="6" name="Content Placeholder 5"/>
          <p:cNvSpPr>
            <a:spLocks noGrp="1"/>
          </p:cNvSpPr>
          <p:nvPr>
            <p:ph type="subTitle" idx="4294967295"/>
          </p:nvPr>
        </p:nvSpPr>
        <p:spPr>
          <a:xfrm>
            <a:off x="381000" y="1066800"/>
            <a:ext cx="8534400" cy="5181600"/>
          </a:xfrm>
        </p:spPr>
        <p:txBody>
          <a:bodyPr>
            <a:noAutofit/>
          </a:bodyPr>
          <a:lstStyle/>
          <a:p>
            <a:r>
              <a:rPr lang="en-US" sz="2800" b="1" dirty="0">
                <a:solidFill>
                  <a:schemeClr val="bg2">
                    <a:lumMod val="75000"/>
                  </a:schemeClr>
                </a:solidFill>
              </a:rPr>
              <a:t>Build Trust</a:t>
            </a:r>
            <a:endParaRPr lang="en-US" sz="2800" dirty="0">
              <a:solidFill>
                <a:schemeClr val="bg2">
                  <a:lumMod val="75000"/>
                </a:schemeClr>
              </a:solidFill>
            </a:endParaRPr>
          </a:p>
          <a:p>
            <a:pPr marL="914400" lvl="1" indent="-457200">
              <a:buFont typeface="+mj-lt"/>
              <a:buAutoNum type="arabicPeriod"/>
            </a:pPr>
            <a:r>
              <a:rPr lang="en-US" sz="2400" dirty="0">
                <a:solidFill>
                  <a:schemeClr val="bg2">
                    <a:lumMod val="75000"/>
                  </a:schemeClr>
                </a:solidFill>
              </a:rPr>
              <a:t>Show Empathy by Acknowledge Taxpayer’s Concern, if needed</a:t>
            </a:r>
          </a:p>
          <a:p>
            <a:pPr marL="914400" lvl="1" indent="-457200">
              <a:buFont typeface="+mj-lt"/>
              <a:buAutoNum type="arabicPeriod"/>
            </a:pPr>
            <a:r>
              <a:rPr lang="en-US" sz="2400" dirty="0">
                <a:solidFill>
                  <a:schemeClr val="bg2">
                    <a:lumMod val="75000"/>
                  </a:schemeClr>
                </a:solidFill>
              </a:rPr>
              <a:t>Offer to Help Statement</a:t>
            </a:r>
          </a:p>
          <a:p>
            <a:r>
              <a:rPr lang="en-US" sz="2800" b="1" dirty="0">
                <a:solidFill>
                  <a:schemeClr val="bg2">
                    <a:lumMod val="75000"/>
                  </a:schemeClr>
                </a:solidFill>
              </a:rPr>
              <a:t>Get to Heart of Call</a:t>
            </a:r>
            <a:endParaRPr lang="en-US" sz="2800" dirty="0">
              <a:solidFill>
                <a:schemeClr val="bg2">
                  <a:lumMod val="75000"/>
                </a:schemeClr>
              </a:solidFill>
            </a:endParaRPr>
          </a:p>
          <a:p>
            <a:pPr marL="914400" lvl="1" indent="-457200">
              <a:buFont typeface="+mj-lt"/>
              <a:buAutoNum type="arabicPeriod" startAt="3"/>
            </a:pPr>
            <a:r>
              <a:rPr lang="en-US" sz="2400" dirty="0">
                <a:solidFill>
                  <a:schemeClr val="bg2">
                    <a:lumMod val="75000"/>
                  </a:schemeClr>
                </a:solidFill>
              </a:rPr>
              <a:t>Ask Identifying, Open, and Confirming Questions</a:t>
            </a:r>
          </a:p>
          <a:p>
            <a:r>
              <a:rPr lang="en-US" sz="2800" b="1" dirty="0"/>
              <a:t>The Solution</a:t>
            </a:r>
            <a:endParaRPr lang="en-US" sz="2800" dirty="0"/>
          </a:p>
          <a:p>
            <a:pPr marL="914400" lvl="1" indent="-457200">
              <a:buFont typeface="+mj-lt"/>
              <a:buAutoNum type="arabicPeriod" startAt="4"/>
            </a:pPr>
            <a:r>
              <a:rPr lang="en-US" sz="2400" dirty="0"/>
              <a:t>Provide the Solution with Choices</a:t>
            </a:r>
          </a:p>
          <a:p>
            <a:pPr marL="914400" lvl="1" indent="-457200">
              <a:buFont typeface="+mj-lt"/>
              <a:buAutoNum type="arabicPeriod" startAt="4"/>
            </a:pPr>
            <a:r>
              <a:rPr lang="en-US" sz="2400" dirty="0"/>
              <a:t>Gain Cooperation</a:t>
            </a:r>
          </a:p>
          <a:p>
            <a:r>
              <a:rPr lang="en-US" sz="2800" b="1" dirty="0">
                <a:solidFill>
                  <a:schemeClr val="bg2">
                    <a:lumMod val="75000"/>
                  </a:schemeClr>
                </a:solidFill>
              </a:rPr>
              <a:t>Conclusion</a:t>
            </a:r>
            <a:endParaRPr lang="en-US" sz="2800" dirty="0">
              <a:solidFill>
                <a:schemeClr val="bg2">
                  <a:lumMod val="75000"/>
                </a:schemeClr>
              </a:solidFill>
            </a:endParaRPr>
          </a:p>
          <a:p>
            <a:pPr marL="914400" lvl="1" indent="-457200">
              <a:buFont typeface="+mj-lt"/>
              <a:buAutoNum type="arabicPeriod" startAt="6"/>
            </a:pPr>
            <a:r>
              <a:rPr lang="en-US" sz="2400" dirty="0">
                <a:solidFill>
                  <a:schemeClr val="bg2">
                    <a:lumMod val="75000"/>
                  </a:schemeClr>
                </a:solidFill>
              </a:rPr>
              <a:t>Recap and Provide What’s Next</a:t>
            </a:r>
          </a:p>
          <a:p>
            <a:pPr marL="914400" lvl="1" indent="-457200">
              <a:buFont typeface="+mj-lt"/>
              <a:buAutoNum type="arabicPeriod" startAt="6"/>
            </a:pPr>
            <a:r>
              <a:rPr lang="en-US" sz="2400" dirty="0">
                <a:solidFill>
                  <a:schemeClr val="bg2">
                    <a:lumMod val="75000"/>
                  </a:schemeClr>
                </a:solidFill>
              </a:rPr>
              <a:t>Ask “Is there anything else?”</a:t>
            </a:r>
          </a:p>
        </p:txBody>
      </p:sp>
    </p:spTree>
    <p:extLst>
      <p:ext uri="{BB962C8B-B14F-4D97-AF65-F5344CB8AC3E}">
        <p14:creationId xmlns:p14="http://schemas.microsoft.com/office/powerpoint/2010/main" val="1621189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422699" y="306105"/>
            <a:ext cx="6858000" cy="990600"/>
          </a:xfrm>
        </p:spPr>
        <p:txBody>
          <a:bodyPr/>
          <a:lstStyle/>
          <a:p>
            <a:pPr algn="l"/>
            <a:r>
              <a:rPr lang="en-US" dirty="0"/>
              <a:t>Gain Cooperation</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46099">
            <a:off x="381190" y="2333818"/>
            <a:ext cx="4094250" cy="485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410244558"/>
              </p:ext>
            </p:extLst>
          </p:nvPr>
        </p:nvGraphicFramePr>
        <p:xfrm>
          <a:off x="3810000" y="1600200"/>
          <a:ext cx="5153025" cy="3978910"/>
        </p:xfrm>
        <a:graphic>
          <a:graphicData uri="http://schemas.openxmlformats.org/drawingml/2006/table">
            <a:tbl>
              <a:tblPr firstRow="1" firstCol="1" bandRow="1"/>
              <a:tblGrid>
                <a:gridCol w="5153025">
                  <a:extLst>
                    <a:ext uri="{9D8B030D-6E8A-4147-A177-3AD203B41FA5}">
                      <a16:colId xmlns:a16="http://schemas.microsoft.com/office/drawing/2014/main" xmlns="" val="20000"/>
                    </a:ext>
                  </a:extLst>
                </a:gridCol>
              </a:tblGrid>
              <a:tr h="3978910">
                <a:tc>
                  <a:txBody>
                    <a:bodyPr/>
                    <a:lstStyle/>
                    <a:p>
                      <a:pPr marL="0" marR="0" algn="ctr">
                        <a:lnSpc>
                          <a:spcPct val="150000"/>
                        </a:lnSpc>
                        <a:spcBef>
                          <a:spcPts val="600"/>
                        </a:spcBef>
                        <a:spcAft>
                          <a:spcPts val="0"/>
                        </a:spcAft>
                      </a:pPr>
                      <a:r>
                        <a:rPr lang="en-US" sz="4000" i="1" kern="1200" dirty="0">
                          <a:solidFill>
                            <a:schemeClr val="tx1"/>
                          </a:solidFill>
                          <a:latin typeface="+mn-lt"/>
                          <a:ea typeface="+mn-ea"/>
                          <a:cs typeface="+mn-cs"/>
                        </a:rPr>
                        <a:t>Gaining Cooperation is asking the </a:t>
                      </a:r>
                      <a:r>
                        <a:rPr lang="en-US" sz="4000" i="1" kern="1200" dirty="0" smtClean="0">
                          <a:solidFill>
                            <a:schemeClr val="tx1"/>
                          </a:solidFill>
                          <a:latin typeface="+mn-lt"/>
                          <a:ea typeface="+mn-ea"/>
                          <a:cs typeface="+mn-cs"/>
                        </a:rPr>
                        <a:t>Customer </a:t>
                      </a:r>
                      <a:r>
                        <a:rPr lang="en-US" sz="4000" b="1" i="1" kern="1200" dirty="0">
                          <a:solidFill>
                            <a:schemeClr val="tx1"/>
                          </a:solidFill>
                          <a:latin typeface="+mn-lt"/>
                          <a:ea typeface="+mn-ea"/>
                          <a:cs typeface="+mn-cs"/>
                        </a:rPr>
                        <a:t>which Choice would he/she prefer</a:t>
                      </a:r>
                      <a:r>
                        <a:rPr lang="en-US" sz="4000" i="1" kern="1200" dirty="0">
                          <a:solidFill>
                            <a:schemeClr val="tx1"/>
                          </a:solidFill>
                          <a:latin typeface="+mn-lt"/>
                          <a:ea typeface="+mn-ea"/>
                          <a:cs typeface="+mn-cs"/>
                        </a:rPr>
                        <a:t>.</a:t>
                      </a:r>
                      <a:endParaRPr lang="en-US" sz="7200" b="1" dirty="0">
                        <a:solidFill>
                          <a:schemeClr val="tx1"/>
                        </a:solidFill>
                        <a:effectLst/>
                        <a:latin typeface="Times New Roman"/>
                        <a:ea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581641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038"/>
            <a:ext cx="8229600" cy="1096962"/>
          </a:xfrm>
        </p:spPr>
        <p:txBody>
          <a:bodyPr/>
          <a:lstStyle/>
          <a:p>
            <a:r>
              <a:rPr lang="en-US" dirty="0"/>
              <a:t>The Solutions</a:t>
            </a:r>
          </a:p>
        </p:txBody>
      </p:sp>
      <p:sp>
        <p:nvSpPr>
          <p:cNvPr id="4" name="Content Placeholder 3"/>
          <p:cNvSpPr>
            <a:spLocks noGrp="1"/>
          </p:cNvSpPr>
          <p:nvPr>
            <p:ph idx="1"/>
          </p:nvPr>
        </p:nvSpPr>
        <p:spPr>
          <a:xfrm>
            <a:off x="457200" y="1066800"/>
            <a:ext cx="8229600" cy="5059363"/>
          </a:xfrm>
        </p:spPr>
        <p:txBody>
          <a:bodyPr/>
          <a:lstStyle/>
          <a:p>
            <a:r>
              <a:rPr lang="en-US" dirty="0"/>
              <a:t>Options</a:t>
            </a:r>
          </a:p>
          <a:p>
            <a:pPr lvl="1"/>
            <a:r>
              <a:rPr lang="en-US" dirty="0"/>
              <a:t>You may pay today using cash, check or credit card … which would you prefer?</a:t>
            </a:r>
          </a:p>
          <a:p>
            <a:pPr lvl="1"/>
            <a:r>
              <a:rPr lang="en-US" dirty="0"/>
              <a:t>If you decide not pay today, penalty and interest will continue to accrue and your assets, such as your wages and bank accounts may be attached and garnished and liens issued against your property</a:t>
            </a:r>
          </a:p>
          <a:p>
            <a:pPr lvl="2"/>
            <a:r>
              <a:rPr lang="en-US" dirty="0"/>
              <a:t>Hey, it is a choice and should be presented as a choice</a:t>
            </a:r>
          </a:p>
          <a:p>
            <a:r>
              <a:rPr lang="en-US" dirty="0"/>
              <a:t>Gain cooperation</a:t>
            </a:r>
          </a:p>
          <a:p>
            <a:pPr lvl="1"/>
            <a:r>
              <a:rPr lang="en-US" dirty="0"/>
              <a:t>Okay, so you’ve decided to visit our Kiosk at Wal-Mart to pay via credit card. </a:t>
            </a:r>
          </a:p>
          <a:p>
            <a:pPr lvl="1"/>
            <a:r>
              <a:rPr lang="en-US" dirty="0">
                <a:hlinkClick r:id="rId2"/>
              </a:rPr>
              <a:t>https://youtu.be/4T2GmGSNvaM</a:t>
            </a:r>
            <a:endParaRPr lang="en-US" dirty="0"/>
          </a:p>
          <a:p>
            <a:endParaRPr lang="en-US" dirty="0"/>
          </a:p>
        </p:txBody>
      </p:sp>
      <p:sp>
        <p:nvSpPr>
          <p:cNvPr id="2" name="Footer Placeholder 1"/>
          <p:cNvSpPr>
            <a:spLocks noGrp="1"/>
          </p:cNvSpPr>
          <p:nvPr>
            <p:ph type="ftr" sz="quarter" idx="11"/>
          </p:nvPr>
        </p:nvSpPr>
        <p:spPr/>
        <p:txBody>
          <a:bodyPr/>
          <a:lstStyle/>
          <a:p>
            <a:fld id="{CAA35804-B481-4F65-849A-D4C449789F2C}" type="slidenum">
              <a:rPr lang="en-US" smtClean="0"/>
              <a:pPr/>
              <a:t>24</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304800" y="152400"/>
            <a:ext cx="8077200" cy="990600"/>
          </a:xfrm>
        </p:spPr>
        <p:txBody>
          <a:bodyPr>
            <a:normAutofit/>
          </a:bodyPr>
          <a:lstStyle/>
          <a:p>
            <a:pPr algn="l"/>
            <a:r>
              <a:rPr lang="en-US" dirty="0"/>
              <a:t>Managing </a:t>
            </a:r>
            <a:r>
              <a:rPr lang="en-US" dirty="0" smtClean="0"/>
              <a:t>Customer </a:t>
            </a:r>
            <a:r>
              <a:rPr lang="en-US" dirty="0"/>
              <a:t>Interactions</a:t>
            </a:r>
          </a:p>
        </p:txBody>
      </p:sp>
      <p:sp>
        <p:nvSpPr>
          <p:cNvPr id="6" name="Content Placeholder 5"/>
          <p:cNvSpPr>
            <a:spLocks noGrp="1"/>
          </p:cNvSpPr>
          <p:nvPr>
            <p:ph type="subTitle" idx="4294967295"/>
          </p:nvPr>
        </p:nvSpPr>
        <p:spPr>
          <a:xfrm>
            <a:off x="381000" y="1066800"/>
            <a:ext cx="8534400" cy="5181600"/>
          </a:xfrm>
        </p:spPr>
        <p:txBody>
          <a:bodyPr>
            <a:noAutofit/>
          </a:bodyPr>
          <a:lstStyle/>
          <a:p>
            <a:r>
              <a:rPr lang="en-US" sz="2800" b="1" dirty="0">
                <a:solidFill>
                  <a:schemeClr val="bg2">
                    <a:lumMod val="75000"/>
                  </a:schemeClr>
                </a:solidFill>
              </a:rPr>
              <a:t>Build Trust</a:t>
            </a:r>
            <a:endParaRPr lang="en-US" sz="2800" dirty="0">
              <a:solidFill>
                <a:schemeClr val="bg2">
                  <a:lumMod val="75000"/>
                </a:schemeClr>
              </a:solidFill>
            </a:endParaRPr>
          </a:p>
          <a:p>
            <a:pPr marL="914400" lvl="1" indent="-457200">
              <a:buFont typeface="+mj-lt"/>
              <a:buAutoNum type="arabicPeriod"/>
            </a:pPr>
            <a:r>
              <a:rPr lang="en-US" sz="2400" dirty="0">
                <a:solidFill>
                  <a:schemeClr val="bg2">
                    <a:lumMod val="75000"/>
                  </a:schemeClr>
                </a:solidFill>
              </a:rPr>
              <a:t>Show Empathy by Acknowledge Taxpayer’s Concern, if needed</a:t>
            </a:r>
          </a:p>
          <a:p>
            <a:pPr marL="914400" lvl="1" indent="-457200">
              <a:buFont typeface="+mj-lt"/>
              <a:buAutoNum type="arabicPeriod"/>
            </a:pPr>
            <a:r>
              <a:rPr lang="en-US" sz="2400" dirty="0">
                <a:solidFill>
                  <a:schemeClr val="bg2">
                    <a:lumMod val="75000"/>
                  </a:schemeClr>
                </a:solidFill>
              </a:rPr>
              <a:t>Offer to Help Statement</a:t>
            </a:r>
          </a:p>
          <a:p>
            <a:r>
              <a:rPr lang="en-US" sz="2800" b="1" dirty="0">
                <a:solidFill>
                  <a:schemeClr val="bg2">
                    <a:lumMod val="75000"/>
                  </a:schemeClr>
                </a:solidFill>
              </a:rPr>
              <a:t>Get to Heart of Call</a:t>
            </a:r>
            <a:endParaRPr lang="en-US" sz="2800" dirty="0">
              <a:solidFill>
                <a:schemeClr val="bg2">
                  <a:lumMod val="75000"/>
                </a:schemeClr>
              </a:solidFill>
            </a:endParaRPr>
          </a:p>
          <a:p>
            <a:pPr marL="914400" lvl="1" indent="-457200">
              <a:buFont typeface="+mj-lt"/>
              <a:buAutoNum type="arabicPeriod" startAt="3"/>
            </a:pPr>
            <a:r>
              <a:rPr lang="en-US" sz="2400" dirty="0">
                <a:solidFill>
                  <a:schemeClr val="bg2">
                    <a:lumMod val="75000"/>
                  </a:schemeClr>
                </a:solidFill>
              </a:rPr>
              <a:t>Ask Identifying, Open, and Confirming Questions</a:t>
            </a:r>
          </a:p>
          <a:p>
            <a:r>
              <a:rPr lang="en-US" sz="2800" b="1" dirty="0">
                <a:solidFill>
                  <a:schemeClr val="bg2">
                    <a:lumMod val="75000"/>
                  </a:schemeClr>
                </a:solidFill>
              </a:rPr>
              <a:t>The Solution</a:t>
            </a:r>
            <a:endParaRPr lang="en-US" sz="2800" dirty="0">
              <a:solidFill>
                <a:schemeClr val="bg2">
                  <a:lumMod val="75000"/>
                </a:schemeClr>
              </a:solidFill>
            </a:endParaRPr>
          </a:p>
          <a:p>
            <a:pPr marL="914400" lvl="1" indent="-457200">
              <a:buFont typeface="+mj-lt"/>
              <a:buAutoNum type="arabicPeriod" startAt="4"/>
            </a:pPr>
            <a:r>
              <a:rPr lang="en-US" sz="2400" dirty="0">
                <a:solidFill>
                  <a:schemeClr val="bg2">
                    <a:lumMod val="75000"/>
                  </a:schemeClr>
                </a:solidFill>
              </a:rPr>
              <a:t>Provide the Solution with Choices</a:t>
            </a:r>
          </a:p>
          <a:p>
            <a:pPr marL="914400" lvl="1" indent="-457200">
              <a:buFont typeface="+mj-lt"/>
              <a:buAutoNum type="arabicPeriod" startAt="4"/>
            </a:pPr>
            <a:r>
              <a:rPr lang="en-US" sz="2400" dirty="0">
                <a:solidFill>
                  <a:schemeClr val="bg2">
                    <a:lumMod val="75000"/>
                  </a:schemeClr>
                </a:solidFill>
              </a:rPr>
              <a:t>Gain Cooperation</a:t>
            </a:r>
          </a:p>
          <a:p>
            <a:r>
              <a:rPr lang="en-US" sz="2800" b="1" dirty="0"/>
              <a:t>Conclusion</a:t>
            </a:r>
            <a:endParaRPr lang="en-US" sz="2800" dirty="0"/>
          </a:p>
          <a:p>
            <a:pPr marL="914400" lvl="1" indent="-457200">
              <a:buFont typeface="+mj-lt"/>
              <a:buAutoNum type="arabicPeriod" startAt="6"/>
            </a:pPr>
            <a:r>
              <a:rPr lang="en-US" sz="2400" dirty="0"/>
              <a:t>Recap and Provide What’s Next</a:t>
            </a:r>
          </a:p>
          <a:p>
            <a:pPr marL="914400" lvl="1" indent="-457200">
              <a:buFont typeface="+mj-lt"/>
              <a:buAutoNum type="arabicPeriod" startAt="6"/>
            </a:pPr>
            <a:r>
              <a:rPr lang="en-US" sz="2400" dirty="0"/>
              <a:t>Ask “Is there anything else?”</a:t>
            </a:r>
          </a:p>
        </p:txBody>
      </p:sp>
    </p:spTree>
    <p:extLst>
      <p:ext uri="{BB962C8B-B14F-4D97-AF65-F5344CB8AC3E}">
        <p14:creationId xmlns:p14="http://schemas.microsoft.com/office/powerpoint/2010/main" val="1621189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Recap and Provide What’s Next</a:t>
            </a:r>
          </a:p>
        </p:txBody>
      </p:sp>
      <p:sp>
        <p:nvSpPr>
          <p:cNvPr id="2" name="Footer Placeholder 1"/>
          <p:cNvSpPr>
            <a:spLocks noGrp="1"/>
          </p:cNvSpPr>
          <p:nvPr>
            <p:ph type="ftr" sz="quarter" idx="11"/>
          </p:nvPr>
        </p:nvSpPr>
        <p:spPr/>
        <p:txBody>
          <a:bodyPr/>
          <a:lstStyle/>
          <a:p>
            <a:fld id="{CAA35804-B481-4F65-849A-D4C449789F2C}" type="slidenum">
              <a:rPr lang="en-US" smtClean="0"/>
              <a:pPr/>
              <a:t>26</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a:solidFill>
                <a:srgbClr val="5F5F5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98794265"/>
              </p:ext>
            </p:extLst>
          </p:nvPr>
        </p:nvGraphicFramePr>
        <p:xfrm>
          <a:off x="3914775" y="1600200"/>
          <a:ext cx="5153025" cy="3978910"/>
        </p:xfrm>
        <a:graphic>
          <a:graphicData uri="http://schemas.openxmlformats.org/drawingml/2006/table">
            <a:tbl>
              <a:tblPr firstRow="1" firstCol="1" bandRow="1"/>
              <a:tblGrid>
                <a:gridCol w="5153025">
                  <a:extLst>
                    <a:ext uri="{9D8B030D-6E8A-4147-A177-3AD203B41FA5}">
                      <a16:colId xmlns:a16="http://schemas.microsoft.com/office/drawing/2014/main" xmlns="" val="20000"/>
                    </a:ext>
                  </a:extLst>
                </a:gridCol>
              </a:tblGrid>
              <a:tr h="3978910">
                <a:tc>
                  <a:txBody>
                    <a:bodyPr/>
                    <a:lstStyle/>
                    <a:p>
                      <a:r>
                        <a:rPr lang="en-US" sz="3200" i="1" dirty="0"/>
                        <a:t>Recapping and Providing What’s Next is </a:t>
                      </a:r>
                      <a:r>
                        <a:rPr lang="en-US" sz="3200" b="1" i="1" dirty="0"/>
                        <a:t>reconfirming</a:t>
                      </a:r>
                      <a:r>
                        <a:rPr lang="en-US" sz="3200" i="1" dirty="0"/>
                        <a:t> what has been discussed and </a:t>
                      </a:r>
                      <a:r>
                        <a:rPr lang="en-US" sz="3200" b="1" i="1" dirty="0"/>
                        <a:t>states</a:t>
                      </a:r>
                      <a:r>
                        <a:rPr lang="en-US" sz="3200" i="1" dirty="0"/>
                        <a:t> to the </a:t>
                      </a:r>
                      <a:r>
                        <a:rPr lang="en-US" sz="3200" i="1" dirty="0" smtClean="0"/>
                        <a:t>customer </a:t>
                      </a:r>
                      <a:r>
                        <a:rPr lang="en-US" sz="3200" i="1" dirty="0"/>
                        <a:t>the </a:t>
                      </a:r>
                      <a:r>
                        <a:rPr lang="en-US" sz="3200" b="1" i="1" dirty="0"/>
                        <a:t>expected outcome and what will happen next</a:t>
                      </a:r>
                      <a:r>
                        <a:rPr lang="en-US" sz="3200" i="1" dirty="0"/>
                        <a:t> regarding the actions he/she will need to take. </a:t>
                      </a:r>
                      <a:endParaRPr lang="en-US" sz="3200" dirty="0"/>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33575"/>
            <a:ext cx="3724275" cy="3324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038"/>
            <a:ext cx="8229600" cy="1096962"/>
          </a:xfrm>
        </p:spPr>
        <p:txBody>
          <a:bodyPr/>
          <a:lstStyle/>
          <a:p>
            <a:r>
              <a:rPr lang="en-US" dirty="0"/>
              <a:t>Conclusion</a:t>
            </a:r>
          </a:p>
        </p:txBody>
      </p:sp>
      <p:sp>
        <p:nvSpPr>
          <p:cNvPr id="4" name="Content Placeholder 3"/>
          <p:cNvSpPr>
            <a:spLocks noGrp="1"/>
          </p:cNvSpPr>
          <p:nvPr>
            <p:ph idx="1"/>
          </p:nvPr>
        </p:nvSpPr>
        <p:spPr>
          <a:xfrm>
            <a:off x="457200" y="1066800"/>
            <a:ext cx="8229600" cy="5059363"/>
          </a:xfrm>
        </p:spPr>
        <p:txBody>
          <a:bodyPr/>
          <a:lstStyle/>
          <a:p>
            <a:r>
              <a:rPr lang="en-US" dirty="0"/>
              <a:t>Recap and Provide What’s Next</a:t>
            </a:r>
          </a:p>
          <a:p>
            <a:pPr lvl="1"/>
            <a:r>
              <a:rPr lang="en-US" dirty="0"/>
              <a:t>Thank you for agreeing to pay using your MasterCard at the Wal-Mart kiosk</a:t>
            </a:r>
          </a:p>
          <a:p>
            <a:pPr lvl="1"/>
            <a:r>
              <a:rPr lang="en-US" dirty="0"/>
              <a:t>It is located at the front of the store between Great Clips  and the </a:t>
            </a:r>
            <a:r>
              <a:rPr lang="en-US" dirty="0" err="1"/>
              <a:t>EyeWear</a:t>
            </a:r>
            <a:r>
              <a:rPr lang="en-US" dirty="0"/>
              <a:t> store</a:t>
            </a:r>
          </a:p>
          <a:p>
            <a:pPr lvl="1"/>
            <a:r>
              <a:rPr lang="en-US" dirty="0"/>
              <a:t>You must pay $1,021.56 prior to May 1, 2016 to avoid additional penalty, interest and potential </a:t>
            </a:r>
            <a:r>
              <a:rPr lang="en-US" dirty="0" smtClean="0"/>
              <a:t>forced </a:t>
            </a:r>
            <a:r>
              <a:rPr lang="en-US" dirty="0"/>
              <a:t>collection actions</a:t>
            </a:r>
          </a:p>
          <a:p>
            <a:pPr lvl="1"/>
            <a:r>
              <a:rPr lang="en-US" dirty="0"/>
              <a:t> The lien against your property will be released with the Wake Co. Clerk of Court upon posting of payment in full and you will receive a copy of the release </a:t>
            </a:r>
            <a:br>
              <a:rPr lang="en-US" dirty="0"/>
            </a:br>
            <a:endParaRPr lang="en-US" dirty="0"/>
          </a:p>
        </p:txBody>
      </p:sp>
      <p:sp>
        <p:nvSpPr>
          <p:cNvPr id="2" name="Footer Placeholder 1"/>
          <p:cNvSpPr>
            <a:spLocks noGrp="1"/>
          </p:cNvSpPr>
          <p:nvPr>
            <p:ph type="ftr" sz="quarter" idx="11"/>
          </p:nvPr>
        </p:nvSpPr>
        <p:spPr/>
        <p:txBody>
          <a:bodyPr/>
          <a:lstStyle/>
          <a:p>
            <a:fld id="{CAA35804-B481-4F65-849A-D4C449789F2C}" type="slidenum">
              <a:rPr lang="en-US" smtClean="0"/>
              <a:pPr/>
              <a:t>27</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dirty="0">
              <a:solidFill>
                <a:srgbClr val="5F5F5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191892" y="340242"/>
            <a:ext cx="8266307" cy="990600"/>
          </a:xfrm>
        </p:spPr>
        <p:txBody>
          <a:bodyPr>
            <a:normAutofit/>
          </a:bodyPr>
          <a:lstStyle/>
          <a:p>
            <a:pPr algn="l"/>
            <a:r>
              <a:rPr lang="en-US" dirty="0"/>
              <a:t>Ask, “Is There Anything Else?”</a:t>
            </a:r>
          </a:p>
        </p:txBody>
      </p:sp>
      <p:graphicFrame>
        <p:nvGraphicFramePr>
          <p:cNvPr id="2" name="Table 1"/>
          <p:cNvGraphicFramePr>
            <a:graphicFrameLocks noGrp="1"/>
          </p:cNvGraphicFramePr>
          <p:nvPr>
            <p:extLst>
              <p:ext uri="{D42A27DB-BD31-4B8C-83A1-F6EECF244321}">
                <p14:modId xmlns:p14="http://schemas.microsoft.com/office/powerpoint/2010/main" val="3974215119"/>
              </p:ext>
            </p:extLst>
          </p:nvPr>
        </p:nvGraphicFramePr>
        <p:xfrm>
          <a:off x="4572000" y="1524000"/>
          <a:ext cx="4338003" cy="4937760"/>
        </p:xfrm>
        <a:graphic>
          <a:graphicData uri="http://schemas.openxmlformats.org/drawingml/2006/table">
            <a:tbl>
              <a:tblPr firstRow="1" firstCol="1" bandRow="1"/>
              <a:tblGrid>
                <a:gridCol w="4338003">
                  <a:extLst>
                    <a:ext uri="{9D8B030D-6E8A-4147-A177-3AD203B41FA5}">
                      <a16:colId xmlns:a16="http://schemas.microsoft.com/office/drawing/2014/main" xmlns="" val="20000"/>
                    </a:ext>
                  </a:extLst>
                </a:gridCol>
              </a:tblGrid>
              <a:tr h="0">
                <a:tc>
                  <a:txBody>
                    <a:bodyPr/>
                    <a:lstStyle/>
                    <a:p>
                      <a:pPr marL="0" marR="0" algn="ctr">
                        <a:spcBef>
                          <a:spcPts val="0"/>
                        </a:spcBef>
                        <a:spcAft>
                          <a:spcPts val="0"/>
                        </a:spcAft>
                      </a:pPr>
                      <a:r>
                        <a:rPr lang="en-US" sz="3200" b="1" dirty="0">
                          <a:effectLst/>
                          <a:latin typeface="Arial"/>
                          <a:ea typeface="Times New Roman"/>
                        </a:rPr>
                        <a:t> </a:t>
                      </a:r>
                      <a:r>
                        <a:rPr lang="en-US" sz="3600" i="1" kern="1200" dirty="0">
                          <a:solidFill>
                            <a:schemeClr val="tx1"/>
                          </a:solidFill>
                          <a:latin typeface="+mn-lt"/>
                          <a:ea typeface="+mn-ea"/>
                          <a:cs typeface="+mn-cs"/>
                        </a:rPr>
                        <a:t>Asking, “Is There Anything Else?” ends the interaction on a </a:t>
                      </a:r>
                      <a:r>
                        <a:rPr lang="en-US" sz="3600" b="1" i="1" kern="1200" dirty="0">
                          <a:solidFill>
                            <a:schemeClr val="tx1"/>
                          </a:solidFill>
                          <a:latin typeface="+mn-lt"/>
                          <a:ea typeface="+mn-ea"/>
                          <a:cs typeface="+mn-cs"/>
                        </a:rPr>
                        <a:t>positive and professional </a:t>
                      </a:r>
                      <a:r>
                        <a:rPr lang="en-US" sz="3600" i="1" kern="1200" dirty="0">
                          <a:solidFill>
                            <a:schemeClr val="tx1"/>
                          </a:solidFill>
                          <a:latin typeface="+mn-lt"/>
                          <a:ea typeface="+mn-ea"/>
                          <a:cs typeface="+mn-cs"/>
                        </a:rPr>
                        <a:t>note and ensures the </a:t>
                      </a:r>
                      <a:r>
                        <a:rPr lang="en-US" sz="3600" i="1" kern="1200" dirty="0" smtClean="0">
                          <a:solidFill>
                            <a:schemeClr val="tx1"/>
                          </a:solidFill>
                          <a:latin typeface="+mn-lt"/>
                          <a:ea typeface="+mn-ea"/>
                          <a:cs typeface="+mn-cs"/>
                        </a:rPr>
                        <a:t>customer’s </a:t>
                      </a:r>
                      <a:r>
                        <a:rPr lang="en-US" sz="3600" i="1" kern="1200" dirty="0">
                          <a:solidFill>
                            <a:schemeClr val="tx1"/>
                          </a:solidFill>
                          <a:latin typeface="+mn-lt"/>
                          <a:ea typeface="+mn-ea"/>
                          <a:cs typeface="+mn-cs"/>
                        </a:rPr>
                        <a:t>questions and concerns have been addressed. </a:t>
                      </a:r>
                      <a:r>
                        <a:rPr lang="en-US" sz="2800" b="1" dirty="0">
                          <a:effectLst/>
                          <a:latin typeface="Arial"/>
                          <a:ea typeface="Times New Roman"/>
                        </a:rPr>
                        <a:t> </a:t>
                      </a:r>
                      <a:endParaRPr lang="en-US" sz="2800" dirty="0">
                        <a:effectLst/>
                        <a:latin typeface="Times New Roman"/>
                        <a:ea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1331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76400"/>
            <a:ext cx="4145157" cy="42111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110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Conclusion</a:t>
            </a:r>
          </a:p>
        </p:txBody>
      </p:sp>
      <p:sp>
        <p:nvSpPr>
          <p:cNvPr id="6" name="Content Placeholder 5"/>
          <p:cNvSpPr>
            <a:spLocks noGrp="1"/>
          </p:cNvSpPr>
          <p:nvPr>
            <p:ph idx="1"/>
          </p:nvPr>
        </p:nvSpPr>
        <p:spPr/>
        <p:txBody>
          <a:bodyPr/>
          <a:lstStyle/>
          <a:p>
            <a:r>
              <a:rPr lang="en-US" dirty="0"/>
              <a:t>Ask if there is anything else </a:t>
            </a:r>
          </a:p>
          <a:p>
            <a:pPr lvl="1"/>
            <a:r>
              <a:rPr lang="en-US" dirty="0"/>
              <a:t>Is there anything else I can assist you with today?</a:t>
            </a:r>
          </a:p>
          <a:p>
            <a:r>
              <a:rPr lang="en-US" dirty="0"/>
              <a:t>End call</a:t>
            </a:r>
          </a:p>
          <a:p>
            <a:pPr lvl="1"/>
            <a:r>
              <a:rPr lang="en-US" dirty="0"/>
              <a:t>Thank you for your call and please contact us again anytime we can be of service</a:t>
            </a:r>
          </a:p>
          <a:p>
            <a:pPr lvl="1"/>
            <a:r>
              <a:rPr lang="en-US" dirty="0"/>
              <a:t>Normally, the </a:t>
            </a:r>
            <a:r>
              <a:rPr lang="en-US" dirty="0" smtClean="0"/>
              <a:t>customer </a:t>
            </a:r>
            <a:r>
              <a:rPr lang="en-US" dirty="0"/>
              <a:t>ends the call before the call agent disconnects</a:t>
            </a:r>
          </a:p>
          <a:p>
            <a:endParaRPr lang="en-US" dirty="0"/>
          </a:p>
        </p:txBody>
      </p:sp>
      <p:sp>
        <p:nvSpPr>
          <p:cNvPr id="4" name="Footer Placeholder 3"/>
          <p:cNvSpPr>
            <a:spLocks noGrp="1"/>
          </p:cNvSpPr>
          <p:nvPr>
            <p:ph type="ftr" sz="quarter" idx="11"/>
          </p:nvPr>
        </p:nvSpPr>
        <p:spPr/>
        <p:txBody>
          <a:bodyPr/>
          <a:lstStyle/>
          <a:p>
            <a:fld id="{E379F110-EE15-4532-A9B5-ACFCAA06D206}" type="slidenum">
              <a:rPr lang="en-US" smtClean="0"/>
              <a:pPr/>
              <a:t>29</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dirty="0">
              <a:solidFill>
                <a:srgbClr val="5F5F5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t>Blue Chip</a:t>
            </a:r>
            <a:endParaRPr lang="en-US" sz="8800" dirty="0"/>
          </a:p>
        </p:txBody>
      </p:sp>
      <p:pic>
        <p:nvPicPr>
          <p:cNvPr id="6" name="Content Placeholder 5"/>
          <p:cNvPicPr>
            <a:picLocks noGrp="1" noChangeAspect="1"/>
          </p:cNvPicPr>
          <p:nvPr>
            <p:ph idx="1"/>
          </p:nvPr>
        </p:nvPicPr>
        <p:blipFill>
          <a:blip r:embed="rId2"/>
          <a:stretch>
            <a:fillRect/>
          </a:stretch>
        </p:blipFill>
        <p:spPr>
          <a:xfrm>
            <a:off x="2363287" y="2949471"/>
            <a:ext cx="4417426" cy="1751220"/>
          </a:xfrm>
          <a:prstGeom prst="rect">
            <a:avLst/>
          </a:prstGeom>
        </p:spPr>
      </p:pic>
      <p:sp>
        <p:nvSpPr>
          <p:cNvPr id="4" name="Footer Placeholder 3"/>
          <p:cNvSpPr>
            <a:spLocks noGrp="1"/>
          </p:cNvSpPr>
          <p:nvPr>
            <p:ph type="ftr" sz="quarter" idx="11"/>
          </p:nvPr>
        </p:nvSpPr>
        <p:spPr/>
        <p:txBody>
          <a:bodyPr/>
          <a:lstStyle/>
          <a:p>
            <a:fld id="{E379F110-EE15-4532-A9B5-ACFCAA06D206}" type="slidenum">
              <a:rPr lang="en-US" smtClean="0"/>
              <a:pPr/>
              <a:t>3</a:t>
            </a:fld>
            <a:r>
              <a:rPr lang="en-US" smtClean="0">
                <a:solidFill>
                  <a:srgbClr val="4D4D4D"/>
                </a:solidFill>
              </a:rPr>
              <a:t>  </a:t>
            </a:r>
            <a:r>
              <a:rPr lang="en-US" b="0" smtClean="0">
                <a:solidFill>
                  <a:srgbClr val="007AC3"/>
                </a:solidFill>
              </a:rPr>
              <a:t>|</a:t>
            </a:r>
            <a:r>
              <a:rPr lang="en-US" smtClean="0">
                <a:solidFill>
                  <a:srgbClr val="007AC3"/>
                </a:solidFill>
              </a:rPr>
              <a:t> </a:t>
            </a:r>
            <a:r>
              <a:rPr lang="en-US" smtClean="0">
                <a:solidFill>
                  <a:srgbClr val="4D4D4D"/>
                </a:solidFill>
              </a:rPr>
              <a:t> </a:t>
            </a:r>
            <a:endParaRPr lang="en-US" dirty="0">
              <a:solidFill>
                <a:srgbClr val="5F5F5F"/>
              </a:solidFill>
            </a:endParaRPr>
          </a:p>
        </p:txBody>
      </p:sp>
    </p:spTree>
    <p:extLst>
      <p:ext uri="{BB962C8B-B14F-4D97-AF65-F5344CB8AC3E}">
        <p14:creationId xmlns:p14="http://schemas.microsoft.com/office/powerpoint/2010/main" val="1254456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CAA35804-B481-4F65-849A-D4C449789F2C}" type="slidenum">
              <a:rPr lang="en-US" smtClean="0"/>
              <a:pPr/>
              <a:t>30</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dirty="0">
              <a:solidFill>
                <a:srgbClr val="5F5F5F"/>
              </a:solidFill>
            </a:endParaRPr>
          </a:p>
        </p:txBody>
      </p:sp>
      <p:sp>
        <p:nvSpPr>
          <p:cNvPr id="6" name="Rectangle 5"/>
          <p:cNvSpPr/>
          <p:nvPr/>
        </p:nvSpPr>
        <p:spPr>
          <a:xfrm>
            <a:off x="838200" y="1676400"/>
            <a:ext cx="76962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General Contact Handling Tips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52400"/>
            <a:ext cx="7924800" cy="769441"/>
          </a:xfrm>
          <a:prstGeom prst="rect">
            <a:avLst/>
          </a:prstGeom>
          <a:noFill/>
        </p:spPr>
        <p:txBody>
          <a:bodyPr wrap="square" rtlCol="0">
            <a:spAutoFit/>
          </a:bodyPr>
          <a:lstStyle/>
          <a:p>
            <a:pPr algn="l"/>
            <a:r>
              <a:rPr lang="en-US" sz="4400" dirty="0">
                <a:latin typeface="Perpetua" pitchFamily="18" charset="0"/>
                <a:ea typeface="+mj-ea"/>
                <a:cs typeface="+mj-cs"/>
              </a:rPr>
              <a:t>Protect Internal Processes </a:t>
            </a:r>
          </a:p>
        </p:txBody>
      </p:sp>
      <p:pic>
        <p:nvPicPr>
          <p:cNvPr id="3074" name="Picture 2"/>
          <p:cNvPicPr>
            <a:picLocks noChangeAspect="1" noChangeArrowheads="1"/>
          </p:cNvPicPr>
          <p:nvPr/>
        </p:nvPicPr>
        <p:blipFill>
          <a:blip r:embed="rId2" cstate="print">
            <a:duotone>
              <a:schemeClr val="bg2">
                <a:shade val="45000"/>
                <a:satMod val="135000"/>
              </a:schemeClr>
              <a:prstClr val="white"/>
            </a:duotone>
            <a:lum contrast="55000"/>
          </a:blip>
          <a:srcRect/>
          <a:stretch>
            <a:fillRect/>
          </a:stretch>
        </p:blipFill>
        <p:spPr bwMode="auto">
          <a:xfrm>
            <a:off x="914400" y="762000"/>
            <a:ext cx="6287558" cy="609600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1585420672"/>
              </p:ext>
            </p:extLst>
          </p:nvPr>
        </p:nvGraphicFramePr>
        <p:xfrm>
          <a:off x="304800" y="2057400"/>
          <a:ext cx="8686800" cy="3352800"/>
        </p:xfrm>
        <a:graphic>
          <a:graphicData uri="http://schemas.openxmlformats.org/drawingml/2006/table">
            <a:tbl>
              <a:tblPr firstRow="1" firstCol="1" bandRow="1"/>
              <a:tblGrid>
                <a:gridCol w="8686800">
                  <a:extLst>
                    <a:ext uri="{9D8B030D-6E8A-4147-A177-3AD203B41FA5}">
                      <a16:colId xmlns:a16="http://schemas.microsoft.com/office/drawing/2014/main" xmlns="" val="20000"/>
                    </a:ext>
                  </a:extLst>
                </a:gridCol>
              </a:tblGrid>
              <a:tr h="3352800">
                <a:tc>
                  <a:txBody>
                    <a:bodyPr/>
                    <a:lstStyle/>
                    <a:p>
                      <a:pPr marL="0" marR="0" indent="0" algn="ctr" defTabSz="914400" rtl="0" eaLnBrk="1" fontAlgn="auto" latinLnBrk="0" hangingPunct="1">
                        <a:lnSpc>
                          <a:spcPct val="150000"/>
                        </a:lnSpc>
                        <a:spcBef>
                          <a:spcPts val="600"/>
                        </a:spcBef>
                        <a:spcAft>
                          <a:spcPts val="0"/>
                        </a:spcAft>
                        <a:buClrTx/>
                        <a:buSzTx/>
                        <a:buFontTx/>
                        <a:buNone/>
                        <a:tabLst/>
                        <a:defRPr/>
                      </a:pPr>
                      <a:r>
                        <a:rPr lang="en-US" sz="3200" i="1" kern="1200" dirty="0">
                          <a:solidFill>
                            <a:srgbClr val="0070C0"/>
                          </a:solidFill>
                          <a:latin typeface="+mn-lt"/>
                          <a:ea typeface="+mn-ea"/>
                          <a:cs typeface="+mn-cs"/>
                        </a:rPr>
                        <a:t>Protecting Internal Processes is building a sense of </a:t>
                      </a:r>
                      <a:r>
                        <a:rPr lang="en-US" sz="3200" b="1" i="1" kern="1200" dirty="0">
                          <a:solidFill>
                            <a:srgbClr val="0070C0"/>
                          </a:solidFill>
                          <a:latin typeface="+mn-lt"/>
                          <a:ea typeface="+mn-ea"/>
                          <a:cs typeface="+mn-cs"/>
                        </a:rPr>
                        <a:t>trust and confidence</a:t>
                      </a:r>
                      <a:r>
                        <a:rPr lang="en-US" sz="3200" i="1" kern="1200" dirty="0">
                          <a:solidFill>
                            <a:srgbClr val="0070C0"/>
                          </a:solidFill>
                          <a:latin typeface="+mn-lt"/>
                          <a:ea typeface="+mn-ea"/>
                          <a:cs typeface="+mn-cs"/>
                        </a:rPr>
                        <a:t> with </a:t>
                      </a:r>
                      <a:r>
                        <a:rPr lang="en-US" sz="3200" i="1" kern="1200" dirty="0" smtClean="0">
                          <a:solidFill>
                            <a:srgbClr val="0070C0"/>
                          </a:solidFill>
                          <a:latin typeface="+mn-lt"/>
                          <a:ea typeface="+mn-ea"/>
                          <a:cs typeface="+mn-cs"/>
                        </a:rPr>
                        <a:t>Customers </a:t>
                      </a:r>
                      <a:r>
                        <a:rPr lang="en-US" sz="3200" i="1" kern="1200" dirty="0">
                          <a:solidFill>
                            <a:srgbClr val="0070C0"/>
                          </a:solidFill>
                          <a:latin typeface="+mn-lt"/>
                          <a:ea typeface="+mn-ea"/>
                          <a:cs typeface="+mn-cs"/>
                        </a:rPr>
                        <a:t>by not revealing county’s procedures, processes, and issues </a:t>
                      </a:r>
                      <a:r>
                        <a:rPr lang="en-US" sz="3200" b="1" i="1" kern="1200" dirty="0">
                          <a:solidFill>
                            <a:srgbClr val="0070C0"/>
                          </a:solidFill>
                          <a:latin typeface="+mn-lt"/>
                          <a:ea typeface="+mn-ea"/>
                          <a:cs typeface="+mn-cs"/>
                        </a:rPr>
                        <a:t>to </a:t>
                      </a:r>
                      <a:r>
                        <a:rPr lang="en-US" sz="3200" b="1" i="1" kern="1200" dirty="0" smtClean="0">
                          <a:solidFill>
                            <a:srgbClr val="0070C0"/>
                          </a:solidFill>
                          <a:latin typeface="+mn-lt"/>
                          <a:ea typeface="+mn-ea"/>
                          <a:cs typeface="+mn-cs"/>
                        </a:rPr>
                        <a:t>Customers</a:t>
                      </a:r>
                      <a:r>
                        <a:rPr lang="en-US" sz="3200" b="1" i="1" kern="1200" dirty="0">
                          <a:solidFill>
                            <a:srgbClr val="0070C0"/>
                          </a:solidFill>
                          <a:latin typeface="+mn-lt"/>
                          <a:ea typeface="+mn-ea"/>
                          <a:cs typeface="+mn-cs"/>
                        </a:rPr>
                        <a:t>.</a:t>
                      </a:r>
                      <a:endParaRPr lang="en-US" sz="3200" b="1" kern="1200" dirty="0">
                        <a:solidFill>
                          <a:srgbClr val="0070C0"/>
                        </a:solidFill>
                        <a:latin typeface="+mn-lt"/>
                        <a:ea typeface="+mn-ea"/>
                        <a:cs typeface="+mn-cs"/>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602976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Handling Abusive </a:t>
            </a:r>
            <a:r>
              <a:rPr lang="en-US" dirty="0" smtClean="0"/>
              <a:t>Customers</a:t>
            </a:r>
            <a:endParaRPr lang="en-US" dirty="0"/>
          </a:p>
        </p:txBody>
      </p:sp>
      <p:sp>
        <p:nvSpPr>
          <p:cNvPr id="4" name="Content Placeholder 3"/>
          <p:cNvSpPr>
            <a:spLocks noGrp="1"/>
          </p:cNvSpPr>
          <p:nvPr>
            <p:ph idx="1"/>
          </p:nvPr>
        </p:nvSpPr>
        <p:spPr>
          <a:xfrm>
            <a:off x="457200" y="1676400"/>
            <a:ext cx="8229600" cy="4602163"/>
          </a:xfrm>
        </p:spPr>
        <p:txBody>
          <a:bodyPr/>
          <a:lstStyle/>
          <a:p>
            <a:pPr marL="514350" lvl="0" indent="-514350">
              <a:spcAft>
                <a:spcPts val="1200"/>
              </a:spcAft>
              <a:buFont typeface="+mj-lt"/>
              <a:buAutoNum type="arabicPeriod"/>
            </a:pPr>
            <a:r>
              <a:rPr lang="en-US" sz="2800" b="1" dirty="0"/>
              <a:t>Offer to Help</a:t>
            </a:r>
            <a:r>
              <a:rPr lang="en-US" sz="2800" dirty="0"/>
              <a:t>: you are a professional that is here to help, but they need to act professional as well.</a:t>
            </a:r>
          </a:p>
          <a:p>
            <a:pPr marL="514350" lvl="0" indent="-514350">
              <a:spcAft>
                <a:spcPts val="1200"/>
              </a:spcAft>
              <a:buFont typeface="+mj-lt"/>
              <a:buAutoNum type="arabicPeriod"/>
            </a:pPr>
            <a:r>
              <a:rPr lang="en-US" sz="2800" b="1" dirty="0"/>
              <a:t>Consequences of </a:t>
            </a:r>
            <a:r>
              <a:rPr lang="en-US" sz="2800" b="1" dirty="0" smtClean="0"/>
              <a:t> Their </a:t>
            </a:r>
            <a:r>
              <a:rPr lang="en-US" sz="2800" b="1" dirty="0"/>
              <a:t>Behavior</a:t>
            </a:r>
            <a:r>
              <a:rPr lang="en-US" sz="2800" dirty="0"/>
              <a:t>: if he/she continues to swear at you and act unprofessional, you will need to end the call. </a:t>
            </a:r>
          </a:p>
          <a:p>
            <a:pPr marL="514350" lvl="0" indent="-514350">
              <a:spcAft>
                <a:spcPts val="1200"/>
              </a:spcAft>
              <a:buFont typeface="+mj-lt"/>
              <a:buAutoNum type="arabicPeriod"/>
            </a:pPr>
            <a:r>
              <a:rPr lang="en-US" sz="2800" b="1" dirty="0"/>
              <a:t>Hang Up The Call</a:t>
            </a:r>
            <a:r>
              <a:rPr lang="en-US" sz="2800" dirty="0"/>
              <a:t>: you are ending the call now and he/she is welcome to call back at a better time.</a:t>
            </a:r>
          </a:p>
          <a:p>
            <a:pPr marL="914400" lvl="1" indent="-514350">
              <a:spcAft>
                <a:spcPts val="1200"/>
              </a:spcAft>
              <a:buNone/>
            </a:pPr>
            <a:endParaRPr lang="en-US" sz="2400" dirty="0"/>
          </a:p>
          <a:p>
            <a:pPr>
              <a:buNone/>
            </a:pPr>
            <a:endParaRPr lang="en-US" dirty="0"/>
          </a:p>
        </p:txBody>
      </p:sp>
      <p:sp>
        <p:nvSpPr>
          <p:cNvPr id="2" name="Footer Placeholder 1"/>
          <p:cNvSpPr>
            <a:spLocks noGrp="1"/>
          </p:cNvSpPr>
          <p:nvPr>
            <p:ph type="ftr" sz="quarter" idx="11"/>
          </p:nvPr>
        </p:nvSpPr>
        <p:spPr/>
        <p:txBody>
          <a:bodyPr/>
          <a:lstStyle/>
          <a:p>
            <a:fld id="{CAA35804-B481-4F65-849A-D4C449789F2C}" type="slidenum">
              <a:rPr lang="en-US" smtClean="0"/>
              <a:pPr/>
              <a:t>32</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dirty="0">
              <a:solidFill>
                <a:srgbClr val="5F5F5F"/>
              </a:solidFill>
            </a:endParaRPr>
          </a:p>
        </p:txBody>
      </p:sp>
      <p:sp>
        <p:nvSpPr>
          <p:cNvPr id="5" name="Not Equal 4"/>
          <p:cNvSpPr/>
          <p:nvPr/>
        </p:nvSpPr>
        <p:spPr>
          <a:xfrm>
            <a:off x="3124200" y="5638800"/>
            <a:ext cx="1066800" cy="533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0" y="5103674"/>
            <a:ext cx="3810000" cy="1754326"/>
          </a:xfrm>
          <a:prstGeom prst="rect">
            <a:avLst/>
          </a:prstGeom>
          <a:noFill/>
        </p:spPr>
        <p:txBody>
          <a:bodyPr wrap="square" lIns="91440" tIns="45720" rIns="91440" bIns="45720">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Public Servant</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3733800" y="5103674"/>
            <a:ext cx="3810000" cy="1754326"/>
          </a:xfrm>
          <a:prstGeom prst="rect">
            <a:avLst/>
          </a:prstGeom>
          <a:noFill/>
        </p:spPr>
        <p:txBody>
          <a:bodyPr wrap="square" lIns="91440" tIns="45720" rIns="91440" bIns="45720">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Public Doormat</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State Information Positively</a:t>
            </a:r>
          </a:p>
        </p:txBody>
      </p:sp>
      <p:sp>
        <p:nvSpPr>
          <p:cNvPr id="2" name="Footer Placeholder 1"/>
          <p:cNvSpPr>
            <a:spLocks noGrp="1"/>
          </p:cNvSpPr>
          <p:nvPr>
            <p:ph type="ftr" sz="quarter" idx="11"/>
          </p:nvPr>
        </p:nvSpPr>
        <p:spPr/>
        <p:txBody>
          <a:bodyPr/>
          <a:lstStyle/>
          <a:p>
            <a:fld id="{CAA35804-B481-4F65-849A-D4C449789F2C}" type="slidenum">
              <a:rPr lang="en-US" smtClean="0"/>
              <a:pPr/>
              <a:t>33</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33688489"/>
              </p:ext>
            </p:extLst>
          </p:nvPr>
        </p:nvGraphicFramePr>
        <p:xfrm>
          <a:off x="4419600" y="1600200"/>
          <a:ext cx="4338003" cy="4389120"/>
        </p:xfrm>
        <a:graphic>
          <a:graphicData uri="http://schemas.openxmlformats.org/drawingml/2006/table">
            <a:tbl>
              <a:tblPr firstRow="1" firstCol="1" bandRow="1"/>
              <a:tblGrid>
                <a:gridCol w="4338003">
                  <a:extLst>
                    <a:ext uri="{9D8B030D-6E8A-4147-A177-3AD203B41FA5}">
                      <a16:colId xmlns:a16="http://schemas.microsoft.com/office/drawing/2014/main" xmlns="" val="20000"/>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effectLst/>
                          <a:latin typeface="Arial"/>
                          <a:ea typeface="Times New Roman"/>
                        </a:rPr>
                        <a:t> </a:t>
                      </a:r>
                      <a:r>
                        <a:rPr lang="en-US" sz="3600" i="1" kern="1200" dirty="0">
                          <a:solidFill>
                            <a:schemeClr val="tx1"/>
                          </a:solidFill>
                          <a:latin typeface="+mn-lt"/>
                          <a:ea typeface="+mn-ea"/>
                          <a:cs typeface="+mn-cs"/>
                        </a:rPr>
                        <a:t>Stating Information Positively helps build the </a:t>
                      </a:r>
                      <a:r>
                        <a:rPr lang="en-US" sz="3600" i="1" kern="1200" dirty="0" smtClean="0">
                          <a:solidFill>
                            <a:schemeClr val="tx1"/>
                          </a:solidFill>
                          <a:latin typeface="+mn-lt"/>
                          <a:ea typeface="+mn-ea"/>
                          <a:cs typeface="+mn-cs"/>
                        </a:rPr>
                        <a:t>Customer’s </a:t>
                      </a:r>
                      <a:r>
                        <a:rPr lang="en-US" sz="3600" b="1" i="1" kern="1200" dirty="0">
                          <a:solidFill>
                            <a:schemeClr val="tx1"/>
                          </a:solidFill>
                          <a:latin typeface="+mn-lt"/>
                          <a:ea typeface="+mn-ea"/>
                          <a:cs typeface="+mn-cs"/>
                        </a:rPr>
                        <a:t>confidence in your knowledge and abilities</a:t>
                      </a:r>
                      <a:r>
                        <a:rPr lang="en-US" sz="3600" i="1" kern="1200" dirty="0">
                          <a:solidFill>
                            <a:schemeClr val="tx1"/>
                          </a:solidFill>
                          <a:latin typeface="+mn-lt"/>
                          <a:ea typeface="+mn-ea"/>
                          <a:cs typeface="+mn-cs"/>
                        </a:rPr>
                        <a:t>.  It puts the situation or issue in a </a:t>
                      </a:r>
                      <a:r>
                        <a:rPr lang="en-US" sz="3600" b="1" i="1" kern="1200" dirty="0">
                          <a:solidFill>
                            <a:schemeClr val="tx1"/>
                          </a:solidFill>
                          <a:latin typeface="+mn-lt"/>
                          <a:ea typeface="+mn-ea"/>
                          <a:cs typeface="+mn-cs"/>
                        </a:rPr>
                        <a:t>positive</a:t>
                      </a:r>
                      <a:r>
                        <a:rPr lang="en-US" sz="3600" i="1" kern="1200" dirty="0">
                          <a:solidFill>
                            <a:schemeClr val="tx1"/>
                          </a:solidFill>
                          <a:latin typeface="+mn-lt"/>
                          <a:ea typeface="+mn-ea"/>
                          <a:cs typeface="+mn-cs"/>
                        </a:rPr>
                        <a:t> light.</a:t>
                      </a:r>
                      <a:r>
                        <a:rPr lang="en-US" sz="2800" b="1" dirty="0">
                          <a:effectLst/>
                          <a:latin typeface="Arial"/>
                          <a:ea typeface="Times New Roman"/>
                        </a:rPr>
                        <a:t> </a:t>
                      </a:r>
                      <a:endParaRPr lang="en-US" sz="2800" dirty="0">
                        <a:effectLst/>
                        <a:latin typeface="Times New Roman"/>
                        <a:ea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22493">
            <a:off x="703746" y="2049750"/>
            <a:ext cx="3627794" cy="338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038600"/>
            <a:ext cx="5003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idx="4294967295"/>
          </p:nvPr>
        </p:nvSpPr>
        <p:spPr>
          <a:xfrm>
            <a:off x="609600" y="228600"/>
            <a:ext cx="6858000" cy="990600"/>
          </a:xfrm>
        </p:spPr>
        <p:txBody>
          <a:bodyPr/>
          <a:lstStyle/>
          <a:p>
            <a:pPr algn="l"/>
            <a:r>
              <a:rPr lang="en-US" dirty="0"/>
              <a:t>Add Value</a:t>
            </a:r>
          </a:p>
        </p:txBody>
      </p:sp>
      <p:graphicFrame>
        <p:nvGraphicFramePr>
          <p:cNvPr id="2" name="Table 1"/>
          <p:cNvGraphicFramePr>
            <a:graphicFrameLocks noGrp="1"/>
          </p:cNvGraphicFramePr>
          <p:nvPr>
            <p:extLst>
              <p:ext uri="{D42A27DB-BD31-4B8C-83A1-F6EECF244321}">
                <p14:modId xmlns:p14="http://schemas.microsoft.com/office/powerpoint/2010/main" val="656634666"/>
              </p:ext>
            </p:extLst>
          </p:nvPr>
        </p:nvGraphicFramePr>
        <p:xfrm>
          <a:off x="533400" y="1447800"/>
          <a:ext cx="8000999" cy="2438400"/>
        </p:xfrm>
        <a:graphic>
          <a:graphicData uri="http://schemas.openxmlformats.org/drawingml/2006/table">
            <a:tbl>
              <a:tblPr firstRow="1" firstCol="1" bandRow="1"/>
              <a:tblGrid>
                <a:gridCol w="8000999">
                  <a:extLst>
                    <a:ext uri="{9D8B030D-6E8A-4147-A177-3AD203B41FA5}">
                      <a16:colId xmlns:a16="http://schemas.microsoft.com/office/drawing/2014/main" xmlns="" val="20000"/>
                    </a:ext>
                  </a:extLst>
                </a:gridCol>
              </a:tblGrid>
              <a:tr h="2128361">
                <a:tc>
                  <a:txBody>
                    <a:bodyPr/>
                    <a:lstStyle/>
                    <a:p>
                      <a:pPr marL="0" marR="0" algn="ctr">
                        <a:spcBef>
                          <a:spcPts val="1200"/>
                        </a:spcBef>
                        <a:spcAft>
                          <a:spcPts val="0"/>
                        </a:spcAft>
                      </a:pPr>
                      <a:r>
                        <a:rPr lang="en-US" sz="3200" i="1" kern="1200" dirty="0">
                          <a:solidFill>
                            <a:schemeClr val="tx1"/>
                          </a:solidFill>
                          <a:latin typeface="+mn-lt"/>
                          <a:ea typeface="+mn-ea"/>
                          <a:cs typeface="+mn-cs"/>
                        </a:rPr>
                        <a:t>Add Value to the </a:t>
                      </a:r>
                      <a:r>
                        <a:rPr lang="en-US" sz="3200" i="1" kern="1200" dirty="0" smtClean="0">
                          <a:solidFill>
                            <a:schemeClr val="tx1"/>
                          </a:solidFill>
                          <a:latin typeface="+mn-lt"/>
                          <a:ea typeface="+mn-ea"/>
                          <a:cs typeface="+mn-cs"/>
                        </a:rPr>
                        <a:t>customer </a:t>
                      </a:r>
                      <a:r>
                        <a:rPr lang="en-US" sz="3200" i="1" kern="1200" dirty="0">
                          <a:solidFill>
                            <a:schemeClr val="tx1"/>
                          </a:solidFill>
                          <a:latin typeface="+mn-lt"/>
                          <a:ea typeface="+mn-ea"/>
                          <a:cs typeface="+mn-cs"/>
                        </a:rPr>
                        <a:t>experience at every opportunity during the interaction.  It conveys to the </a:t>
                      </a:r>
                      <a:r>
                        <a:rPr lang="en-US" sz="3200" i="1" kern="1200" dirty="0" smtClean="0">
                          <a:solidFill>
                            <a:schemeClr val="tx1"/>
                          </a:solidFill>
                          <a:latin typeface="+mn-lt"/>
                          <a:ea typeface="+mn-ea"/>
                          <a:cs typeface="+mn-cs"/>
                        </a:rPr>
                        <a:t>customer </a:t>
                      </a:r>
                      <a:r>
                        <a:rPr lang="en-US" sz="3200" b="1" i="1" kern="1200" dirty="0">
                          <a:solidFill>
                            <a:schemeClr val="tx1"/>
                          </a:solidFill>
                          <a:latin typeface="+mn-lt"/>
                          <a:ea typeface="+mn-ea"/>
                          <a:cs typeface="+mn-cs"/>
                        </a:rPr>
                        <a:t>we are focused on their needs, we are here to help</a:t>
                      </a:r>
                      <a:r>
                        <a:rPr lang="en-US" sz="3200" i="1" kern="1200" dirty="0">
                          <a:solidFill>
                            <a:schemeClr val="tx1"/>
                          </a:solidFill>
                          <a:latin typeface="+mn-lt"/>
                          <a:ea typeface="+mn-ea"/>
                          <a:cs typeface="+mn-cs"/>
                        </a:rPr>
                        <a:t>, and their tax dollars are hard at work! </a:t>
                      </a:r>
                      <a:r>
                        <a:rPr lang="en-US" sz="3200" dirty="0">
                          <a:effectLst/>
                          <a:latin typeface="Arial"/>
                          <a:ea typeface="Times New Roman"/>
                        </a:rPr>
                        <a:t> </a:t>
                      </a:r>
                      <a:endParaRPr lang="en-US" sz="3200" dirty="0">
                        <a:effectLst/>
                        <a:latin typeface="Times New Roman"/>
                        <a:ea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95110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72162">
            <a:off x="5252204" y="4507887"/>
            <a:ext cx="3590925" cy="110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2493">
            <a:off x="6299007" y="926659"/>
            <a:ext cx="2713574" cy="252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1905000"/>
            <a:ext cx="2665261" cy="265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29577">
            <a:off x="355562" y="4030132"/>
            <a:ext cx="2490788" cy="185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idx="4294967295"/>
          </p:nvPr>
        </p:nvSpPr>
        <p:spPr>
          <a:xfrm>
            <a:off x="609600" y="5867400"/>
            <a:ext cx="6858000" cy="990600"/>
          </a:xfrm>
        </p:spPr>
        <p:txBody>
          <a:bodyPr/>
          <a:lstStyle/>
          <a:p>
            <a:r>
              <a:rPr lang="en-US" dirty="0"/>
              <a:t>Perception = Reality</a:t>
            </a:r>
          </a:p>
        </p:txBody>
      </p:sp>
      <p:sp>
        <p:nvSpPr>
          <p:cNvPr id="3" name="Content Placeholder 2"/>
          <p:cNvSpPr>
            <a:spLocks noGrp="1"/>
          </p:cNvSpPr>
          <p:nvPr>
            <p:ph type="subTitle" idx="4294967295"/>
          </p:nvPr>
        </p:nvSpPr>
        <p:spPr>
          <a:xfrm>
            <a:off x="304800" y="228600"/>
            <a:ext cx="8305800" cy="533400"/>
          </a:xfrm>
        </p:spPr>
        <p:txBody>
          <a:bodyPr/>
          <a:lstStyle/>
          <a:p>
            <a:pPr marL="0" indent="0">
              <a:buNone/>
            </a:pPr>
            <a:r>
              <a:rPr lang="en-US" sz="4400" dirty="0"/>
              <a:t>Vocal Tone, Jargon &amp; Acronyms</a:t>
            </a:r>
          </a:p>
          <a:p>
            <a:pPr marL="0" indent="0">
              <a:buNone/>
            </a:pPr>
            <a:endParaRPr lang="en-US" dirty="0"/>
          </a:p>
        </p:txBody>
      </p:sp>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90371">
            <a:off x="516492" y="1583395"/>
            <a:ext cx="2506771" cy="197957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1527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Activity</a:t>
            </a:r>
          </a:p>
        </p:txBody>
      </p:sp>
      <p:sp>
        <p:nvSpPr>
          <p:cNvPr id="4" name="Content Placeholder 3"/>
          <p:cNvSpPr>
            <a:spLocks noGrp="1"/>
          </p:cNvSpPr>
          <p:nvPr>
            <p:ph idx="1"/>
          </p:nvPr>
        </p:nvSpPr>
        <p:spPr>
          <a:xfrm>
            <a:off x="304800" y="1524000"/>
            <a:ext cx="8686800" cy="4602163"/>
          </a:xfrm>
        </p:spPr>
        <p:txBody>
          <a:bodyPr/>
          <a:lstStyle/>
          <a:p>
            <a:r>
              <a:rPr lang="en-US" dirty="0"/>
              <a:t>Listen to two customer service videos and jot down what you like and dislike about each customer service interaction.  </a:t>
            </a:r>
          </a:p>
          <a:p>
            <a:pPr lvl="0"/>
            <a:r>
              <a:rPr lang="en-US" dirty="0"/>
              <a:t>Video 1 </a:t>
            </a:r>
            <a:br>
              <a:rPr lang="en-US" dirty="0"/>
            </a:br>
            <a:r>
              <a:rPr lang="en-US" u="sng" dirty="0">
                <a:hlinkClick r:id="rId2"/>
              </a:rPr>
              <a:t>https://www.youtube.com/watch?v=y5UVy-uCUzs</a:t>
            </a:r>
            <a:endParaRPr lang="en-US" dirty="0"/>
          </a:p>
          <a:p>
            <a:r>
              <a:rPr lang="en-US" dirty="0"/>
              <a:t>Video 2</a:t>
            </a:r>
            <a:br>
              <a:rPr lang="en-US" dirty="0"/>
            </a:br>
            <a:r>
              <a:rPr lang="en-US" u="sng" dirty="0">
                <a:hlinkClick r:id="rId3"/>
              </a:rPr>
              <a:t>https://www.youtube.com/watch?v=qKv2HGsuaUs</a:t>
            </a:r>
            <a:endParaRPr lang="en-US" dirty="0"/>
          </a:p>
        </p:txBody>
      </p:sp>
      <p:sp>
        <p:nvSpPr>
          <p:cNvPr id="2" name="Footer Placeholder 1"/>
          <p:cNvSpPr>
            <a:spLocks noGrp="1"/>
          </p:cNvSpPr>
          <p:nvPr>
            <p:ph type="ftr" sz="quarter" idx="11"/>
          </p:nvPr>
        </p:nvSpPr>
        <p:spPr/>
        <p:txBody>
          <a:bodyPr/>
          <a:lstStyle/>
          <a:p>
            <a:fld id="{CAA35804-B481-4F65-849A-D4C449789F2C}" type="slidenum">
              <a:rPr lang="en-US" smtClean="0"/>
              <a:pPr/>
              <a:t>36</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1"/>
            <a:ext cx="8229600" cy="3352800"/>
          </a:xfrm>
        </p:spPr>
        <p:txBody>
          <a:bodyPr/>
          <a:lstStyle/>
          <a:p>
            <a:endParaRPr lang="en-US" dirty="0"/>
          </a:p>
        </p:txBody>
      </p:sp>
      <p:sp>
        <p:nvSpPr>
          <p:cNvPr id="4" name="Footer Placeholder 3"/>
          <p:cNvSpPr>
            <a:spLocks noGrp="1"/>
          </p:cNvSpPr>
          <p:nvPr>
            <p:ph type="ftr" sz="quarter" idx="11"/>
          </p:nvPr>
        </p:nvSpPr>
        <p:spPr/>
        <p:txBody>
          <a:bodyPr/>
          <a:lstStyle/>
          <a:p>
            <a:fld id="{E379F110-EE15-4532-A9B5-ACFCAA06D206}" type="slidenum">
              <a:rPr lang="en-US" smtClean="0"/>
              <a:pPr/>
              <a:t>37</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dirty="0">
              <a:solidFill>
                <a:srgbClr val="5F5F5F"/>
              </a:solidFill>
            </a:endParaRPr>
          </a:p>
        </p:txBody>
      </p:sp>
      <p:sp>
        <p:nvSpPr>
          <p:cNvPr id="5" name="Title 4"/>
          <p:cNvSpPr>
            <a:spLocks noGrp="1"/>
          </p:cNvSpPr>
          <p:nvPr>
            <p:ph type="title"/>
          </p:nvPr>
        </p:nvSpPr>
        <p:spPr/>
        <p:txBody>
          <a:bodyPr/>
          <a:lstStyle/>
          <a:p>
            <a:endParaRPr lang="en-US" dirty="0"/>
          </a:p>
        </p:txBody>
      </p:sp>
      <p:pic>
        <p:nvPicPr>
          <p:cNvPr id="6" name="Picture 5"/>
          <p:cNvPicPr>
            <a:picLocks noChangeAspect="1"/>
          </p:cNvPicPr>
          <p:nvPr/>
        </p:nvPicPr>
        <p:blipFill>
          <a:blip r:embed="rId2"/>
          <a:stretch>
            <a:fillRect/>
          </a:stretch>
        </p:blipFill>
        <p:spPr>
          <a:xfrm>
            <a:off x="777680" y="-23870"/>
            <a:ext cx="7588640" cy="4280120"/>
          </a:xfrm>
          <a:prstGeom prst="rect">
            <a:avLst/>
          </a:prstGeom>
        </p:spPr>
      </p:pic>
      <p:sp>
        <p:nvSpPr>
          <p:cNvPr id="7" name="Rectangle 6"/>
          <p:cNvSpPr/>
          <p:nvPr/>
        </p:nvSpPr>
        <p:spPr>
          <a:xfrm>
            <a:off x="457200" y="5105400"/>
            <a:ext cx="8229600" cy="523220"/>
          </a:xfrm>
          <a:prstGeom prst="rect">
            <a:avLst/>
          </a:prstGeom>
        </p:spPr>
        <p:txBody>
          <a:bodyPr wrap="square">
            <a:spAutoFit/>
          </a:bodyPr>
          <a:lstStyle/>
          <a:p>
            <a:r>
              <a:rPr lang="en-US" sz="2800" dirty="0">
                <a:hlinkClick r:id="rId3"/>
              </a:rPr>
              <a:t>https://www.youtube.com/watch?v=2v0RhvZ3lvY</a:t>
            </a:r>
            <a:r>
              <a:rPr lang="en-US" sz="2800" dirty="0"/>
              <a:t> </a:t>
            </a:r>
          </a:p>
        </p:txBody>
      </p:sp>
    </p:spTree>
    <p:extLst>
      <p:ext uri="{BB962C8B-B14F-4D97-AF65-F5344CB8AC3E}">
        <p14:creationId xmlns:p14="http://schemas.microsoft.com/office/powerpoint/2010/main" val="4561098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colorTemperature colorTemp="5250"/>
                    </a14:imgEffect>
                    <a14:imgEffect>
                      <a14:saturation sat="210000"/>
                    </a14:imgEffect>
                  </a14:imgLayer>
                </a14:imgProps>
              </a:ext>
              <a:ext uri="{28A0092B-C50C-407E-A947-70E740481C1C}">
                <a14:useLocalDpi xmlns:a14="http://schemas.microsoft.com/office/drawing/2010/main" val="0"/>
              </a:ext>
            </a:extLst>
          </a:blip>
          <a:srcRect/>
          <a:stretch>
            <a:fillRect/>
          </a:stretch>
        </p:blipFill>
        <p:spPr bwMode="auto">
          <a:xfrm>
            <a:off x="0" y="1451401"/>
            <a:ext cx="9144000" cy="46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804838767"/>
              </p:ext>
            </p:extLst>
          </p:nvPr>
        </p:nvGraphicFramePr>
        <p:xfrm>
          <a:off x="533400" y="1752600"/>
          <a:ext cx="7759700" cy="4244974"/>
        </p:xfrm>
        <a:graphic>
          <a:graphicData uri="http://schemas.openxmlformats.org/drawingml/2006/table">
            <a:tbl>
              <a:tblPr firstRow="1" firstCol="1" bandRow="1">
                <a:tableStyleId>{5C22544A-7EE6-4342-B048-85BDC9FD1C3A}</a:tableStyleId>
              </a:tblPr>
              <a:tblGrid>
                <a:gridCol w="7759700">
                  <a:extLst>
                    <a:ext uri="{9D8B030D-6E8A-4147-A177-3AD203B41FA5}">
                      <a16:colId xmlns:a16="http://schemas.microsoft.com/office/drawing/2014/main" xmlns="" val="20000"/>
                    </a:ext>
                  </a:extLst>
                </a:gridCol>
              </a:tblGrid>
              <a:tr h="4244974">
                <a:tc>
                  <a:txBody>
                    <a:bodyPr/>
                    <a:lstStyle/>
                    <a:p>
                      <a:pPr marL="0" marR="0" indent="0" algn="ctr" defTabSz="914400" rtl="0" eaLnBrk="1" fontAlgn="auto" latinLnBrk="0" hangingPunct="1">
                        <a:lnSpc>
                          <a:spcPct val="150000"/>
                        </a:lnSpc>
                        <a:spcBef>
                          <a:spcPts val="600"/>
                        </a:spcBef>
                        <a:spcAft>
                          <a:spcPts val="0"/>
                        </a:spcAft>
                        <a:buClrTx/>
                        <a:buSzTx/>
                        <a:buFontTx/>
                        <a:buNone/>
                        <a:tabLst/>
                        <a:defRPr/>
                      </a:pPr>
                      <a:r>
                        <a:rPr lang="en-US" sz="3600" b="0" i="1" kern="1200" dirty="0">
                          <a:solidFill>
                            <a:schemeClr val="tx1"/>
                          </a:solidFill>
                          <a:latin typeface="+mn-lt"/>
                          <a:ea typeface="+mn-ea"/>
                          <a:cs typeface="+mn-cs"/>
                        </a:rPr>
                        <a:t>Standards are the </a:t>
                      </a:r>
                      <a:r>
                        <a:rPr lang="en-US" sz="3600" b="1" i="1" kern="1200" dirty="0">
                          <a:solidFill>
                            <a:schemeClr val="tx1"/>
                          </a:solidFill>
                          <a:latin typeface="+mn-lt"/>
                          <a:ea typeface="+mn-ea"/>
                          <a:cs typeface="+mn-cs"/>
                        </a:rPr>
                        <a:t>minimum level of acceptable performance.  </a:t>
                      </a:r>
                      <a:r>
                        <a:rPr lang="en-US" sz="3600" b="0" i="1" kern="1200" dirty="0">
                          <a:solidFill>
                            <a:schemeClr val="tx1"/>
                          </a:solidFill>
                          <a:latin typeface="+mn-lt"/>
                          <a:ea typeface="+mn-ea"/>
                          <a:cs typeface="+mn-cs"/>
                        </a:rPr>
                        <a:t>These are the objective measurements on the evaluation scorecard.</a:t>
                      </a:r>
                      <a:endParaRPr lang="en-US" sz="5400" b="0" dirty="0">
                        <a:solidFill>
                          <a:schemeClr val="tx1"/>
                        </a:solidFill>
                        <a:effectLst>
                          <a:outerShdw blurRad="38100" dist="38100" dir="2700000" algn="tl">
                            <a:srgbClr val="000000">
                              <a:alpha val="43137"/>
                            </a:srgbClr>
                          </a:outerShdw>
                        </a:effectLst>
                        <a:latin typeface="Times New Roman"/>
                        <a:ea typeface="Times New Roman"/>
                      </a:endParaRPr>
                    </a:p>
                  </a:txBody>
                  <a:tcPr marL="68580" marR="68580" marT="0" marB="0">
                    <a:solidFill>
                      <a:schemeClr val="accent6">
                        <a:lumMod val="20000"/>
                        <a:lumOff val="80000"/>
                        <a:alpha val="59000"/>
                      </a:schemeClr>
                    </a:solidFill>
                  </a:tcPr>
                </a:tc>
                <a:extLst>
                  <a:ext uri="{0D108BD9-81ED-4DB2-BD59-A6C34878D82A}">
                    <a16:rowId xmlns:a16="http://schemas.microsoft.com/office/drawing/2014/main" xmlns="" val="10000"/>
                  </a:ext>
                </a:extLst>
              </a:tr>
            </a:tbl>
          </a:graphicData>
        </a:graphic>
      </p:graphicFrame>
      <p:sp>
        <p:nvSpPr>
          <p:cNvPr id="2" name="Title 1"/>
          <p:cNvSpPr>
            <a:spLocks noGrp="1"/>
          </p:cNvSpPr>
          <p:nvPr>
            <p:ph type="ctrTitle" idx="4294967295"/>
          </p:nvPr>
        </p:nvSpPr>
        <p:spPr>
          <a:xfrm>
            <a:off x="228600" y="304800"/>
            <a:ext cx="6858000" cy="990600"/>
          </a:xfrm>
        </p:spPr>
        <p:txBody>
          <a:bodyPr/>
          <a:lstStyle/>
          <a:p>
            <a:pPr algn="l">
              <a:spcBef>
                <a:spcPct val="50000"/>
              </a:spcBef>
            </a:pPr>
            <a:r>
              <a:rPr lang="en-US" dirty="0" err="1" smtClean="0"/>
              <a:t>Scorecarding</a:t>
            </a:r>
            <a:r>
              <a:rPr lang="en-US" dirty="0" smtClean="0"/>
              <a:t> </a:t>
            </a:r>
            <a:r>
              <a:rPr lang="en-US" dirty="0"/>
              <a:t>– Attain Standards</a:t>
            </a:r>
          </a:p>
        </p:txBody>
      </p:sp>
    </p:spTree>
    <p:extLst>
      <p:ext uri="{BB962C8B-B14F-4D97-AF65-F5344CB8AC3E}">
        <p14:creationId xmlns:p14="http://schemas.microsoft.com/office/powerpoint/2010/main" val="511919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228600" y="228600"/>
            <a:ext cx="6858000" cy="990600"/>
          </a:xfrm>
        </p:spPr>
        <p:txBody>
          <a:bodyPr/>
          <a:lstStyle/>
          <a:p>
            <a:pPr algn="l"/>
            <a:r>
              <a:rPr lang="en-US" dirty="0"/>
              <a:t>Summary</a:t>
            </a:r>
          </a:p>
        </p:txBody>
      </p:sp>
      <p:sp>
        <p:nvSpPr>
          <p:cNvPr id="6" name="Content Placeholder 3"/>
          <p:cNvSpPr>
            <a:spLocks noGrp="1"/>
          </p:cNvSpPr>
          <p:nvPr>
            <p:ph type="subTitle" idx="4294967295"/>
          </p:nvPr>
        </p:nvSpPr>
        <p:spPr>
          <a:xfrm>
            <a:off x="457200" y="1447800"/>
            <a:ext cx="6858000" cy="3237614"/>
          </a:xfrm>
        </p:spPr>
        <p:txBody>
          <a:bodyPr>
            <a:noAutofit/>
          </a:bodyPr>
          <a:lstStyle/>
          <a:p>
            <a:pPr lvl="0"/>
            <a:r>
              <a:rPr lang="en-US" sz="2800" dirty="0"/>
              <a:t>Protect Internal Processes</a:t>
            </a:r>
          </a:p>
          <a:p>
            <a:pPr lvl="0"/>
            <a:r>
              <a:rPr lang="en-US" sz="2800" dirty="0"/>
              <a:t>Attain Standards</a:t>
            </a:r>
          </a:p>
          <a:p>
            <a:pPr lvl="0"/>
            <a:r>
              <a:rPr lang="en-US" sz="2800" dirty="0"/>
              <a:t>Achieve Blue Chip</a:t>
            </a:r>
          </a:p>
          <a:p>
            <a:pPr lvl="0"/>
            <a:r>
              <a:rPr lang="en-US" sz="2800" dirty="0"/>
              <a:t>Manage </a:t>
            </a:r>
            <a:r>
              <a:rPr lang="en-US" sz="2800" dirty="0" smtClean="0"/>
              <a:t>Customer </a:t>
            </a:r>
            <a:r>
              <a:rPr lang="en-US" sz="2800" dirty="0"/>
              <a:t>Interactions</a:t>
            </a:r>
          </a:p>
          <a:p>
            <a:pPr lvl="0"/>
            <a:r>
              <a:rPr lang="en-US" sz="2800" dirty="0"/>
              <a:t>Personalize the Solution with Options</a:t>
            </a:r>
          </a:p>
          <a:p>
            <a:pPr lvl="0"/>
            <a:r>
              <a:rPr lang="en-US" sz="2800" dirty="0"/>
              <a:t>State Information Positively</a:t>
            </a:r>
          </a:p>
          <a:p>
            <a:r>
              <a:rPr lang="en-US" sz="2800" dirty="0"/>
              <a:t>Add Value</a:t>
            </a:r>
            <a:endParaRPr lang="en-US" sz="2800" dirty="0">
              <a:solidFill>
                <a:schemeClr val="tx2"/>
              </a:solidFill>
            </a:endParaRPr>
          </a:p>
        </p:txBody>
      </p:sp>
      <p:sp>
        <p:nvSpPr>
          <p:cNvPr id="2" name="Rectangle 1"/>
          <p:cNvSpPr/>
          <p:nvPr/>
        </p:nvSpPr>
        <p:spPr>
          <a:xfrm>
            <a:off x="533400" y="5410200"/>
            <a:ext cx="7587087" cy="707886"/>
          </a:xfrm>
          <a:prstGeom prst="rect">
            <a:avLst/>
          </a:prstGeom>
        </p:spPr>
        <p:txBody>
          <a:bodyPr wrap="square">
            <a:spAutoFit/>
          </a:bodyPr>
          <a:lstStyle/>
          <a:p>
            <a:r>
              <a:rPr lang="en-US" sz="4000" u="sng" dirty="0">
                <a:hlinkClick r:id="rId2"/>
              </a:rPr>
              <a:t>View this movie</a:t>
            </a:r>
            <a:r>
              <a:rPr lang="en-US" sz="4000" dirty="0"/>
              <a:t>. Enjoy!</a:t>
            </a:r>
          </a:p>
        </p:txBody>
      </p:sp>
    </p:spTree>
    <p:extLst>
      <p:ext uri="{BB962C8B-B14F-4D97-AF65-F5344CB8AC3E}">
        <p14:creationId xmlns:p14="http://schemas.microsoft.com/office/powerpoint/2010/main" val="2995110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Chip Definition	</a:t>
            </a:r>
            <a:endParaRPr lang="en-US" dirty="0"/>
          </a:p>
        </p:txBody>
      </p:sp>
      <p:sp>
        <p:nvSpPr>
          <p:cNvPr id="3" name="Content Placeholder 2"/>
          <p:cNvSpPr>
            <a:spLocks noGrp="1"/>
          </p:cNvSpPr>
          <p:nvPr>
            <p:ph idx="1"/>
          </p:nvPr>
        </p:nvSpPr>
        <p:spPr/>
        <p:txBody>
          <a:bodyPr/>
          <a:lstStyle/>
          <a:p>
            <a:r>
              <a:rPr lang="en-US" sz="2800" b="1" dirty="0"/>
              <a:t>blue chip</a:t>
            </a:r>
          </a:p>
          <a:p>
            <a:r>
              <a:rPr lang="en-US" sz="2800" i="1" dirty="0"/>
              <a:t>n</a:t>
            </a:r>
            <a:r>
              <a:rPr lang="en-US" sz="2800" dirty="0"/>
              <a:t> </a:t>
            </a:r>
            <a:r>
              <a:rPr lang="en-US" sz="2800" b="1" dirty="0"/>
              <a:t>1. </a:t>
            </a:r>
            <a:r>
              <a:rPr lang="en-US" sz="2800" dirty="0"/>
              <a:t>(Gambling, except Cards) a gambling chip with the </a:t>
            </a:r>
            <a:r>
              <a:rPr lang="en-US" sz="2800" u="sng" dirty="0"/>
              <a:t>highest value</a:t>
            </a:r>
          </a:p>
          <a:p>
            <a:r>
              <a:rPr lang="en-US" sz="2800" b="1" dirty="0"/>
              <a:t>2. </a:t>
            </a:r>
            <a:r>
              <a:rPr lang="en-US" sz="2800" dirty="0"/>
              <a:t>(Banking &amp; Finance) </a:t>
            </a:r>
            <a:r>
              <a:rPr lang="en-US" sz="2800" i="1" dirty="0"/>
              <a:t>finance</a:t>
            </a:r>
            <a:r>
              <a:rPr lang="en-US" sz="2800" dirty="0"/>
              <a:t> </a:t>
            </a:r>
            <a:r>
              <a:rPr lang="en-US" sz="2800" b="1" dirty="0"/>
              <a:t>a. </a:t>
            </a:r>
            <a:r>
              <a:rPr lang="en-US" sz="2800" dirty="0"/>
              <a:t>a stock considered </a:t>
            </a:r>
            <a:r>
              <a:rPr lang="en-US" sz="2800" u="sng" dirty="0"/>
              <a:t>reliable </a:t>
            </a:r>
            <a:r>
              <a:rPr lang="en-US" sz="2800" dirty="0"/>
              <a:t>with respect to both dividend income and capital value</a:t>
            </a:r>
          </a:p>
          <a:p>
            <a:r>
              <a:rPr lang="en-US" sz="2800" b="1" dirty="0"/>
              <a:t>b. </a:t>
            </a:r>
            <a:r>
              <a:rPr lang="en-US" sz="2800" dirty="0"/>
              <a:t>(</a:t>
            </a:r>
            <a:r>
              <a:rPr lang="en-US" sz="2800" i="1" dirty="0"/>
              <a:t>as modifier</a:t>
            </a:r>
            <a:r>
              <a:rPr lang="en-US" sz="2800" dirty="0"/>
              <a:t>): a blue-chip company. </a:t>
            </a:r>
          </a:p>
          <a:p>
            <a:r>
              <a:rPr lang="en-US" sz="2800" b="1" dirty="0"/>
              <a:t>3. </a:t>
            </a:r>
            <a:r>
              <a:rPr lang="en-US" sz="2800" dirty="0"/>
              <a:t>(</a:t>
            </a:r>
            <a:r>
              <a:rPr lang="en-US" sz="2800" i="1" dirty="0"/>
              <a:t>modifier</a:t>
            </a:r>
            <a:r>
              <a:rPr lang="en-US" sz="2800" dirty="0"/>
              <a:t>) denoting something considered to be a </a:t>
            </a:r>
            <a:r>
              <a:rPr lang="en-US" sz="2800" u="sng" dirty="0"/>
              <a:t>valuable </a:t>
            </a:r>
            <a:r>
              <a:rPr lang="en-US" sz="2800" dirty="0" smtClean="0"/>
              <a:t>asset</a:t>
            </a:r>
          </a:p>
          <a:p>
            <a:pPr marL="0" indent="0">
              <a:buNone/>
            </a:pPr>
            <a:r>
              <a:rPr lang="en-US" sz="1200" dirty="0"/>
              <a:t>Collins English Dictionary – Complete and Unabridged, 12th Edition 2014 © HarperCollins Publishers 1991, 1994, 1998, 2000, 2003, 2006, 2007, 2009, 2011, 2014</a:t>
            </a:r>
          </a:p>
          <a:p>
            <a:endParaRPr lang="en-US" dirty="0"/>
          </a:p>
        </p:txBody>
      </p:sp>
      <p:sp>
        <p:nvSpPr>
          <p:cNvPr id="4" name="Footer Placeholder 3"/>
          <p:cNvSpPr>
            <a:spLocks noGrp="1"/>
          </p:cNvSpPr>
          <p:nvPr>
            <p:ph type="ftr" sz="quarter" idx="11"/>
          </p:nvPr>
        </p:nvSpPr>
        <p:spPr/>
        <p:txBody>
          <a:bodyPr/>
          <a:lstStyle/>
          <a:p>
            <a:fld id="{E379F110-EE15-4532-A9B5-ACFCAA06D206}" type="slidenum">
              <a:rPr lang="en-US" smtClean="0"/>
              <a:pPr/>
              <a:t>4</a:t>
            </a:fld>
            <a:r>
              <a:rPr lang="en-US" smtClean="0">
                <a:solidFill>
                  <a:srgbClr val="4D4D4D"/>
                </a:solidFill>
              </a:rPr>
              <a:t>  </a:t>
            </a:r>
            <a:r>
              <a:rPr lang="en-US" b="0" smtClean="0">
                <a:solidFill>
                  <a:srgbClr val="007AC3"/>
                </a:solidFill>
              </a:rPr>
              <a:t>|</a:t>
            </a:r>
            <a:r>
              <a:rPr lang="en-US" smtClean="0">
                <a:solidFill>
                  <a:srgbClr val="007AC3"/>
                </a:solidFill>
              </a:rPr>
              <a:t> </a:t>
            </a:r>
            <a:r>
              <a:rPr lang="en-US" smtClean="0">
                <a:solidFill>
                  <a:srgbClr val="4D4D4D"/>
                </a:solidFill>
              </a:rPr>
              <a:t> </a:t>
            </a:r>
            <a:endParaRPr lang="en-US" dirty="0">
              <a:solidFill>
                <a:srgbClr val="5F5F5F"/>
              </a:solidFill>
            </a:endParaRPr>
          </a:p>
        </p:txBody>
      </p:sp>
    </p:spTree>
    <p:extLst>
      <p:ext uri="{BB962C8B-B14F-4D97-AF65-F5344CB8AC3E}">
        <p14:creationId xmlns:p14="http://schemas.microsoft.com/office/powerpoint/2010/main" val="298053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Footer Placeholder 3"/>
          <p:cNvSpPr>
            <a:spLocks noGrp="1"/>
          </p:cNvSpPr>
          <p:nvPr>
            <p:ph type="ftr" sz="quarter" idx="11"/>
          </p:nvPr>
        </p:nvSpPr>
        <p:spPr/>
        <p:txBody>
          <a:bodyPr/>
          <a:lstStyle/>
          <a:p>
            <a:fld id="{E379F110-EE15-4532-A9B5-ACFCAA06D206}" type="slidenum">
              <a:rPr lang="en-US" smtClean="0"/>
              <a:pPr/>
              <a:t>40</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dirty="0">
              <a:solidFill>
                <a:srgbClr val="5F5F5F"/>
              </a:solidFill>
            </a:endParaRPr>
          </a:p>
        </p:txBody>
      </p:sp>
      <p:sp>
        <p:nvSpPr>
          <p:cNvPr id="1026" name="AutoShape 2" descr="Image result for questions"/>
          <p:cNvSpPr>
            <a:spLocks noChangeAspect="1" noChangeArrowheads="1"/>
          </p:cNvSpPr>
          <p:nvPr/>
        </p:nvSpPr>
        <p:spPr bwMode="auto">
          <a:xfrm>
            <a:off x="0" y="-136525"/>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questions"/>
          <p:cNvSpPr>
            <a:spLocks noChangeAspect="1" noChangeArrowheads="1"/>
          </p:cNvSpPr>
          <p:nvPr/>
        </p:nvSpPr>
        <p:spPr bwMode="auto">
          <a:xfrm>
            <a:off x="0" y="-136525"/>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jobinterviewtools.com/blog/wp-content/uploads/2010/01/dreamstimemedium_19473030-300x300.jpg">
            <a:hlinkClick r:id="rId2"/>
          </p:cNvPr>
          <p:cNvPicPr>
            <a:picLocks noChangeAspect="1" noChangeArrowheads="1"/>
          </p:cNvPicPr>
          <p:nvPr/>
        </p:nvPicPr>
        <p:blipFill>
          <a:blip r:embed="rId3" cstate="print"/>
          <a:srcRect/>
          <a:stretch>
            <a:fillRect/>
          </a:stretch>
        </p:blipFill>
        <p:spPr bwMode="auto">
          <a:xfrm>
            <a:off x="1600200" y="1143000"/>
            <a:ext cx="5562600" cy="5562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Card</a:t>
            </a:r>
            <a:br>
              <a:rPr lang="en-US" dirty="0"/>
            </a:br>
            <a:endParaRPr lang="en-US" dirty="0"/>
          </a:p>
        </p:txBody>
      </p:sp>
      <p:sp>
        <p:nvSpPr>
          <p:cNvPr id="3" name="Content Placeholder 2"/>
          <p:cNvSpPr>
            <a:spLocks noGrp="1"/>
          </p:cNvSpPr>
          <p:nvPr>
            <p:ph idx="1"/>
          </p:nvPr>
        </p:nvSpPr>
        <p:spPr/>
        <p:txBody>
          <a:bodyPr/>
          <a:lstStyle/>
          <a:p>
            <a:pPr algn="ctr">
              <a:buNone/>
            </a:pPr>
            <a:r>
              <a:rPr lang="en-US" dirty="0" smtClean="0"/>
              <a:t>Beth Collins, Assistant Director</a:t>
            </a:r>
          </a:p>
          <a:p>
            <a:pPr algn="ctr">
              <a:buNone/>
            </a:pPr>
            <a:r>
              <a:rPr lang="en-US" dirty="0" smtClean="0"/>
              <a:t> </a:t>
            </a:r>
            <a:r>
              <a:rPr lang="en-US" dirty="0"/>
              <a:t>Taxpayer Assistance Division</a:t>
            </a:r>
          </a:p>
          <a:p>
            <a:pPr algn="ctr">
              <a:buNone/>
            </a:pPr>
            <a:r>
              <a:rPr lang="en-US" dirty="0"/>
              <a:t>NC Department of Revenue</a:t>
            </a:r>
          </a:p>
          <a:p>
            <a:pPr algn="ctr">
              <a:buNone/>
            </a:pPr>
            <a:r>
              <a:rPr lang="en-US" dirty="0" smtClean="0">
                <a:hlinkClick r:id="rId2"/>
              </a:rPr>
              <a:t>Beth.collins@ncdor.gov</a:t>
            </a:r>
            <a:endParaRPr lang="en-US" dirty="0"/>
          </a:p>
          <a:p>
            <a:pPr algn="ctr">
              <a:buNone/>
            </a:pPr>
            <a:r>
              <a:rPr lang="en-US" dirty="0" smtClean="0"/>
              <a:t>919-896-4596</a:t>
            </a:r>
            <a:endParaRPr lang="en-US" dirty="0"/>
          </a:p>
          <a:p>
            <a:pPr algn="ctr">
              <a:buNone/>
            </a:pPr>
            <a:endParaRPr lang="en-US" dirty="0"/>
          </a:p>
        </p:txBody>
      </p:sp>
      <p:sp>
        <p:nvSpPr>
          <p:cNvPr id="4" name="Footer Placeholder 3"/>
          <p:cNvSpPr>
            <a:spLocks noGrp="1"/>
          </p:cNvSpPr>
          <p:nvPr>
            <p:ph type="ftr" sz="quarter" idx="11"/>
          </p:nvPr>
        </p:nvSpPr>
        <p:spPr/>
        <p:txBody>
          <a:bodyPr/>
          <a:lstStyle/>
          <a:p>
            <a:fld id="{E379F110-EE15-4532-A9B5-ACFCAA06D206}" type="slidenum">
              <a:rPr lang="en-US" smtClean="0"/>
              <a:pPr/>
              <a:t>41</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dirty="0">
              <a:solidFill>
                <a:srgbClr val="5F5F5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458200" cy="1477962"/>
          </a:xfrm>
        </p:spPr>
        <p:txBody>
          <a:bodyPr/>
          <a:lstStyle/>
          <a:p>
            <a:pPr algn="l"/>
            <a:r>
              <a:rPr lang="en-US" dirty="0"/>
              <a:t>Blue Chip Service Characteristics </a:t>
            </a:r>
          </a:p>
        </p:txBody>
      </p:sp>
      <p:sp>
        <p:nvSpPr>
          <p:cNvPr id="3" name="Content Placeholder 2"/>
          <p:cNvSpPr>
            <a:spLocks noGrp="1"/>
          </p:cNvSpPr>
          <p:nvPr>
            <p:ph idx="1"/>
          </p:nvPr>
        </p:nvSpPr>
        <p:spPr/>
        <p:txBody>
          <a:bodyPr/>
          <a:lstStyle/>
          <a:p>
            <a:r>
              <a:rPr lang="en-US" dirty="0"/>
              <a:t>No Worries</a:t>
            </a:r>
          </a:p>
          <a:p>
            <a:r>
              <a:rPr lang="en-US" dirty="0"/>
              <a:t>Never Heard No</a:t>
            </a:r>
          </a:p>
          <a:p>
            <a:r>
              <a:rPr lang="en-US" dirty="0"/>
              <a:t>No Waiting</a:t>
            </a:r>
          </a:p>
          <a:p>
            <a:r>
              <a:rPr lang="en-US" dirty="0"/>
              <a:t>Anticipated Needs</a:t>
            </a:r>
          </a:p>
          <a:p>
            <a:r>
              <a:rPr lang="en-US" dirty="0"/>
              <a:t>Customized Choices</a:t>
            </a:r>
          </a:p>
          <a:p>
            <a:r>
              <a:rPr lang="en-US" dirty="0"/>
              <a:t>Personalized</a:t>
            </a:r>
          </a:p>
          <a:p>
            <a:r>
              <a:rPr lang="en-US" dirty="0"/>
              <a:t>Knowledgeable Friendly Staff</a:t>
            </a:r>
          </a:p>
        </p:txBody>
      </p:sp>
      <p:sp>
        <p:nvSpPr>
          <p:cNvPr id="4" name="Footer Placeholder 3"/>
          <p:cNvSpPr>
            <a:spLocks noGrp="1"/>
          </p:cNvSpPr>
          <p:nvPr>
            <p:ph type="ftr" sz="quarter" idx="11"/>
          </p:nvPr>
        </p:nvSpPr>
        <p:spPr/>
        <p:txBody>
          <a:bodyPr/>
          <a:lstStyle/>
          <a:p>
            <a:fld id="{E379F110-EE15-4532-A9B5-ACFCAA06D206}" type="slidenum">
              <a:rPr lang="en-US" smtClean="0"/>
              <a:pPr/>
              <a:t>5</a:t>
            </a:fld>
            <a:r>
              <a:rPr lang="en-US" dirty="0">
                <a:solidFill>
                  <a:srgbClr val="4D4D4D"/>
                </a:solidFill>
              </a:rPr>
              <a:t>  </a:t>
            </a:r>
            <a:r>
              <a:rPr lang="en-US" b="0" dirty="0">
                <a:solidFill>
                  <a:srgbClr val="007AC3"/>
                </a:solidFill>
              </a:rPr>
              <a:t>|</a:t>
            </a:r>
            <a:r>
              <a:rPr lang="en-US" dirty="0">
                <a:solidFill>
                  <a:srgbClr val="007AC3"/>
                </a:solidFill>
              </a:rPr>
              <a:t> </a:t>
            </a:r>
            <a:r>
              <a:rPr lang="en-US" dirty="0">
                <a:solidFill>
                  <a:srgbClr val="4D4D4D"/>
                </a:solidFill>
              </a:rPr>
              <a:t> </a:t>
            </a:r>
            <a:endParaRPr lang="en-US" dirty="0">
              <a:solidFill>
                <a:srgbClr val="5F5F5F"/>
              </a:solidFill>
            </a:endParaRPr>
          </a:p>
        </p:txBody>
      </p:sp>
      <p:pic>
        <p:nvPicPr>
          <p:cNvPr id="2050" name="Picture 2"/>
          <p:cNvPicPr>
            <a:picLocks noChangeAspect="1" noChangeArrowheads="1"/>
          </p:cNvPicPr>
          <p:nvPr/>
        </p:nvPicPr>
        <p:blipFill>
          <a:blip r:embed="rId2" cstate="print"/>
          <a:srcRect/>
          <a:stretch>
            <a:fillRect/>
          </a:stretch>
        </p:blipFill>
        <p:spPr bwMode="auto">
          <a:xfrm rot="607180">
            <a:off x="4339952" y="2027892"/>
            <a:ext cx="4320074" cy="18831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304800" y="152400"/>
            <a:ext cx="8077200" cy="990600"/>
          </a:xfrm>
        </p:spPr>
        <p:txBody>
          <a:bodyPr>
            <a:normAutofit/>
          </a:bodyPr>
          <a:lstStyle/>
          <a:p>
            <a:pPr algn="l"/>
            <a:r>
              <a:rPr lang="en-US" dirty="0"/>
              <a:t>Managing </a:t>
            </a:r>
            <a:r>
              <a:rPr lang="en-US" dirty="0" smtClean="0"/>
              <a:t>Customer </a:t>
            </a:r>
            <a:r>
              <a:rPr lang="en-US" dirty="0"/>
              <a:t>Interactions</a:t>
            </a:r>
          </a:p>
        </p:txBody>
      </p:sp>
      <p:sp>
        <p:nvSpPr>
          <p:cNvPr id="6" name="Content Placeholder 5"/>
          <p:cNvSpPr>
            <a:spLocks noGrp="1"/>
          </p:cNvSpPr>
          <p:nvPr>
            <p:ph type="subTitle" idx="4294967295"/>
          </p:nvPr>
        </p:nvSpPr>
        <p:spPr>
          <a:xfrm>
            <a:off x="381000" y="1066800"/>
            <a:ext cx="8534400" cy="5181600"/>
          </a:xfrm>
        </p:spPr>
        <p:txBody>
          <a:bodyPr>
            <a:noAutofit/>
          </a:bodyPr>
          <a:lstStyle/>
          <a:p>
            <a:r>
              <a:rPr lang="en-US" sz="2800" b="1" dirty="0"/>
              <a:t>Build Trust</a:t>
            </a:r>
            <a:endParaRPr lang="en-US" sz="2800" dirty="0"/>
          </a:p>
          <a:p>
            <a:pPr marL="914400" lvl="1" indent="-457200">
              <a:buFont typeface="+mj-lt"/>
              <a:buAutoNum type="arabicPeriod"/>
            </a:pPr>
            <a:r>
              <a:rPr lang="en-US" sz="2400" dirty="0"/>
              <a:t>Show Empathy by Acknowledge </a:t>
            </a:r>
            <a:r>
              <a:rPr lang="en-US" sz="2400" dirty="0" smtClean="0"/>
              <a:t>Customer’s </a:t>
            </a:r>
            <a:r>
              <a:rPr lang="en-US" sz="2400" dirty="0"/>
              <a:t>Concern, if needed</a:t>
            </a:r>
          </a:p>
          <a:p>
            <a:pPr marL="914400" lvl="1" indent="-457200">
              <a:buFont typeface="+mj-lt"/>
              <a:buAutoNum type="arabicPeriod"/>
            </a:pPr>
            <a:r>
              <a:rPr lang="en-US" sz="2400" dirty="0"/>
              <a:t>Offer to Help Statement</a:t>
            </a:r>
          </a:p>
          <a:p>
            <a:r>
              <a:rPr lang="en-US" sz="2800" b="1" dirty="0"/>
              <a:t>Get to Heart of Call</a:t>
            </a:r>
            <a:endParaRPr lang="en-US" sz="2800" dirty="0"/>
          </a:p>
          <a:p>
            <a:pPr marL="914400" lvl="1" indent="-457200">
              <a:buFont typeface="+mj-lt"/>
              <a:buAutoNum type="arabicPeriod" startAt="3"/>
            </a:pPr>
            <a:r>
              <a:rPr lang="en-US" sz="2400" dirty="0"/>
              <a:t>Ask Identifying, Open, and Confirming Questions</a:t>
            </a:r>
          </a:p>
          <a:p>
            <a:r>
              <a:rPr lang="en-US" sz="2800" b="1" dirty="0"/>
              <a:t>The Solution</a:t>
            </a:r>
            <a:endParaRPr lang="en-US" sz="2800" dirty="0"/>
          </a:p>
          <a:p>
            <a:pPr marL="914400" lvl="1" indent="-457200">
              <a:buFont typeface="+mj-lt"/>
              <a:buAutoNum type="arabicPeriod" startAt="4"/>
            </a:pPr>
            <a:r>
              <a:rPr lang="en-US" sz="2400" dirty="0"/>
              <a:t>Provide the Solution with Choices</a:t>
            </a:r>
          </a:p>
          <a:p>
            <a:pPr marL="914400" lvl="1" indent="-457200">
              <a:buFont typeface="+mj-lt"/>
              <a:buAutoNum type="arabicPeriod" startAt="4"/>
            </a:pPr>
            <a:r>
              <a:rPr lang="en-US" sz="2400" dirty="0"/>
              <a:t>Gain Cooperation</a:t>
            </a:r>
          </a:p>
          <a:p>
            <a:r>
              <a:rPr lang="en-US" sz="2800" b="1" dirty="0"/>
              <a:t>Conclusion</a:t>
            </a:r>
            <a:endParaRPr lang="en-US" sz="2800" dirty="0"/>
          </a:p>
          <a:p>
            <a:pPr marL="914400" lvl="1" indent="-457200">
              <a:buFont typeface="+mj-lt"/>
              <a:buAutoNum type="arabicPeriod" startAt="6"/>
            </a:pPr>
            <a:r>
              <a:rPr lang="en-US" sz="2400" dirty="0"/>
              <a:t>Recap and Provide What’s Next</a:t>
            </a:r>
          </a:p>
          <a:p>
            <a:pPr marL="914400" lvl="1" indent="-457200">
              <a:buFont typeface="+mj-lt"/>
              <a:buAutoNum type="arabicPeriod" startAt="6"/>
            </a:pPr>
            <a:r>
              <a:rPr lang="en-US" sz="2400" dirty="0"/>
              <a:t>Ask “Is there anything else?”</a:t>
            </a:r>
          </a:p>
        </p:txBody>
      </p:sp>
    </p:spTree>
    <p:extLst>
      <p:ext uri="{BB962C8B-B14F-4D97-AF65-F5344CB8AC3E}">
        <p14:creationId xmlns:p14="http://schemas.microsoft.com/office/powerpoint/2010/main" val="162118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304800" y="152400"/>
            <a:ext cx="8077200" cy="990600"/>
          </a:xfrm>
        </p:spPr>
        <p:txBody>
          <a:bodyPr>
            <a:normAutofit/>
          </a:bodyPr>
          <a:lstStyle/>
          <a:p>
            <a:pPr algn="l"/>
            <a:r>
              <a:rPr lang="en-US" dirty="0"/>
              <a:t>Managing </a:t>
            </a:r>
            <a:r>
              <a:rPr lang="en-US" dirty="0" smtClean="0"/>
              <a:t>Customer </a:t>
            </a:r>
            <a:r>
              <a:rPr lang="en-US" dirty="0"/>
              <a:t>Interactions</a:t>
            </a:r>
          </a:p>
        </p:txBody>
      </p:sp>
      <p:sp>
        <p:nvSpPr>
          <p:cNvPr id="6" name="Content Placeholder 5"/>
          <p:cNvSpPr>
            <a:spLocks noGrp="1"/>
          </p:cNvSpPr>
          <p:nvPr>
            <p:ph type="subTitle" idx="4294967295"/>
          </p:nvPr>
        </p:nvSpPr>
        <p:spPr>
          <a:xfrm>
            <a:off x="381000" y="1066800"/>
            <a:ext cx="8534400" cy="5181600"/>
          </a:xfrm>
        </p:spPr>
        <p:txBody>
          <a:bodyPr>
            <a:noAutofit/>
          </a:bodyPr>
          <a:lstStyle/>
          <a:p>
            <a:r>
              <a:rPr lang="en-US" sz="2800" b="1" dirty="0"/>
              <a:t>Build Trust</a:t>
            </a:r>
            <a:endParaRPr lang="en-US" sz="2800" dirty="0"/>
          </a:p>
          <a:p>
            <a:pPr marL="914400" lvl="1" indent="-457200">
              <a:buFont typeface="+mj-lt"/>
              <a:buAutoNum type="arabicPeriod"/>
            </a:pPr>
            <a:r>
              <a:rPr lang="en-US" sz="2400" dirty="0"/>
              <a:t>Show Empathy by Acknowledge </a:t>
            </a:r>
            <a:r>
              <a:rPr lang="en-US" sz="2400" dirty="0" smtClean="0"/>
              <a:t>Customer’s </a:t>
            </a:r>
            <a:r>
              <a:rPr lang="en-US" sz="2400" dirty="0"/>
              <a:t>Concern, if needed</a:t>
            </a:r>
          </a:p>
          <a:p>
            <a:pPr marL="914400" lvl="1" indent="-457200">
              <a:buFont typeface="+mj-lt"/>
              <a:buAutoNum type="arabicPeriod"/>
            </a:pPr>
            <a:r>
              <a:rPr lang="en-US" sz="2400" dirty="0"/>
              <a:t>Offer to Help Statement</a:t>
            </a:r>
          </a:p>
          <a:p>
            <a:r>
              <a:rPr lang="en-US" sz="2800" b="1" dirty="0">
                <a:solidFill>
                  <a:schemeClr val="bg2">
                    <a:lumMod val="75000"/>
                  </a:schemeClr>
                </a:solidFill>
              </a:rPr>
              <a:t>Get to Heart of Call</a:t>
            </a:r>
            <a:endParaRPr lang="en-US" sz="2800" dirty="0">
              <a:solidFill>
                <a:schemeClr val="bg2">
                  <a:lumMod val="75000"/>
                </a:schemeClr>
              </a:solidFill>
            </a:endParaRPr>
          </a:p>
          <a:p>
            <a:pPr marL="914400" lvl="1" indent="-457200">
              <a:buFont typeface="+mj-lt"/>
              <a:buAutoNum type="arabicPeriod" startAt="3"/>
            </a:pPr>
            <a:r>
              <a:rPr lang="en-US" sz="2400" dirty="0">
                <a:solidFill>
                  <a:schemeClr val="bg2">
                    <a:lumMod val="75000"/>
                  </a:schemeClr>
                </a:solidFill>
              </a:rPr>
              <a:t>Ask Identifying, Open, and Confirming Questions</a:t>
            </a:r>
          </a:p>
          <a:p>
            <a:r>
              <a:rPr lang="en-US" sz="2800" b="1" dirty="0">
                <a:solidFill>
                  <a:schemeClr val="bg2">
                    <a:lumMod val="75000"/>
                  </a:schemeClr>
                </a:solidFill>
              </a:rPr>
              <a:t>The Solution</a:t>
            </a:r>
            <a:endParaRPr lang="en-US" sz="2800" dirty="0">
              <a:solidFill>
                <a:schemeClr val="bg2">
                  <a:lumMod val="75000"/>
                </a:schemeClr>
              </a:solidFill>
            </a:endParaRPr>
          </a:p>
          <a:p>
            <a:pPr marL="914400" lvl="1" indent="-457200">
              <a:buFont typeface="+mj-lt"/>
              <a:buAutoNum type="arabicPeriod" startAt="4"/>
            </a:pPr>
            <a:r>
              <a:rPr lang="en-US" sz="2400" dirty="0">
                <a:solidFill>
                  <a:schemeClr val="bg2">
                    <a:lumMod val="75000"/>
                  </a:schemeClr>
                </a:solidFill>
              </a:rPr>
              <a:t>Provide the Solution with Choices</a:t>
            </a:r>
          </a:p>
          <a:p>
            <a:pPr marL="914400" lvl="1" indent="-457200">
              <a:buFont typeface="+mj-lt"/>
              <a:buAutoNum type="arabicPeriod" startAt="4"/>
            </a:pPr>
            <a:r>
              <a:rPr lang="en-US" sz="2400" dirty="0">
                <a:solidFill>
                  <a:schemeClr val="bg2">
                    <a:lumMod val="75000"/>
                  </a:schemeClr>
                </a:solidFill>
              </a:rPr>
              <a:t>Gain Cooperation</a:t>
            </a:r>
          </a:p>
          <a:p>
            <a:r>
              <a:rPr lang="en-US" sz="2800" b="1" dirty="0">
                <a:solidFill>
                  <a:schemeClr val="bg2">
                    <a:lumMod val="75000"/>
                  </a:schemeClr>
                </a:solidFill>
              </a:rPr>
              <a:t>Conclusion</a:t>
            </a:r>
            <a:endParaRPr lang="en-US" sz="2800" dirty="0">
              <a:solidFill>
                <a:schemeClr val="bg2">
                  <a:lumMod val="75000"/>
                </a:schemeClr>
              </a:solidFill>
            </a:endParaRPr>
          </a:p>
          <a:p>
            <a:pPr marL="914400" lvl="1" indent="-457200">
              <a:buFont typeface="+mj-lt"/>
              <a:buAutoNum type="arabicPeriod" startAt="6"/>
            </a:pPr>
            <a:r>
              <a:rPr lang="en-US" sz="2400" dirty="0">
                <a:solidFill>
                  <a:schemeClr val="bg2">
                    <a:lumMod val="75000"/>
                  </a:schemeClr>
                </a:solidFill>
              </a:rPr>
              <a:t>Recap and Provide What’s Next</a:t>
            </a:r>
          </a:p>
          <a:p>
            <a:pPr marL="914400" lvl="1" indent="-457200">
              <a:buFont typeface="+mj-lt"/>
              <a:buAutoNum type="arabicPeriod" startAt="6"/>
            </a:pPr>
            <a:r>
              <a:rPr lang="en-US" sz="2400" dirty="0">
                <a:solidFill>
                  <a:schemeClr val="bg2">
                    <a:lumMod val="75000"/>
                  </a:schemeClr>
                </a:solidFill>
              </a:rPr>
              <a:t>Ask “Is there anything else?”</a:t>
            </a:r>
          </a:p>
        </p:txBody>
      </p:sp>
    </p:spTree>
    <p:extLst>
      <p:ext uri="{BB962C8B-B14F-4D97-AF65-F5344CB8AC3E}">
        <p14:creationId xmlns:p14="http://schemas.microsoft.com/office/powerpoint/2010/main" val="162118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Build trust</a:t>
            </a:r>
          </a:p>
        </p:txBody>
      </p:sp>
      <p:sp>
        <p:nvSpPr>
          <p:cNvPr id="4" name="Content Placeholder 3"/>
          <p:cNvSpPr>
            <a:spLocks noGrp="1"/>
          </p:cNvSpPr>
          <p:nvPr>
            <p:ph idx="1"/>
          </p:nvPr>
        </p:nvSpPr>
        <p:spPr/>
        <p:txBody>
          <a:bodyPr/>
          <a:lstStyle/>
          <a:p>
            <a:r>
              <a:rPr lang="en-US" dirty="0"/>
              <a:t>Standard Opening</a:t>
            </a:r>
          </a:p>
          <a:p>
            <a:pPr lvl="1"/>
            <a:r>
              <a:rPr lang="en-US" dirty="0"/>
              <a:t>Good Afternoon, this is the North Carolina Department of Revenue, my name is </a:t>
            </a:r>
            <a:r>
              <a:rPr lang="en-US" dirty="0" smtClean="0"/>
              <a:t>Beth Collins, </a:t>
            </a:r>
            <a:r>
              <a:rPr lang="en-US" dirty="0"/>
              <a:t>h</a:t>
            </a:r>
            <a:r>
              <a:rPr lang="en-US" dirty="0" smtClean="0"/>
              <a:t>ow </a:t>
            </a:r>
            <a:r>
              <a:rPr lang="en-US" dirty="0"/>
              <a:t>may I assist you today?</a:t>
            </a:r>
          </a:p>
          <a:p>
            <a:r>
              <a:rPr lang="en-US" dirty="0"/>
              <a:t>Show </a:t>
            </a:r>
            <a:r>
              <a:rPr lang="en-US" dirty="0" smtClean="0"/>
              <a:t>Empathy </a:t>
            </a:r>
          </a:p>
          <a:p>
            <a:pPr lvl="1"/>
            <a:r>
              <a:rPr lang="en-US" dirty="0" smtClean="0"/>
              <a:t>Listen to customer</a:t>
            </a:r>
          </a:p>
          <a:p>
            <a:pPr lvl="1"/>
            <a:r>
              <a:rPr lang="en-US" dirty="0" smtClean="0"/>
              <a:t>Reflect </a:t>
            </a:r>
            <a:r>
              <a:rPr lang="en-US" dirty="0"/>
              <a:t>understanding</a:t>
            </a:r>
          </a:p>
        </p:txBody>
      </p:sp>
      <p:sp>
        <p:nvSpPr>
          <p:cNvPr id="2" name="Footer Placeholder 1"/>
          <p:cNvSpPr>
            <a:spLocks noGrp="1"/>
          </p:cNvSpPr>
          <p:nvPr>
            <p:ph type="ftr" sz="quarter" idx="11"/>
          </p:nvPr>
        </p:nvSpPr>
        <p:spPr/>
        <p:txBody>
          <a:bodyPr/>
          <a:lstStyle/>
          <a:p>
            <a:fld id="{CAA35804-B481-4F65-849A-D4C449789F2C}" type="slidenum">
              <a:rPr lang="en-US" smtClean="0"/>
              <a:pPr/>
              <a:t>8</a:t>
            </a:fld>
            <a:r>
              <a:rPr lang="en-US">
                <a:solidFill>
                  <a:srgbClr val="4D4D4D"/>
                </a:solidFill>
              </a:rPr>
              <a:t>  </a:t>
            </a:r>
            <a:r>
              <a:rPr lang="en-US" b="0">
                <a:solidFill>
                  <a:srgbClr val="007AC3"/>
                </a:solidFill>
              </a:rPr>
              <a:t>|</a:t>
            </a:r>
            <a:r>
              <a:rPr lang="en-US">
                <a:solidFill>
                  <a:srgbClr val="007AC3"/>
                </a:solidFill>
              </a:rPr>
              <a:t> </a:t>
            </a:r>
            <a:r>
              <a:rPr lang="en-US">
                <a:solidFill>
                  <a:srgbClr val="4D4D4D"/>
                </a:solidFill>
              </a:rPr>
              <a:t> </a:t>
            </a:r>
            <a:endParaRPr lang="en-US" dirty="0">
              <a:solidFill>
                <a:srgbClr val="5F5F5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4294967295"/>
            <p:extLst>
              <p:ext uri="{D42A27DB-BD31-4B8C-83A1-F6EECF244321}">
                <p14:modId xmlns:p14="http://schemas.microsoft.com/office/powerpoint/2010/main" val="1694188655"/>
              </p:ext>
            </p:extLst>
          </p:nvPr>
        </p:nvGraphicFramePr>
        <p:xfrm>
          <a:off x="0" y="1371600"/>
          <a:ext cx="6019800" cy="5455920"/>
        </p:xfrm>
        <a:graphic>
          <a:graphicData uri="http://schemas.openxmlformats.org/drawingml/2006/table">
            <a:tbl>
              <a:tblPr firstRow="1" firstCol="1" bandRow="1"/>
              <a:tblGrid>
                <a:gridCol w="6019800">
                  <a:extLst>
                    <a:ext uri="{9D8B030D-6E8A-4147-A177-3AD203B41FA5}">
                      <a16:colId xmlns:a16="http://schemas.microsoft.com/office/drawing/2014/main" xmlns="" val="20000"/>
                    </a:ext>
                  </a:extLst>
                </a:gridCol>
              </a:tblGrid>
              <a:tr h="5257800">
                <a:tc>
                  <a:txBody>
                    <a:bodyPr/>
                    <a:lstStyle/>
                    <a:p>
                      <a:pPr lvl="1" algn="ctr"/>
                      <a:r>
                        <a:rPr lang="en-US" sz="3200" i="1" kern="1200" dirty="0">
                          <a:solidFill>
                            <a:schemeClr val="tx1"/>
                          </a:solidFill>
                          <a:latin typeface="+mn-lt"/>
                          <a:ea typeface="+mn-ea"/>
                          <a:cs typeface="+mn-cs"/>
                        </a:rPr>
                        <a:t>To </a:t>
                      </a:r>
                      <a:r>
                        <a:rPr lang="en-US" sz="3200" i="1" kern="1200" dirty="0" smtClean="0">
                          <a:solidFill>
                            <a:schemeClr val="tx1"/>
                          </a:solidFill>
                          <a:latin typeface="+mn-lt"/>
                          <a:ea typeface="+mn-ea"/>
                          <a:cs typeface="+mn-cs"/>
                        </a:rPr>
                        <a:t>build </a:t>
                      </a:r>
                      <a:r>
                        <a:rPr lang="en-US" sz="3200" i="1" kern="1200" dirty="0">
                          <a:solidFill>
                            <a:schemeClr val="tx1"/>
                          </a:solidFill>
                          <a:latin typeface="+mn-lt"/>
                          <a:ea typeface="+mn-ea"/>
                          <a:cs typeface="+mn-cs"/>
                        </a:rPr>
                        <a:t>t</a:t>
                      </a:r>
                      <a:r>
                        <a:rPr lang="en-US" sz="3200" i="1" kern="1200" dirty="0" smtClean="0">
                          <a:solidFill>
                            <a:schemeClr val="tx1"/>
                          </a:solidFill>
                          <a:latin typeface="+mn-lt"/>
                          <a:ea typeface="+mn-ea"/>
                          <a:cs typeface="+mn-cs"/>
                        </a:rPr>
                        <a:t>rust </a:t>
                      </a:r>
                      <a:r>
                        <a:rPr lang="en-US" sz="3200" i="1" kern="1200" dirty="0">
                          <a:solidFill>
                            <a:schemeClr val="tx1"/>
                          </a:solidFill>
                          <a:latin typeface="+mn-lt"/>
                          <a:ea typeface="+mn-ea"/>
                          <a:cs typeface="+mn-cs"/>
                        </a:rPr>
                        <a:t>with a </a:t>
                      </a:r>
                      <a:r>
                        <a:rPr lang="en-US" sz="3200" i="1" kern="1200" dirty="0" smtClean="0">
                          <a:solidFill>
                            <a:schemeClr val="tx1"/>
                          </a:solidFill>
                          <a:latin typeface="+mn-lt"/>
                          <a:ea typeface="+mn-ea"/>
                          <a:cs typeface="+mn-cs"/>
                        </a:rPr>
                        <a:t>customer, </a:t>
                      </a:r>
                      <a:r>
                        <a:rPr lang="en-US" sz="3200" i="1" kern="1200" dirty="0">
                          <a:solidFill>
                            <a:schemeClr val="tx1"/>
                          </a:solidFill>
                          <a:latin typeface="+mn-lt"/>
                          <a:ea typeface="+mn-ea"/>
                          <a:cs typeface="+mn-cs"/>
                        </a:rPr>
                        <a:t>show empathy by acknowledging his or her concern, if needed.  It tells the </a:t>
                      </a:r>
                      <a:r>
                        <a:rPr lang="en-US" sz="3200" i="1" kern="1200" dirty="0" smtClean="0">
                          <a:solidFill>
                            <a:schemeClr val="tx1"/>
                          </a:solidFill>
                          <a:latin typeface="+mn-lt"/>
                          <a:ea typeface="+mn-ea"/>
                          <a:cs typeface="+mn-cs"/>
                        </a:rPr>
                        <a:t>customer </a:t>
                      </a:r>
                      <a:r>
                        <a:rPr lang="en-US" sz="3200" b="1" i="1" kern="1200" dirty="0">
                          <a:solidFill>
                            <a:schemeClr val="tx1"/>
                          </a:solidFill>
                          <a:latin typeface="+mn-lt"/>
                          <a:ea typeface="+mn-ea"/>
                          <a:cs typeface="+mn-cs"/>
                        </a:rPr>
                        <a:t>you understand</a:t>
                      </a:r>
                      <a:r>
                        <a:rPr lang="en-US" sz="3200" i="1" kern="1200" dirty="0">
                          <a:solidFill>
                            <a:schemeClr val="tx1"/>
                          </a:solidFill>
                          <a:latin typeface="+mn-lt"/>
                          <a:ea typeface="+mn-ea"/>
                          <a:cs typeface="+mn-cs"/>
                        </a:rPr>
                        <a:t> how he/she has been impacted by the situation.  </a:t>
                      </a:r>
                      <a:r>
                        <a:rPr lang="en-US" sz="3200" b="1" i="1" kern="1200" dirty="0">
                          <a:solidFill>
                            <a:schemeClr val="tx1"/>
                          </a:solidFill>
                          <a:latin typeface="+mn-lt"/>
                          <a:ea typeface="+mn-ea"/>
                          <a:cs typeface="+mn-cs"/>
                        </a:rPr>
                        <a:t>Because they don't care how much you know, until they know how much you care</a:t>
                      </a:r>
                      <a:r>
                        <a:rPr lang="en-US" sz="2000" b="1" i="1" kern="1200" dirty="0">
                          <a:solidFill>
                            <a:schemeClr val="tx1"/>
                          </a:solidFill>
                          <a:latin typeface="+mn-lt"/>
                          <a:ea typeface="+mn-ea"/>
                          <a:cs typeface="+mn-cs"/>
                        </a:rPr>
                        <a:t>.</a:t>
                      </a:r>
                      <a:r>
                        <a:rPr lang="en-US" sz="2000" dirty="0">
                          <a:hlinkClick r:id="rId2"/>
                        </a:rPr>
                        <a:t> </a:t>
                      </a:r>
                      <a:endParaRPr lang="en-US" sz="2000" dirty="0"/>
                    </a:p>
                    <a:p>
                      <a:pPr lvl="1" algn="ctr"/>
                      <a:r>
                        <a:rPr lang="en-US" sz="2000" dirty="0">
                          <a:hlinkClick r:id="rId3"/>
                        </a:rPr>
                        <a:t>https://youtu.be/dMqGr4A_0E0</a:t>
                      </a:r>
                      <a:r>
                        <a:rPr lang="en-US" sz="2000" dirty="0"/>
                        <a:t> </a:t>
                      </a:r>
                    </a:p>
                    <a:p>
                      <a:pPr lvl="1" algn="ctr"/>
                      <a:endParaRPr lang="en-US" dirty="0"/>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5" name="Title 4"/>
          <p:cNvSpPr>
            <a:spLocks noGrp="1"/>
          </p:cNvSpPr>
          <p:nvPr>
            <p:ph type="ctrTitle" idx="4294967295"/>
          </p:nvPr>
        </p:nvSpPr>
        <p:spPr>
          <a:xfrm>
            <a:off x="304800" y="228600"/>
            <a:ext cx="8534400" cy="990600"/>
          </a:xfrm>
        </p:spPr>
        <p:txBody>
          <a:bodyPr>
            <a:normAutofit/>
          </a:bodyPr>
          <a:lstStyle/>
          <a:p>
            <a:pPr algn="l"/>
            <a:r>
              <a:rPr lang="en-US" sz="3600" dirty="0"/>
              <a:t>Show Empathy by Acknowledging Concern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799" y="1752600"/>
            <a:ext cx="2976803" cy="368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189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NCDORPresentationTemplateColor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Call Strategy</Template>
  <TotalTime>14418</TotalTime>
  <Words>1665</Words>
  <Application>Microsoft Office PowerPoint</Application>
  <PresentationFormat>On-screen Show (4:3)</PresentationFormat>
  <Paragraphs>264</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Perpetua</vt:lpstr>
      <vt:lpstr>Times New Roman</vt:lpstr>
      <vt:lpstr>NCDORPresentationTemplateColor2</vt:lpstr>
      <vt:lpstr>PowerPoint Presentation</vt:lpstr>
      <vt:lpstr>Agenda </vt:lpstr>
      <vt:lpstr>Blue Chip</vt:lpstr>
      <vt:lpstr>Blue Chip Definition </vt:lpstr>
      <vt:lpstr>Blue Chip Service Characteristics </vt:lpstr>
      <vt:lpstr>Managing Customer Interactions</vt:lpstr>
      <vt:lpstr>Managing Customer Interactions</vt:lpstr>
      <vt:lpstr>Build trust</vt:lpstr>
      <vt:lpstr>Show Empathy by Acknowledging Concern</vt:lpstr>
      <vt:lpstr>Build Trust</vt:lpstr>
      <vt:lpstr>Offer to Help Statement</vt:lpstr>
      <vt:lpstr>Managing Customer Interactions</vt:lpstr>
      <vt:lpstr>Identifying, Open, and Confirming</vt:lpstr>
      <vt:lpstr>Heart of The Call</vt:lpstr>
      <vt:lpstr>Heart of the Call</vt:lpstr>
      <vt:lpstr>Managing Customer Interactions</vt:lpstr>
      <vt:lpstr>PROVIDE SOLUTION with Choices</vt:lpstr>
      <vt:lpstr>The Solution</vt:lpstr>
      <vt:lpstr>The Solution</vt:lpstr>
      <vt:lpstr>Managing Customer Interactions</vt:lpstr>
      <vt:lpstr>Heart of the Call</vt:lpstr>
      <vt:lpstr>Managing Customer Interactions</vt:lpstr>
      <vt:lpstr>Gain Cooperation</vt:lpstr>
      <vt:lpstr>The Solutions</vt:lpstr>
      <vt:lpstr>Managing Customer Interactions</vt:lpstr>
      <vt:lpstr>Recap and Provide What’s Next</vt:lpstr>
      <vt:lpstr>Conclusion</vt:lpstr>
      <vt:lpstr>Ask, “Is There Anything Else?”</vt:lpstr>
      <vt:lpstr>Conclusion</vt:lpstr>
      <vt:lpstr>PowerPoint Presentation</vt:lpstr>
      <vt:lpstr>PowerPoint Presentation</vt:lpstr>
      <vt:lpstr>Handling Abusive Customers</vt:lpstr>
      <vt:lpstr>State Information Positively</vt:lpstr>
      <vt:lpstr>Add Value</vt:lpstr>
      <vt:lpstr>Perception = Reality</vt:lpstr>
      <vt:lpstr>Activity</vt:lpstr>
      <vt:lpstr>PowerPoint Presentation</vt:lpstr>
      <vt:lpstr>Scorecarding – Attain Standards</vt:lpstr>
      <vt:lpstr>Summary</vt:lpstr>
      <vt:lpstr>Questions</vt:lpstr>
      <vt:lpstr>Business Card </vt:lpstr>
    </vt:vector>
  </TitlesOfParts>
  <Company>Tekelec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 Talent Review E18 Level and Above April 9, 2008</dc:title>
  <dc:creator>lhandy</dc:creator>
  <cp:lastModifiedBy>kdshearin</cp:lastModifiedBy>
  <cp:revision>693</cp:revision>
  <dcterms:created xsi:type="dcterms:W3CDTF">2008-03-21T13:46:15Z</dcterms:created>
  <dcterms:modified xsi:type="dcterms:W3CDTF">2016-09-28T14:52:10Z</dcterms:modified>
</cp:coreProperties>
</file>