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62" r:id="rId3"/>
    <p:sldId id="263" r:id="rId4"/>
    <p:sldId id="264" r:id="rId5"/>
    <p:sldId id="265"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3"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75B6"/>
    <a:srgbClr val="1F4E79"/>
    <a:srgbClr val="1C44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15987" autoAdjust="0"/>
    <p:restoredTop sz="94660"/>
  </p:normalViewPr>
  <p:slideViewPr>
    <p:cSldViewPr snapToGrid="0">
      <p:cViewPr>
        <p:scale>
          <a:sx n="75" d="100"/>
          <a:sy n="75" d="100"/>
        </p:scale>
        <p:origin x="-1650" y="-4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BD632-165A-4738-B2DC-F4AED42CE5F2}" type="datetimeFigureOut">
              <a:rPr lang="en-US" smtClean="0"/>
              <a:t>9/13/2016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9621CF-1598-493E-9C68-530E89BE5678}" type="slidenum">
              <a:rPr lang="en-US" smtClean="0"/>
              <a:t>‹#›</a:t>
            </a:fld>
            <a:endParaRPr lang="en-US"/>
          </a:p>
        </p:txBody>
      </p:sp>
    </p:spTree>
    <p:extLst>
      <p:ext uri="{BB962C8B-B14F-4D97-AF65-F5344CB8AC3E}">
        <p14:creationId xmlns:p14="http://schemas.microsoft.com/office/powerpoint/2010/main" val="1166550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33B0057-4911-4012-8D61-34F453D01AAB}" type="slidenum">
              <a:rPr lang="en-US" smtClean="0"/>
              <a:pPr>
                <a:defRPr/>
              </a:pPr>
              <a:t>4</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82205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D33B0057-4911-4012-8D61-34F453D01AAB}" type="slidenum">
              <a:rPr lang="en-US" smtClean="0"/>
              <a:pPr>
                <a:defRPr/>
              </a:pPr>
              <a:t>19</a:t>
            </a:fld>
            <a:endParaRPr lang="en-US" dirty="0"/>
          </a:p>
        </p:txBody>
      </p:sp>
    </p:spTree>
    <p:extLst>
      <p:ext uri="{BB962C8B-B14F-4D97-AF65-F5344CB8AC3E}">
        <p14:creationId xmlns:p14="http://schemas.microsoft.com/office/powerpoint/2010/main" val="227675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D33B0057-4911-4012-8D61-34F453D01AAB}" type="slidenum">
              <a:rPr lang="en-US" smtClean="0"/>
              <a:pPr>
                <a:defRPr/>
              </a:pPr>
              <a:t>43</a:t>
            </a:fld>
            <a:endParaRPr lang="en-US" dirty="0"/>
          </a:p>
        </p:txBody>
      </p:sp>
    </p:spTree>
    <p:extLst>
      <p:ext uri="{BB962C8B-B14F-4D97-AF65-F5344CB8AC3E}">
        <p14:creationId xmlns:p14="http://schemas.microsoft.com/office/powerpoint/2010/main" val="3082223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pic>
        <p:nvPicPr>
          <p:cNvPr id="9" name="Picture 8" hidden="1"/>
          <p:cNvPicPr>
            <a:picLocks noChangeAspect="1"/>
          </p:cNvPicPr>
          <p:nvPr userDrawn="1"/>
        </p:nvPicPr>
        <p:blipFill rotWithShape="1">
          <a:blip r:embed="rId2">
            <a:extLst>
              <a:ext uri="{28A0092B-C50C-407E-A947-70E740481C1C}">
                <a14:useLocalDpi xmlns:a14="http://schemas.microsoft.com/office/drawing/2010/main" val="0"/>
              </a:ext>
            </a:extLst>
          </a:blip>
          <a:srcRect t="29081" b="25424"/>
          <a:stretch/>
        </p:blipFill>
        <p:spPr>
          <a:xfrm>
            <a:off x="-8166" y="4082143"/>
            <a:ext cx="9152165" cy="2775856"/>
          </a:xfrm>
          <a:prstGeom prst="rect">
            <a:avLst/>
          </a:prstGeom>
        </p:spPr>
      </p:pic>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t="27349" r="1936" b="28184"/>
          <a:stretch/>
        </p:blipFill>
        <p:spPr>
          <a:xfrm>
            <a:off x="-114299" y="4138769"/>
            <a:ext cx="9258299" cy="2798831"/>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4299" y="-8164"/>
            <a:ext cx="9261018" cy="6945764"/>
          </a:xfrm>
          <a:prstGeom prst="rect">
            <a:avLst/>
          </a:prstGeom>
        </p:spPr>
      </p:pic>
      <p:sp>
        <p:nvSpPr>
          <p:cNvPr id="2" name="Title 1"/>
          <p:cNvSpPr>
            <a:spLocks noGrp="1"/>
          </p:cNvSpPr>
          <p:nvPr>
            <p:ph type="ctrTitle"/>
          </p:nvPr>
        </p:nvSpPr>
        <p:spPr>
          <a:xfrm>
            <a:off x="685800" y="342900"/>
            <a:ext cx="7772400" cy="2424793"/>
          </a:xfrm>
        </p:spPr>
        <p:txBody>
          <a:bodyPr anchor="b"/>
          <a:lstStyle>
            <a:lvl1pPr algn="ctr">
              <a:defRPr sz="6000">
                <a:solidFill>
                  <a:srgbClr val="1C4469"/>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165" y="2939143"/>
            <a:ext cx="9152165" cy="408214"/>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5C4D00A-2C71-4568-A046-B3E9939E6EE8}"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2056068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4D00A-2C71-4568-A046-B3E9939E6EE8}"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29413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4D00A-2C71-4568-A046-B3E9939E6EE8}"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1180255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7176098"/>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Title Placeholder 4"/>
          <p:cNvSpPr>
            <a:spLocks noGrp="1"/>
          </p:cNvSpPr>
          <p:nvPr>
            <p:ph type="title"/>
          </p:nvPr>
        </p:nvSpPr>
        <p:spPr>
          <a:xfrm>
            <a:off x="381000" y="427031"/>
            <a:ext cx="8382000" cy="1143000"/>
          </a:xfrm>
          <a:prstGeom prst="rect">
            <a:avLst/>
          </a:prstGeom>
        </p:spPr>
        <p:txBody>
          <a:bodyPr rtlCol="0">
            <a:normAutofit/>
          </a:bodyPr>
          <a:lstStyle>
            <a:lvl1pPr>
              <a:defRPr sz="3600" b="1">
                <a:solidFill>
                  <a:schemeClr val="tx1"/>
                </a:solidFill>
                <a:latin typeface="Calibri" pitchFamily="34" charset="0"/>
              </a:defRPr>
            </a:lvl1pPr>
          </a:lstStyle>
          <a:p>
            <a:r>
              <a:rPr lang="en-US" dirty="0" smtClean="0"/>
              <a:t>Click to edit Master title style</a:t>
            </a:r>
            <a:endParaRPr lang="en-US" dirty="0"/>
          </a:p>
        </p:txBody>
      </p:sp>
      <p:sp>
        <p:nvSpPr>
          <p:cNvPr id="6" name="Text Placeholder 5"/>
          <p:cNvSpPr>
            <a:spLocks noGrp="1"/>
          </p:cNvSpPr>
          <p:nvPr>
            <p:ph idx="1"/>
          </p:nvPr>
        </p:nvSpPr>
        <p:spPr>
          <a:xfrm>
            <a:off x="381000" y="1711539"/>
            <a:ext cx="8382000" cy="3996534"/>
          </a:xfrm>
          <a:prstGeom prst="rect">
            <a:avLst/>
          </a:prstGeom>
        </p:spPr>
        <p:txBody>
          <a:bodyPr rtlCol="0">
            <a:normAutofit/>
          </a:bodyPr>
          <a:lstStyle>
            <a:lvl1pPr algn="l">
              <a:defRPr sz="2800" b="1">
                <a:solidFill>
                  <a:schemeClr val="tx1"/>
                </a:solidFill>
                <a:latin typeface="Calibri" pitchFamily="34" charset="0"/>
              </a:defRPr>
            </a:lvl1pPr>
            <a:lvl2pPr algn="l">
              <a:defRPr>
                <a:solidFill>
                  <a:schemeClr val="bg2"/>
                </a:solidFill>
              </a:defRPr>
            </a:lvl2pPr>
          </a:lstStyle>
          <a:p>
            <a:pPr lvl="0"/>
            <a:r>
              <a:rPr lang="en-US" noProof="0" dirty="0" smtClean="0"/>
              <a:t>Click to edit Master text styles</a:t>
            </a:r>
          </a:p>
        </p:txBody>
      </p:sp>
    </p:spTree>
    <p:extLst>
      <p:ext uri="{BB962C8B-B14F-4D97-AF65-F5344CB8AC3E}">
        <p14:creationId xmlns:p14="http://schemas.microsoft.com/office/powerpoint/2010/main" val="1932655289"/>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554202"/>
            <a:ext cx="8229600" cy="1143000"/>
          </a:xfrm>
          <a:prstGeom prst="rect">
            <a:avLst/>
          </a:prstGeo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3315365"/>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4D00A-2C71-4568-A046-B3E9939E6EE8}"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191056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4D00A-2C71-4568-A046-B3E9939E6EE8}" type="datetimeFigureOut">
              <a:rPr lang="en-US" smtClean="0"/>
              <a:t>9/13/2016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1151587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C4D00A-2C71-4568-A046-B3E9939E6EE8}"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3880769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C4D00A-2C71-4568-A046-B3E9939E6EE8}" type="datetimeFigureOut">
              <a:rPr lang="en-US" smtClean="0"/>
              <a:t>9/13/2016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301244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C4D00A-2C71-4568-A046-B3E9939E6EE8}" type="datetimeFigureOut">
              <a:rPr lang="en-US" smtClean="0"/>
              <a:t>9/13/2016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229803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4D00A-2C71-4568-A046-B3E9939E6EE8}" type="datetimeFigureOut">
              <a:rPr lang="en-US" smtClean="0"/>
              <a:t>9/13/2016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247559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4D00A-2C71-4568-A046-B3E9939E6EE8}"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2427668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4D00A-2C71-4568-A046-B3E9939E6EE8}" type="datetimeFigureOut">
              <a:rPr lang="en-US" smtClean="0"/>
              <a:t>9/13/2016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5E626D-D8AE-478B-A58B-14572B70C0E9}" type="slidenum">
              <a:rPr lang="en-US" smtClean="0"/>
              <a:t>‹#›</a:t>
            </a:fld>
            <a:endParaRPr lang="en-US"/>
          </a:p>
        </p:txBody>
      </p:sp>
    </p:spTree>
    <p:extLst>
      <p:ext uri="{BB962C8B-B14F-4D97-AF65-F5344CB8AC3E}">
        <p14:creationId xmlns:p14="http://schemas.microsoft.com/office/powerpoint/2010/main" val="2479464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384484"/>
            <a:ext cx="8515350" cy="120195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81697"/>
            <a:ext cx="7886700" cy="120474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4D00A-2C71-4568-A046-B3E9939E6EE8}" type="datetimeFigureOut">
              <a:rPr lang="en-US" smtClean="0"/>
              <a:t>9/13/2016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E626D-D8AE-478B-A58B-14572B70C0E9}" type="slidenum">
              <a:rPr lang="en-US" smtClean="0"/>
              <a:t>‹#›</a:t>
            </a:fld>
            <a:endParaRPr lang="en-US"/>
          </a:p>
        </p:txBody>
      </p:sp>
      <p:sp>
        <p:nvSpPr>
          <p:cNvPr id="7" name="Rectangle 6"/>
          <p:cNvSpPr/>
          <p:nvPr userDrawn="1"/>
        </p:nvSpPr>
        <p:spPr>
          <a:xfrm>
            <a:off x="0" y="6491065"/>
            <a:ext cx="9143999" cy="3714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605800"/>
            <a:ext cx="310244" cy="120195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0" y="2827116"/>
            <a:ext cx="310244" cy="120195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4048432"/>
            <a:ext cx="310244" cy="120195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5269748"/>
            <a:ext cx="310244" cy="120195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1" y="-6282"/>
            <a:ext cx="310244" cy="3714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28539" y="6524864"/>
            <a:ext cx="1428861" cy="340396"/>
          </a:xfrm>
          <a:prstGeom prst="rect">
            <a:avLst/>
          </a:prstGeom>
        </p:spPr>
      </p:pic>
    </p:spTree>
    <p:extLst>
      <p:ext uri="{BB962C8B-B14F-4D97-AF65-F5344CB8AC3E}">
        <p14:creationId xmlns:p14="http://schemas.microsoft.com/office/powerpoint/2010/main" val="39651623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90000"/>
        </a:lnSpc>
        <a:spcBef>
          <a:spcPct val="0"/>
        </a:spcBef>
        <a:buNone/>
        <a:defRPr sz="4400" b="1" i="0" u="none"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1">
            <a:lumMod val="75000"/>
          </a:schemeClr>
        </a:buClr>
        <a:buSzPct val="100000"/>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lumMod val="60000"/>
            <a:lumOff val="40000"/>
          </a:schemeClr>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en.wikipedia.org/wiki/Charles_Babbage"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2.emf"/><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2.xml"/><Relationship Id="rId4" Type="http://schemas.openxmlformats.org/officeDocument/2006/relationships/tags" Target="../tags/tag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12.xml"/><Relationship Id="rId7" Type="http://schemas.openxmlformats.org/officeDocument/2006/relationships/image" Target="../media/image13.emf"/><Relationship Id="rId2" Type="http://schemas.openxmlformats.org/officeDocument/2006/relationships/tags" Target="../tags/tag11.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Layout" Target="../slideLayouts/slideLayout2.xml"/><Relationship Id="rId4" Type="http://schemas.openxmlformats.org/officeDocument/2006/relationships/tags" Target="../tags/tag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4.emf"/><Relationship Id="rId2" Type="http://schemas.openxmlformats.org/officeDocument/2006/relationships/tags" Target="../tags/tag14.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Layout" Target="../slideLayouts/slideLayout2.xml"/><Relationship Id="rId4" Type="http://schemas.openxmlformats.org/officeDocument/2006/relationships/tags" Target="../tags/tag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6.e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2.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media/image16.emf"/><Relationship Id="rId2" Type="http://schemas.openxmlformats.org/officeDocument/2006/relationships/tags" Target="../tags/tag17.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Layout" Target="../slideLayouts/slideLayout2.xml"/><Relationship Id="rId4" Type="http://schemas.openxmlformats.org/officeDocument/2006/relationships/tags" Target="../tags/tag19.xml"/></Relationships>
</file>

<file path=ppt/slides/_rels/slide25.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7.emf"/><Relationship Id="rId2" Type="http://schemas.openxmlformats.org/officeDocument/2006/relationships/tags" Target="../tags/tag20.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Layout" Target="../slideLayouts/slideLayout2.xml"/><Relationship Id="rId4" Type="http://schemas.openxmlformats.org/officeDocument/2006/relationships/tags" Target="../tags/tag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image" Target="../media/image18.emf"/><Relationship Id="rId2" Type="http://schemas.openxmlformats.org/officeDocument/2006/relationships/tags" Target="../tags/tag23.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Layout" Target="../slideLayouts/slideLayout2.xml"/><Relationship Id="rId4" Type="http://schemas.openxmlformats.org/officeDocument/2006/relationships/tags" Target="../tags/tag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19.emf"/><Relationship Id="rId2" Type="http://schemas.openxmlformats.org/officeDocument/2006/relationships/tags" Target="../tags/tag26.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Layout" Target="../slideLayouts/slideLayout2.xml"/><Relationship Id="rId4" Type="http://schemas.openxmlformats.org/officeDocument/2006/relationships/tags" Target="../tags/tag2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tags" Target="../tags/tag30.xml"/><Relationship Id="rId7" Type="http://schemas.openxmlformats.org/officeDocument/2006/relationships/oleObject" Target="../embeddings/oleObject11.bin"/><Relationship Id="rId2" Type="http://schemas.openxmlformats.org/officeDocument/2006/relationships/tags" Target="../tags/tag29.xml"/><Relationship Id="rId1" Type="http://schemas.openxmlformats.org/officeDocument/2006/relationships/vmlDrawing" Target="../drawings/vmlDrawing11.vml"/><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44.xml.rels><?xml version="1.0" encoding="UTF-8" standalone="yes"?>
<Relationships xmlns="http://schemas.openxmlformats.org/package/2006/relationships"><Relationship Id="rId2" Type="http://schemas.openxmlformats.org/officeDocument/2006/relationships/hyperlink" Target="mailto:boone@sog.unc.edu"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8.emf"/><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37000" b="-5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2900"/>
            <a:ext cx="7937500" cy="2424793"/>
          </a:xfrm>
        </p:spPr>
        <p:txBody>
          <a:bodyPr>
            <a:normAutofit fontScale="90000"/>
          </a:bodyPr>
          <a:lstStyle/>
          <a:p>
            <a:r>
              <a:rPr lang="en-US" dirty="0" smtClean="0">
                <a:solidFill>
                  <a:srgbClr val="2E75B6"/>
                </a:solidFill>
                <a:effectLst>
                  <a:outerShdw blurRad="50800" dist="38100" dir="2700000" algn="tl" rotWithShape="0">
                    <a:prstClr val="black">
                      <a:alpha val="40000"/>
                    </a:prstClr>
                  </a:outerShdw>
                </a:effectLst>
              </a:rPr>
              <a:t>Want a Reduction in BPP Value? I Have a Few Questions for You!</a:t>
            </a:r>
            <a:endParaRPr lang="en-US" dirty="0">
              <a:solidFill>
                <a:srgbClr val="2E75B6"/>
              </a:solidFill>
              <a:effectLst>
                <a:outerShdw blurRad="50800" dist="38100" dir="2700000" algn="tl" rotWithShape="0">
                  <a:prstClr val="black">
                    <a:alpha val="40000"/>
                  </a:prstClr>
                </a:outerShdw>
              </a:effectLst>
            </a:endParaRPr>
          </a:p>
        </p:txBody>
      </p:sp>
      <p:sp>
        <p:nvSpPr>
          <p:cNvPr id="3" name="Subtitle 2"/>
          <p:cNvSpPr>
            <a:spLocks noGrp="1"/>
          </p:cNvSpPr>
          <p:nvPr>
            <p:ph type="subTitle" idx="1"/>
          </p:nvPr>
        </p:nvSpPr>
        <p:spPr>
          <a:xfrm>
            <a:off x="-8165" y="2982097"/>
            <a:ext cx="9152165" cy="365260"/>
          </a:xfrm>
        </p:spPr>
        <p:txBody>
          <a:bodyPr>
            <a:normAutofit fontScale="92500" lnSpcReduction="10000"/>
          </a:bodyPr>
          <a:lstStyle/>
          <a:p>
            <a:r>
              <a:rPr lang="en-US" dirty="0" smtClean="0">
                <a:solidFill>
                  <a:schemeClr val="bg1"/>
                </a:solidFill>
              </a:rPr>
              <a:t>By Kirk Boone</a:t>
            </a:r>
            <a:endParaRPr lang="en-US" dirty="0">
              <a:solidFill>
                <a:schemeClr val="bg1"/>
              </a:solidFill>
            </a:endParaRPr>
          </a:p>
        </p:txBody>
      </p:sp>
      <p:sp>
        <p:nvSpPr>
          <p:cNvPr id="4" name="TextBox 3"/>
          <p:cNvSpPr txBox="1"/>
          <p:nvPr/>
        </p:nvSpPr>
        <p:spPr>
          <a:xfrm>
            <a:off x="317500" y="4305300"/>
            <a:ext cx="8547100" cy="830997"/>
          </a:xfrm>
          <a:prstGeom prst="rect">
            <a:avLst/>
          </a:prstGeom>
          <a:noFill/>
        </p:spPr>
        <p:txBody>
          <a:bodyPr wrap="square" rtlCol="0">
            <a:spAutoFit/>
          </a:bodyPr>
          <a:lstStyle/>
          <a:p>
            <a:r>
              <a:rPr lang="en-US" sz="4800" dirty="0" smtClean="0">
                <a:solidFill>
                  <a:schemeClr val="bg1"/>
                </a:solidFill>
              </a:rPr>
              <a:t>RWPOLL.COM Session ID: </a:t>
            </a:r>
            <a:r>
              <a:rPr lang="en-US" sz="4800" dirty="0" smtClean="0">
                <a:solidFill>
                  <a:schemeClr val="bg1"/>
                </a:solidFill>
              </a:rPr>
              <a:t>265496</a:t>
            </a:r>
            <a:endParaRPr lang="en-US" sz="4800" dirty="0">
              <a:solidFill>
                <a:schemeClr val="bg1"/>
              </a:solidFill>
            </a:endParaRPr>
          </a:p>
        </p:txBody>
      </p:sp>
    </p:spTree>
    <p:extLst>
      <p:ext uri="{BB962C8B-B14F-4D97-AF65-F5344CB8AC3E}">
        <p14:creationId xmlns:p14="http://schemas.microsoft.com/office/powerpoint/2010/main" val="24443714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 a request for 50% economic obsolescence.</a:t>
            </a:r>
            <a:endParaRPr lang="en-US" dirty="0"/>
          </a:p>
        </p:txBody>
      </p:sp>
      <p:sp>
        <p:nvSpPr>
          <p:cNvPr id="3" name="Text Placeholder 2"/>
          <p:cNvSpPr>
            <a:spLocks noGrp="1"/>
          </p:cNvSpPr>
          <p:nvPr>
            <p:ph idx="1"/>
          </p:nvPr>
        </p:nvSpPr>
        <p:spPr/>
        <p:txBody>
          <a:bodyPr/>
          <a:lstStyle/>
          <a:p>
            <a:r>
              <a:rPr lang="en-US" dirty="0" smtClean="0"/>
              <a:t>Beginning value is $120 million based on 40% good of $300 million historical cost.</a:t>
            </a:r>
          </a:p>
          <a:p>
            <a:r>
              <a:rPr lang="en-US" dirty="0" smtClean="0"/>
              <a:t>$120 million x 50% = $60 million requested.</a:t>
            </a:r>
          </a:p>
          <a:p>
            <a:r>
              <a:rPr lang="en-US" dirty="0" smtClean="0"/>
              <a:t>On site and cost reconciliation finds $60 million cost not reported.</a:t>
            </a:r>
          </a:p>
          <a:p>
            <a:r>
              <a:rPr lang="en-US" dirty="0" smtClean="0"/>
              <a:t>If economic obsolescence exists:</a:t>
            </a:r>
          </a:p>
          <a:p>
            <a:r>
              <a:rPr lang="en-US" dirty="0" smtClean="0"/>
              <a:t> $144 million x 50% = $72 million requested now?</a:t>
            </a:r>
          </a:p>
        </p:txBody>
      </p:sp>
    </p:spTree>
    <p:extLst>
      <p:ext uri="{BB962C8B-B14F-4D97-AF65-F5344CB8AC3E}">
        <p14:creationId xmlns:p14="http://schemas.microsoft.com/office/powerpoint/2010/main" val="415895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Charles Babbage</a:t>
            </a:r>
            <a:endParaRPr lang="en-US" dirty="0"/>
          </a:p>
        </p:txBody>
      </p:sp>
      <p:sp>
        <p:nvSpPr>
          <p:cNvPr id="3" name="Rectangle 2"/>
          <p:cNvSpPr/>
          <p:nvPr/>
        </p:nvSpPr>
        <p:spPr>
          <a:xfrm>
            <a:off x="4800600" y="2849200"/>
            <a:ext cx="3784842" cy="2554545"/>
          </a:xfrm>
          <a:prstGeom prst="rect">
            <a:avLst/>
          </a:prstGeom>
        </p:spPr>
        <p:txBody>
          <a:bodyPr wrap="square">
            <a:spAutoFit/>
          </a:bodyPr>
          <a:lstStyle/>
          <a:p>
            <a:r>
              <a:rPr lang="en-US" sz="2000" dirty="0">
                <a:solidFill>
                  <a:schemeClr val="tx1">
                    <a:lumMod val="95000"/>
                    <a:lumOff val="5000"/>
                  </a:schemeClr>
                </a:solidFill>
              </a:rPr>
              <a:t>"Pray, Mr. Babbage, if you put into the machine wrong figures, will the right answers come out?" ... I am not able rightly to apprehend the kind of confusion of ideas that could provoke such a question.</a:t>
            </a:r>
          </a:p>
          <a:p>
            <a:r>
              <a:rPr lang="en-US" sz="2000" dirty="0">
                <a:solidFill>
                  <a:schemeClr val="tx1">
                    <a:lumMod val="95000"/>
                    <a:lumOff val="5000"/>
                  </a:schemeClr>
                </a:solidFill>
              </a:rPr>
              <a:t>—</a:t>
            </a:r>
            <a:r>
              <a:rPr lang="en-US" sz="2000" dirty="0">
                <a:solidFill>
                  <a:schemeClr val="tx1">
                    <a:lumMod val="95000"/>
                    <a:lumOff val="5000"/>
                  </a:schemeClr>
                </a:solidFill>
                <a:hlinkClick r:id="rId2" tooltip="Charles Babbage"/>
              </a:rPr>
              <a:t>Charles Babbage</a:t>
            </a:r>
            <a:r>
              <a:rPr lang="en-US" sz="2000" dirty="0">
                <a:solidFill>
                  <a:schemeClr val="tx1">
                    <a:lumMod val="95000"/>
                    <a:lumOff val="5000"/>
                  </a:schemeClr>
                </a:solidFill>
              </a:rPr>
              <a:t>, </a:t>
            </a:r>
            <a:r>
              <a:rPr lang="en-US" sz="2000" i="1" dirty="0">
                <a:solidFill>
                  <a:schemeClr val="tx1">
                    <a:lumMod val="95000"/>
                    <a:lumOff val="5000"/>
                  </a:schemeClr>
                </a:solidFill>
              </a:rPr>
              <a:t>Passages from the Life of a Philosopher</a:t>
            </a:r>
            <a:endParaRPr lang="en-US" sz="2000" dirty="0">
              <a:solidFill>
                <a:schemeClr val="tx1">
                  <a:lumMod val="95000"/>
                  <a:lumOff val="5000"/>
                </a:schemeClr>
              </a:solidFill>
            </a:endParaRPr>
          </a:p>
        </p:txBody>
      </p:sp>
      <p:pic>
        <p:nvPicPr>
          <p:cNvPr id="4" name="Picture 3"/>
          <p:cNvPicPr>
            <a:picLocks noChangeAspect="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628649" y="1873743"/>
            <a:ext cx="3800475" cy="4505459"/>
          </a:xfrm>
          <a:prstGeom prst="rect">
            <a:avLst/>
          </a:prstGeom>
        </p:spPr>
      </p:pic>
    </p:spTree>
    <p:extLst>
      <p:ext uri="{BB962C8B-B14F-4D97-AF65-F5344CB8AC3E}">
        <p14:creationId xmlns:p14="http://schemas.microsoft.com/office/powerpoint/2010/main" val="2990717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 #2 – “Is the inutility penalty being used correctly?”</a:t>
            </a:r>
            <a:endParaRPr lang="en-US" dirty="0"/>
          </a:p>
        </p:txBody>
      </p:sp>
      <p:sp>
        <p:nvSpPr>
          <p:cNvPr id="3" name="Text Placeholder 2"/>
          <p:cNvSpPr>
            <a:spLocks noGrp="1"/>
          </p:cNvSpPr>
          <p:nvPr>
            <p:ph idx="1"/>
          </p:nvPr>
        </p:nvSpPr>
        <p:spPr>
          <a:xfrm>
            <a:off x="628650" y="1825625"/>
            <a:ext cx="3981450" cy="4351338"/>
          </a:xfrm>
        </p:spPr>
        <p:txBody>
          <a:bodyPr/>
          <a:lstStyle/>
          <a:p>
            <a:r>
              <a:rPr lang="en-US" dirty="0" smtClean="0"/>
              <a:t>A manufacturing facility has a designed capacity of 1,000 units per day. However, it is producing 400 units per day.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29679" y="1825625"/>
            <a:ext cx="3685671" cy="2457114"/>
          </a:xfrm>
          <a:prstGeom prst="rect">
            <a:avLst/>
          </a:prstGeom>
        </p:spPr>
      </p:pic>
    </p:spTree>
    <p:extLst>
      <p:ext uri="{BB962C8B-B14F-4D97-AF65-F5344CB8AC3E}">
        <p14:creationId xmlns:p14="http://schemas.microsoft.com/office/powerpoint/2010/main" val="1972424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D5B895C1-D17C-4226-A73E-B0409D5DC53F}" type="slidenum">
              <a:rPr lang="en-US" smtClean="0"/>
              <a:t>13</a:t>
            </a:fld>
            <a:endParaRPr lang="en-US" dirty="0"/>
          </a:p>
        </p:txBody>
      </p:sp>
      <p:sp>
        <p:nvSpPr>
          <p:cNvPr id="4" name="Title 3"/>
          <p:cNvSpPr>
            <a:spLocks noGrp="1"/>
          </p:cNvSpPr>
          <p:nvPr>
            <p:ph type="title"/>
          </p:nvPr>
        </p:nvSpPr>
        <p:spPr>
          <a:xfrm>
            <a:off x="457200" y="304800"/>
            <a:ext cx="8229600" cy="1252728"/>
          </a:xfrm>
        </p:spPr>
        <p:txBody>
          <a:bodyPr>
            <a:normAutofit/>
          </a:bodyPr>
          <a:lstStyle/>
          <a:p>
            <a:r>
              <a:rPr lang="en-US" sz="4000" dirty="0" smtClean="0"/>
              <a:t>Inutility as a percent Formula</a:t>
            </a:r>
            <a:endParaRPr lang="en-US" sz="4000" dirty="0"/>
          </a:p>
        </p:txBody>
      </p:sp>
      <p:graphicFrame>
        <p:nvGraphicFramePr>
          <p:cNvPr id="5" name="Content Placeholder 4"/>
          <p:cNvGraphicFramePr>
            <a:graphicFrameLocks noGrp="1" noChangeAspect="1"/>
          </p:cNvGraphicFramePr>
          <p:nvPr>
            <p:ph idx="1"/>
            <p:extLst>
              <p:ext uri="{D42A27DB-BD31-4B8C-83A1-F6EECF244321}">
                <p14:modId xmlns:p14="http://schemas.microsoft.com/office/powerpoint/2010/main" val="4197868823"/>
              </p:ext>
            </p:extLst>
          </p:nvPr>
        </p:nvGraphicFramePr>
        <p:xfrm>
          <a:off x="1676400" y="2438400"/>
          <a:ext cx="5918200" cy="1957939"/>
        </p:xfrm>
        <a:graphic>
          <a:graphicData uri="http://schemas.openxmlformats.org/presentationml/2006/ole">
            <mc:AlternateContent xmlns:mc="http://schemas.openxmlformats.org/markup-compatibility/2006">
              <mc:Choice xmlns:v="urn:schemas-microsoft-com:vml" Requires="v">
                <p:oleObj spid="_x0000_s3096" name="Equation" r:id="rId3" imgW="1688760" imgH="558720" progId="Equation.3">
                  <p:embed/>
                </p:oleObj>
              </mc:Choice>
              <mc:Fallback>
                <p:oleObj name="Equation" r:id="rId3" imgW="1688760" imgH="558720" progId="Equation.3">
                  <p:embed/>
                  <p:pic>
                    <p:nvPicPr>
                      <p:cNvPr id="0" name=""/>
                      <p:cNvPicPr/>
                      <p:nvPr/>
                    </p:nvPicPr>
                    <p:blipFill>
                      <a:blip r:embed="rId4"/>
                      <a:stretch>
                        <a:fillRect/>
                      </a:stretch>
                    </p:blipFill>
                    <p:spPr>
                      <a:xfrm>
                        <a:off x="1676400" y="2438400"/>
                        <a:ext cx="5918200" cy="1957939"/>
                      </a:xfrm>
                      <a:prstGeom prst="rect">
                        <a:avLst/>
                      </a:prstGeom>
                    </p:spPr>
                  </p:pic>
                </p:oleObj>
              </mc:Fallback>
            </mc:AlternateContent>
          </a:graphicData>
        </a:graphic>
      </p:graphicFrame>
      <p:sp>
        <p:nvSpPr>
          <p:cNvPr id="6" name="Content Placeholder 1"/>
          <p:cNvSpPr txBox="1">
            <a:spLocks/>
          </p:cNvSpPr>
          <p:nvPr/>
        </p:nvSpPr>
        <p:spPr>
          <a:xfrm>
            <a:off x="872067" y="4343401"/>
            <a:ext cx="7408333" cy="1782762"/>
          </a:xfrm>
          <a:prstGeom prst="rect">
            <a:avLst/>
          </a:prstGeom>
        </p:spPr>
        <p:txBody>
          <a:bodyPr vert="horz" lIns="91440" tIns="45720" rIns="91440" bIns="45720" rtlCol="0">
            <a:normAutofit fontScale="92500" lnSpcReduction="10000"/>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r>
              <a:rPr lang="en-US" dirty="0" smtClean="0">
                <a:solidFill>
                  <a:schemeClr val="tx1"/>
                </a:solidFill>
              </a:rPr>
              <a:t>Where Capacity A = Rated or design capacity</a:t>
            </a:r>
          </a:p>
          <a:p>
            <a:r>
              <a:rPr lang="en-US" dirty="0" smtClean="0">
                <a:solidFill>
                  <a:schemeClr val="tx1"/>
                </a:solidFill>
              </a:rPr>
              <a:t>Capacity B = Actual Production</a:t>
            </a:r>
          </a:p>
          <a:p>
            <a:r>
              <a:rPr lang="en-US" dirty="0" smtClean="0">
                <a:solidFill>
                  <a:schemeClr val="tx1"/>
                </a:solidFill>
              </a:rPr>
              <a:t>X = Exponent or scale factor</a:t>
            </a:r>
          </a:p>
          <a:p>
            <a:pPr lvl="1"/>
            <a:r>
              <a:rPr lang="en-US" i="1" dirty="0" smtClean="0">
                <a:solidFill>
                  <a:schemeClr val="tx1"/>
                </a:solidFill>
              </a:rPr>
              <a:t>Valuing Machinery and Equipment The fundamentals of Appraising Machinery and Technical Assets, Third Ed., ASA</a:t>
            </a:r>
          </a:p>
          <a:p>
            <a:pPr marL="0" indent="0">
              <a:buFont typeface="Symbol" pitchFamily="18" charset="2"/>
              <a:buNone/>
            </a:pPr>
            <a:endParaRPr lang="en-US" dirty="0"/>
          </a:p>
        </p:txBody>
      </p:sp>
    </p:spTree>
    <p:extLst>
      <p:ext uri="{BB962C8B-B14F-4D97-AF65-F5344CB8AC3E}">
        <p14:creationId xmlns:p14="http://schemas.microsoft.com/office/powerpoint/2010/main" val="20092293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fontScale="90000"/>
          </a:bodyPr>
          <a:lstStyle/>
          <a:p>
            <a:r>
              <a:rPr lang="en-US" smtClean="0"/>
              <a:t>Inutility as a percent is calculated using a .7 scale factor at 47%</a:t>
            </a:r>
            <a:endParaRPr lang="en-US" dirty="0"/>
          </a:p>
        </p:txBody>
      </p:sp>
      <p:sp>
        <p:nvSpPr>
          <p:cNvPr id="3" name="TPAnswers"/>
          <p:cNvSpPr>
            <a:spLocks noGrp="1"/>
          </p:cNvSpPr>
          <p:nvPr>
            <p:ph idx="1"/>
            <p:custDataLst>
              <p:tags r:id="rId3"/>
            </p:custDataLst>
          </p:nvPr>
        </p:nvSpPr>
        <p:spPr>
          <a:xfrm>
            <a:off x="628650" y="1825625"/>
            <a:ext cx="4457700" cy="4351338"/>
          </a:xfrm>
        </p:spPr>
        <p:txBody>
          <a:bodyPr/>
          <a:lstStyle/>
          <a:p>
            <a:pPr marL="514350" indent="-514350">
              <a:buFont typeface="+mj-lt"/>
              <a:buAutoNum type="alphaUcPeriod"/>
            </a:pPr>
            <a:r>
              <a:rPr lang="en-US" dirty="0" smtClean="0"/>
              <a:t>There is some economic obsolescence (EO).</a:t>
            </a:r>
          </a:p>
          <a:p>
            <a:pPr marL="514350" indent="-514350">
              <a:buFont typeface="+mj-lt"/>
              <a:buAutoNum type="alphaUcPeriod"/>
            </a:pPr>
            <a:r>
              <a:rPr lang="en-US" dirty="0" smtClean="0"/>
              <a:t>There is approximately 47% EO.</a:t>
            </a:r>
          </a:p>
          <a:p>
            <a:pPr marL="514350" indent="-514350">
              <a:buFont typeface="+mj-lt"/>
              <a:buAutoNum type="alphaUcPeriod"/>
            </a:pPr>
            <a:r>
              <a:rPr lang="en-US" dirty="0" smtClean="0"/>
              <a:t>There is no EO.</a:t>
            </a:r>
          </a:p>
          <a:p>
            <a:pPr marL="514350" indent="-514350">
              <a:buFont typeface="+mj-lt"/>
              <a:buAutoNum type="alphaUcPeriod"/>
            </a:pPr>
            <a:r>
              <a:rPr lang="en-US" dirty="0" smtClean="0"/>
              <a:t>We don’t have enough information.</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002133473"/>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4123" name="Chart" r:id="rId6" imgW="4572034" imgH="5143584" progId="MSGraph.Chart.8">
                  <p:embed followColorScheme="full"/>
                </p:oleObj>
              </mc:Choice>
              <mc:Fallback>
                <p:oleObj name="Chart" r:id="rId6" imgW="4572034" imgH="5143584"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611176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information</a:t>
            </a:r>
            <a:endParaRPr lang="en-US" dirty="0"/>
          </a:p>
        </p:txBody>
      </p:sp>
      <p:sp>
        <p:nvSpPr>
          <p:cNvPr id="3" name="Text Placeholder 2"/>
          <p:cNvSpPr>
            <a:spLocks noGrp="1"/>
          </p:cNvSpPr>
          <p:nvPr>
            <p:ph idx="1"/>
          </p:nvPr>
        </p:nvSpPr>
        <p:spPr/>
        <p:txBody>
          <a:bodyPr/>
          <a:lstStyle/>
          <a:p>
            <a:r>
              <a:rPr lang="en-US" smtClean="0"/>
              <a:t>The facility has experienced a decrease in production over the past 3 years.</a:t>
            </a:r>
          </a:p>
          <a:p>
            <a:r>
              <a:rPr lang="en-US" smtClean="0"/>
              <a:t>The general economy has shown signs of a recession in the past 3 years.</a:t>
            </a:r>
          </a:p>
          <a:p>
            <a:endParaRPr lang="en-US" smtClean="0"/>
          </a:p>
          <a:p>
            <a:endParaRPr lang="en-US" dirty="0"/>
          </a:p>
        </p:txBody>
      </p:sp>
    </p:spTree>
    <p:extLst>
      <p:ext uri="{BB962C8B-B14F-4D97-AF65-F5344CB8AC3E}">
        <p14:creationId xmlns:p14="http://schemas.microsoft.com/office/powerpoint/2010/main" val="106041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fontScale="90000"/>
          </a:bodyPr>
          <a:lstStyle/>
          <a:p>
            <a:r>
              <a:rPr lang="en-US" smtClean="0"/>
              <a:t>Inutility as a percent is calculated using a .7 scale factor at 47%</a:t>
            </a:r>
            <a:endParaRPr lang="en-US" dirty="0"/>
          </a:p>
        </p:txBody>
      </p:sp>
      <p:sp>
        <p:nvSpPr>
          <p:cNvPr id="3" name="TPAnswers"/>
          <p:cNvSpPr>
            <a:spLocks noGrp="1"/>
          </p:cNvSpPr>
          <p:nvPr>
            <p:ph idx="1"/>
            <p:custDataLst>
              <p:tags r:id="rId3"/>
            </p:custDataLst>
          </p:nvPr>
        </p:nvSpPr>
        <p:spPr>
          <a:xfrm>
            <a:off x="628650" y="1825625"/>
            <a:ext cx="4781550" cy="4351338"/>
          </a:xfrm>
        </p:spPr>
        <p:txBody>
          <a:bodyPr/>
          <a:lstStyle/>
          <a:p>
            <a:pPr marL="514350" indent="-514350">
              <a:buFont typeface="+mj-lt"/>
              <a:buAutoNum type="alphaUcPeriod"/>
            </a:pPr>
            <a:r>
              <a:rPr lang="en-US" dirty="0" smtClean="0"/>
              <a:t>There is some economic obsolescence (EO).</a:t>
            </a:r>
          </a:p>
          <a:p>
            <a:pPr marL="514350" indent="-514350">
              <a:buFont typeface="+mj-lt"/>
              <a:buAutoNum type="alphaUcPeriod"/>
            </a:pPr>
            <a:r>
              <a:rPr lang="en-US" dirty="0" smtClean="0"/>
              <a:t>There is approximately 47% EO.</a:t>
            </a:r>
          </a:p>
          <a:p>
            <a:pPr marL="514350" indent="-514350">
              <a:buFont typeface="+mj-lt"/>
              <a:buAutoNum type="alphaUcPeriod"/>
            </a:pPr>
            <a:r>
              <a:rPr lang="en-US" dirty="0" smtClean="0"/>
              <a:t>There is no EO.</a:t>
            </a:r>
          </a:p>
          <a:p>
            <a:pPr marL="514350" indent="-514350">
              <a:buFont typeface="+mj-lt"/>
              <a:buAutoNum type="alphaUcPeriod"/>
            </a:pPr>
            <a:r>
              <a:rPr lang="en-US" dirty="0" smtClean="0"/>
              <a:t>We don’t have enough information.</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689451218"/>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5147" name="Chart" r:id="rId6" imgW="4572034" imgH="5143584" progId="MSGraph.Chart.8">
                  <p:embed followColorScheme="full"/>
                </p:oleObj>
              </mc:Choice>
              <mc:Fallback>
                <p:oleObj name="Chart" r:id="rId6" imgW="4572034" imgH="5143584"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858045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Information</a:t>
            </a:r>
            <a:endParaRPr lang="en-US" dirty="0"/>
          </a:p>
        </p:txBody>
      </p:sp>
      <p:sp>
        <p:nvSpPr>
          <p:cNvPr id="3" name="Text Placeholder 2"/>
          <p:cNvSpPr>
            <a:spLocks noGrp="1"/>
          </p:cNvSpPr>
          <p:nvPr>
            <p:ph idx="1"/>
          </p:nvPr>
        </p:nvSpPr>
        <p:spPr/>
        <p:txBody>
          <a:bodyPr>
            <a:normAutofit fontScale="92500" lnSpcReduction="20000"/>
          </a:bodyPr>
          <a:lstStyle/>
          <a:p>
            <a:r>
              <a:rPr lang="en-US" smtClean="0"/>
              <a:t>Normal production levels follow a cyclical market. The industry is well aware of this.</a:t>
            </a:r>
          </a:p>
          <a:p>
            <a:r>
              <a:rPr lang="en-US" smtClean="0"/>
              <a:t>It is impossible to achieve 100% production.</a:t>
            </a:r>
          </a:p>
          <a:p>
            <a:r>
              <a:rPr lang="en-US" smtClean="0"/>
              <a:t>The best production year ever was 90%. Engineers indicate more was demanded.</a:t>
            </a:r>
          </a:p>
          <a:p>
            <a:r>
              <a:rPr lang="en-US" smtClean="0"/>
              <a:t>40% production is not abnormal in the cycle.</a:t>
            </a:r>
          </a:p>
          <a:p>
            <a:r>
              <a:rPr lang="en-US" smtClean="0"/>
              <a:t>Permits approved to expand capacity by 50%.</a:t>
            </a:r>
          </a:p>
          <a:p>
            <a:r>
              <a:rPr lang="en-US" smtClean="0"/>
              <a:t>$30 million spent last year to increase capacity by 10%. Value of entire plant - $60 million.</a:t>
            </a:r>
          </a:p>
          <a:p>
            <a:r>
              <a:rPr lang="en-US" smtClean="0"/>
              <a:t>Forecasts indicate demand to increase sharply.</a:t>
            </a:r>
          </a:p>
          <a:p>
            <a:r>
              <a:rPr lang="en-US" smtClean="0"/>
              <a:t>Competition and the market is following. </a:t>
            </a:r>
          </a:p>
          <a:p>
            <a:endParaRPr lang="en-US" smtClean="0"/>
          </a:p>
          <a:p>
            <a:endParaRPr lang="en-US" dirty="0"/>
          </a:p>
        </p:txBody>
      </p:sp>
    </p:spTree>
    <p:extLst>
      <p:ext uri="{BB962C8B-B14F-4D97-AF65-F5344CB8AC3E}">
        <p14:creationId xmlns:p14="http://schemas.microsoft.com/office/powerpoint/2010/main" val="919498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fontScale="90000"/>
          </a:bodyPr>
          <a:lstStyle/>
          <a:p>
            <a:r>
              <a:rPr lang="en-US" smtClean="0"/>
              <a:t>Inutility as a percent is calculated using a .7 scale factor at 47%</a:t>
            </a:r>
            <a:endParaRPr lang="en-US" dirty="0"/>
          </a:p>
        </p:txBody>
      </p:sp>
      <p:sp>
        <p:nvSpPr>
          <p:cNvPr id="3" name="TPAnswers"/>
          <p:cNvSpPr>
            <a:spLocks noGrp="1"/>
          </p:cNvSpPr>
          <p:nvPr>
            <p:ph idx="1"/>
            <p:custDataLst>
              <p:tags r:id="rId3"/>
            </p:custDataLst>
          </p:nvPr>
        </p:nvSpPr>
        <p:spPr>
          <a:xfrm>
            <a:off x="628650" y="1825625"/>
            <a:ext cx="4457700" cy="4351338"/>
          </a:xfrm>
        </p:spPr>
        <p:txBody>
          <a:bodyPr/>
          <a:lstStyle/>
          <a:p>
            <a:pPr marL="514350" indent="-514350">
              <a:buFont typeface="+mj-lt"/>
              <a:buAutoNum type="alphaUcPeriod"/>
            </a:pPr>
            <a:r>
              <a:rPr lang="en-US" dirty="0" smtClean="0"/>
              <a:t>There is some economic obsolescence (EO).</a:t>
            </a:r>
          </a:p>
          <a:p>
            <a:pPr marL="514350" indent="-514350">
              <a:buFont typeface="+mj-lt"/>
              <a:buAutoNum type="alphaUcPeriod"/>
            </a:pPr>
            <a:r>
              <a:rPr lang="en-US" dirty="0" smtClean="0"/>
              <a:t>There is approximately 47% EO.</a:t>
            </a:r>
          </a:p>
          <a:p>
            <a:pPr marL="514350" indent="-514350">
              <a:buFont typeface="+mj-lt"/>
              <a:buAutoNum type="alphaUcPeriod"/>
            </a:pPr>
            <a:r>
              <a:rPr lang="en-US" dirty="0" smtClean="0"/>
              <a:t>There is no EO.</a:t>
            </a:r>
          </a:p>
          <a:p>
            <a:pPr marL="514350" indent="-514350">
              <a:buFont typeface="+mj-lt"/>
              <a:buAutoNum type="alphaUcPeriod"/>
            </a:pPr>
            <a:r>
              <a:rPr lang="en-US" dirty="0" smtClean="0"/>
              <a:t>We don’t have enough information.</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211650832"/>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6169" name="Chart" r:id="rId6" imgW="4572034" imgH="5143584" progId="MSGraph.Chart.8">
                  <p:embed followColorScheme="full"/>
                </p:oleObj>
              </mc:Choice>
              <mc:Fallback>
                <p:oleObj name="Chart" r:id="rId6" imgW="4572034" imgH="5143584"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197671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formula is a method, not a decision maker.</a:t>
            </a:r>
            <a:endParaRPr lang="en-US" dirty="0"/>
          </a:p>
        </p:txBody>
      </p:sp>
      <p:sp>
        <p:nvSpPr>
          <p:cNvPr id="3" name="Text Placeholder 2"/>
          <p:cNvSpPr>
            <a:spLocks noGrp="1"/>
          </p:cNvSpPr>
          <p:nvPr>
            <p:ph idx="1"/>
          </p:nvPr>
        </p:nvSpPr>
        <p:spPr/>
        <p:txBody>
          <a:bodyPr/>
          <a:lstStyle/>
          <a:p>
            <a:r>
              <a:rPr lang="en-US" dirty="0" smtClean="0"/>
              <a:t>Does measuring the area of a triangle determine whether the triangle exists?</a:t>
            </a:r>
            <a:endParaRPr lang="en-US" dirty="0"/>
          </a:p>
          <a:p>
            <a:r>
              <a:rPr lang="en-US" dirty="0"/>
              <a:t>Can a formula alone </a:t>
            </a:r>
            <a:r>
              <a:rPr lang="en-US" dirty="0" smtClean="0"/>
              <a:t>determine whether </a:t>
            </a:r>
            <a:r>
              <a:rPr lang="en-US" dirty="0"/>
              <a:t>economic obsolescence exists?</a:t>
            </a:r>
          </a:p>
          <a:p>
            <a:r>
              <a:rPr lang="en-US" dirty="0"/>
              <a:t>“The appraiser should determine the facts and circumstances and apply them as appropriate.”</a:t>
            </a:r>
            <a:r>
              <a:rPr lang="en-US" i="1" dirty="0"/>
              <a:t> </a:t>
            </a:r>
            <a:r>
              <a:rPr lang="en-US" sz="2000" i="1" dirty="0"/>
              <a:t>Valuing machinery and equipment: The fundamentals of appraising machinery and technical assets</a:t>
            </a:r>
            <a:r>
              <a:rPr lang="en-US" sz="2000" dirty="0"/>
              <a:t> (3nd ed., p. 78). (2011). Washington, D.C.: American Society of Appraisers. </a:t>
            </a:r>
            <a:endParaRPr lang="en-US" sz="4000" dirty="0"/>
          </a:p>
          <a:p>
            <a:endParaRPr lang="en-US" dirty="0"/>
          </a:p>
        </p:txBody>
      </p:sp>
    </p:spTree>
    <p:extLst>
      <p:ext uri="{BB962C8B-B14F-4D97-AF65-F5344CB8AC3E}">
        <p14:creationId xmlns:p14="http://schemas.microsoft.com/office/powerpoint/2010/main" val="79129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lstStyle/>
          <a:p>
            <a:r>
              <a:rPr lang="en-US" smtClean="0"/>
              <a:t>Which description fits you best?</a:t>
            </a:r>
            <a:endParaRPr lang="en-US" dirty="0"/>
          </a:p>
        </p:txBody>
      </p:sp>
      <p:sp>
        <p:nvSpPr>
          <p:cNvPr id="3" name="TPAnswers"/>
          <p:cNvSpPr>
            <a:spLocks noGrp="1"/>
          </p:cNvSpPr>
          <p:nvPr>
            <p:ph type="body" idx="1"/>
            <p:custDataLst>
              <p:tags r:id="rId3"/>
            </p:custDataLst>
          </p:nvPr>
        </p:nvSpPr>
        <p:spPr>
          <a:xfrm>
            <a:off x="457200" y="1600200"/>
            <a:ext cx="4714875" cy="4525963"/>
          </a:xfrm>
        </p:spPr>
        <p:txBody>
          <a:bodyPr/>
          <a:lstStyle/>
          <a:p>
            <a:pPr marL="514350" indent="-514350">
              <a:buFont typeface="+mj-lt"/>
              <a:buAutoNum type="alphaUcPeriod"/>
            </a:pPr>
            <a:r>
              <a:rPr lang="en-US" dirty="0" smtClean="0"/>
              <a:t>I am an assessor.</a:t>
            </a:r>
          </a:p>
          <a:p>
            <a:pPr marL="514350" indent="-514350">
              <a:buFont typeface="+mj-lt"/>
              <a:buAutoNum type="alphaUcPeriod"/>
            </a:pPr>
            <a:r>
              <a:rPr lang="en-US" dirty="0" smtClean="0"/>
              <a:t>I am with a private company.</a:t>
            </a:r>
          </a:p>
          <a:p>
            <a:pPr marL="514350" indent="-514350">
              <a:buFont typeface="+mj-lt"/>
              <a:buAutoNum type="alphaUcPeriod"/>
            </a:pPr>
            <a:r>
              <a:rPr lang="en-US" dirty="0" smtClean="0"/>
              <a:t>I am a BPP appraiser.</a:t>
            </a:r>
          </a:p>
          <a:p>
            <a:pPr marL="514350" indent="-514350">
              <a:buFont typeface="+mj-lt"/>
              <a:buAutoNum type="alphaUcPeriod"/>
            </a:pPr>
            <a:r>
              <a:rPr lang="en-US" dirty="0" smtClean="0"/>
              <a:t>I am a Real P appraiser</a:t>
            </a:r>
          </a:p>
        </p:txBody>
      </p:sp>
      <p:graphicFrame>
        <p:nvGraphicFramePr>
          <p:cNvPr id="14" name="TPChart"/>
          <p:cNvGraphicFramePr>
            <a:graphicFrameLocks noChangeAspect="1"/>
          </p:cNvGraphicFramePr>
          <p:nvPr>
            <p:custDataLst>
              <p:tags r:id="rId4"/>
            </p:custDataLst>
            <p:extLst>
              <p:ext uri="{D42A27DB-BD31-4B8C-83A1-F6EECF244321}">
                <p14:modId xmlns:p14="http://schemas.microsoft.com/office/powerpoint/2010/main" val="768134941"/>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1049" name="Chart" r:id="rId6" imgW="4572034" imgH="5143584" progId="MSGraph.Chart.8">
                  <p:embed followColorScheme="full"/>
                </p:oleObj>
              </mc:Choice>
              <mc:Fallback>
                <p:oleObj name="Chart" r:id="rId6" imgW="4572034" imgH="5143584"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715193190"/>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Determine the facts and circumstances, apply as appropriate.</a:t>
            </a:r>
            <a:endParaRPr lang="en-US" sz="4000" dirty="0"/>
          </a:p>
        </p:txBody>
      </p:sp>
      <p:sp>
        <p:nvSpPr>
          <p:cNvPr id="3" name="Text Placeholder 2"/>
          <p:cNvSpPr>
            <a:spLocks noGrp="1"/>
          </p:cNvSpPr>
          <p:nvPr>
            <p:ph idx="1"/>
          </p:nvPr>
        </p:nvSpPr>
        <p:spPr/>
        <p:txBody>
          <a:bodyPr/>
          <a:lstStyle/>
          <a:p>
            <a:r>
              <a:rPr lang="en-US" dirty="0" smtClean="0"/>
              <a:t>“A plant operating at close to its full capacity doesn’t necessarily indicate that economic obsolescence is zero.” </a:t>
            </a:r>
            <a:r>
              <a:rPr lang="en-US" sz="2000" i="1" dirty="0"/>
              <a:t>ibid </a:t>
            </a:r>
            <a:endParaRPr lang="en-US" sz="2000" i="1" dirty="0" smtClean="0"/>
          </a:p>
          <a:p>
            <a:r>
              <a:rPr lang="en-US" dirty="0"/>
              <a:t>“A plant operating at near zero capacity doesn’t necessarily indicate that economic obsolescence is high.” </a:t>
            </a:r>
            <a:r>
              <a:rPr lang="en-US" sz="1400" i="1" dirty="0" smtClean="0"/>
              <a:t>Kirk Boone, PPS</a:t>
            </a:r>
            <a:endParaRPr lang="en-US" sz="1400" i="1" dirty="0"/>
          </a:p>
          <a:p>
            <a:endParaRPr lang="en-US" sz="2000" i="1" dirty="0"/>
          </a:p>
        </p:txBody>
      </p:sp>
    </p:spTree>
    <p:extLst>
      <p:ext uri="{BB962C8B-B14F-4D97-AF65-F5344CB8AC3E}">
        <p14:creationId xmlns:p14="http://schemas.microsoft.com/office/powerpoint/2010/main" val="3591141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“Scale factor”?</a:t>
            </a:r>
            <a:endParaRPr lang="en-US" dirty="0"/>
          </a:p>
        </p:txBody>
      </p:sp>
      <p:sp>
        <p:nvSpPr>
          <p:cNvPr id="2" name="Content Placeholder 1"/>
          <p:cNvSpPr>
            <a:spLocks noGrp="1"/>
          </p:cNvSpPr>
          <p:nvPr>
            <p:ph idx="1"/>
          </p:nvPr>
        </p:nvSpPr>
        <p:spPr/>
        <p:txBody>
          <a:bodyPr>
            <a:normAutofit/>
          </a:bodyPr>
          <a:lstStyle/>
          <a:p>
            <a:r>
              <a:rPr lang="en-US" dirty="0" smtClean="0"/>
              <a:t>Engineering cost to capacity formula</a:t>
            </a:r>
          </a:p>
          <a:p>
            <a:r>
              <a:rPr lang="en-US" dirty="0" smtClean="0"/>
              <a:t>Assumes as capacities increase not all costs vary with size in a straight line.</a:t>
            </a:r>
          </a:p>
          <a:p>
            <a:r>
              <a:rPr lang="en-US" dirty="0" smtClean="0"/>
              <a:t>A 1,000 gallon tank doesn’t cost twice as much as a 500 gallon tank.</a:t>
            </a:r>
            <a:r>
              <a:rPr lang="en-US" dirty="0"/>
              <a:t> </a:t>
            </a:r>
            <a:r>
              <a:rPr lang="en-US" dirty="0" smtClean="0"/>
              <a:t>Relationship is not linear</a:t>
            </a:r>
          </a:p>
          <a:p>
            <a:r>
              <a:rPr lang="en-US" dirty="0" smtClean="0"/>
              <a:t>A machine that manufacturers 1,000 units per day doesn’t cost twice as much as one that makes 500.</a:t>
            </a:r>
          </a:p>
          <a:p>
            <a:r>
              <a:rPr lang="en-US" dirty="0" smtClean="0"/>
              <a:t>And the non-linear relationship with machines is different than the one with tanks.</a:t>
            </a:r>
            <a:endParaRPr lang="en-US" dirty="0"/>
          </a:p>
          <a:p>
            <a:endParaRPr lang="en-US" dirty="0"/>
          </a:p>
        </p:txBody>
      </p:sp>
      <p:sp>
        <p:nvSpPr>
          <p:cNvPr id="3" name="Slide Number Placeholder 2"/>
          <p:cNvSpPr>
            <a:spLocks noGrp="1"/>
          </p:cNvSpPr>
          <p:nvPr>
            <p:ph type="sldNum" sz="quarter" idx="12"/>
          </p:nvPr>
        </p:nvSpPr>
        <p:spPr/>
        <p:txBody>
          <a:bodyPr/>
          <a:lstStyle/>
          <a:p>
            <a:fld id="{D5B895C1-D17C-4226-A73E-B0409D5DC53F}" type="slidenum">
              <a:rPr lang="en-US" smtClean="0"/>
              <a:t>21</a:t>
            </a:fld>
            <a:endParaRPr lang="en-US" dirty="0"/>
          </a:p>
        </p:txBody>
      </p:sp>
    </p:spTree>
    <p:extLst>
      <p:ext uri="{BB962C8B-B14F-4D97-AF65-F5344CB8AC3E}">
        <p14:creationId xmlns:p14="http://schemas.microsoft.com/office/powerpoint/2010/main" val="3736688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100" dirty="0" smtClean="0"/>
              <a:t>The Engineer's Cost Handbook: Tools for Managing Project Costs By Richard E. </a:t>
            </a:r>
            <a:r>
              <a:rPr lang="en-US" sz="3100" dirty="0" err="1" smtClean="0"/>
              <a:t>Westney</a:t>
            </a:r>
            <a:endParaRPr lang="en-US" sz="3100" dirty="0"/>
          </a:p>
        </p:txBody>
      </p: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977"/>
          <a:stretch/>
        </p:blipFill>
        <p:spPr bwMode="auto">
          <a:xfrm>
            <a:off x="628650" y="1704975"/>
            <a:ext cx="7870606"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64401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Question #3</a:t>
            </a:r>
            <a:br>
              <a:rPr lang="en-US" smtClean="0"/>
            </a:br>
            <a:r>
              <a:rPr lang="en-US" smtClean="0"/>
              <a:t>“What is expected in the future?”</a:t>
            </a:r>
            <a:endParaRPr lang="en-US" dirty="0"/>
          </a:p>
        </p:txBody>
      </p:sp>
      <p:sp>
        <p:nvSpPr>
          <p:cNvPr id="3" name="Content Placeholder 2"/>
          <p:cNvSpPr>
            <a:spLocks noGrp="1"/>
          </p:cNvSpPr>
          <p:nvPr>
            <p:ph idx="1"/>
          </p:nvPr>
        </p:nvSpPr>
        <p:spPr/>
        <p:txBody>
          <a:bodyPr/>
          <a:lstStyle/>
          <a:p>
            <a:r>
              <a:rPr lang="en-US" smtClean="0"/>
              <a:t>A machine or plant is for sale. Capacity is 1,000 units per day. Production is 400 units per day. </a:t>
            </a:r>
          </a:p>
          <a:p>
            <a:r>
              <a:rPr lang="en-US" smtClean="0"/>
              <a:t>Which of the following would be most important in determining the current value?</a:t>
            </a:r>
            <a:endParaRPr lang="en-US" dirty="0" smtClean="0"/>
          </a:p>
        </p:txBody>
      </p:sp>
      <p:sp>
        <p:nvSpPr>
          <p:cNvPr id="4" name="Slide Number Placeholder 3"/>
          <p:cNvSpPr>
            <a:spLocks noGrp="1"/>
          </p:cNvSpPr>
          <p:nvPr>
            <p:ph type="sldNum" sz="quarter" idx="12"/>
          </p:nvPr>
        </p:nvSpPr>
        <p:spPr/>
        <p:txBody>
          <a:bodyPr/>
          <a:lstStyle/>
          <a:p>
            <a:fld id="{DC59E6F3-71C9-49FC-841D-974C40CA5F38}" type="slidenum">
              <a:rPr lang="en-US" smtClean="0"/>
              <a:pPr/>
              <a:t>23</a:t>
            </a:fld>
            <a:endParaRPr lang="en-US" dirty="0"/>
          </a:p>
        </p:txBody>
      </p:sp>
    </p:spTree>
    <p:extLst>
      <p:ext uri="{BB962C8B-B14F-4D97-AF65-F5344CB8AC3E}">
        <p14:creationId xmlns:p14="http://schemas.microsoft.com/office/powerpoint/2010/main" val="344047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Autofit/>
          </a:bodyPr>
          <a:lstStyle/>
          <a:p>
            <a:r>
              <a:rPr lang="en-US" sz="3200" dirty="0" smtClean="0"/>
              <a:t>Which has the MOST impact on the current probable arms-length selling price?</a:t>
            </a:r>
            <a:endParaRPr lang="en-US" sz="3200" dirty="0"/>
          </a:p>
        </p:txBody>
      </p:sp>
      <p:sp>
        <p:nvSpPr>
          <p:cNvPr id="3" name="TPAnswers"/>
          <p:cNvSpPr>
            <a:spLocks noGrp="1"/>
          </p:cNvSpPr>
          <p:nvPr>
            <p:ph idx="1"/>
            <p:custDataLst>
              <p:tags r:id="rId3"/>
            </p:custDataLst>
          </p:nvPr>
        </p:nvSpPr>
        <p:spPr>
          <a:xfrm>
            <a:off x="628650" y="1825625"/>
            <a:ext cx="4962525" cy="4351338"/>
          </a:xfrm>
        </p:spPr>
        <p:txBody>
          <a:bodyPr/>
          <a:lstStyle/>
          <a:p>
            <a:pPr marL="514350" indent="-514350">
              <a:buFont typeface="+mj-lt"/>
              <a:buAutoNum type="alphaUcPeriod"/>
            </a:pPr>
            <a:r>
              <a:rPr lang="en-US" dirty="0" smtClean="0"/>
              <a:t>That production is currently 40% of capacity.</a:t>
            </a:r>
          </a:p>
          <a:p>
            <a:pPr marL="514350" indent="-514350">
              <a:buFont typeface="+mj-lt"/>
              <a:buAutoNum type="alphaUcPeriod"/>
            </a:pPr>
            <a:r>
              <a:rPr lang="en-US" dirty="0" smtClean="0"/>
              <a:t>Being 100% sure of what has happened in the market over the past 3 years.</a:t>
            </a:r>
          </a:p>
          <a:p>
            <a:pPr marL="514350" indent="-514350">
              <a:buFont typeface="+mj-lt"/>
              <a:buAutoNum type="alphaUcPeriod"/>
            </a:pPr>
            <a:r>
              <a:rPr lang="en-US" dirty="0" smtClean="0"/>
              <a:t>Being relatively certain of what will happen in the market in the next 3 years.</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384055518"/>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7193" name="Chart" r:id="rId6" imgW="4572034" imgH="5143584" progId="MSGraph.Chart.8">
                  <p:embed followColorScheme="full"/>
                </p:oleObj>
              </mc:Choice>
              <mc:Fallback>
                <p:oleObj name="Chart" r:id="rId6" imgW="4572034" imgH="5143584"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786289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Autofit/>
          </a:bodyPr>
          <a:lstStyle/>
          <a:p>
            <a:r>
              <a:rPr lang="en-US" sz="3200" dirty="0" smtClean="0"/>
              <a:t>Which has the MOST impact on an individual arms-length selling price going up or </a:t>
            </a:r>
            <a:r>
              <a:rPr lang="en-US" sz="3200" dirty="0" err="1" smtClean="0"/>
              <a:t>down..next</a:t>
            </a:r>
            <a:r>
              <a:rPr lang="en-US" sz="3200" dirty="0" smtClean="0"/>
              <a:t> week?</a:t>
            </a:r>
            <a:endParaRPr lang="en-US" sz="3200" dirty="0"/>
          </a:p>
        </p:txBody>
      </p:sp>
      <p:sp>
        <p:nvSpPr>
          <p:cNvPr id="3" name="TPAnswers"/>
          <p:cNvSpPr>
            <a:spLocks noGrp="1"/>
          </p:cNvSpPr>
          <p:nvPr>
            <p:ph idx="1"/>
            <p:custDataLst>
              <p:tags r:id="rId3"/>
            </p:custDataLst>
          </p:nvPr>
        </p:nvSpPr>
        <p:spPr>
          <a:xfrm>
            <a:off x="628650" y="1825625"/>
            <a:ext cx="4505325" cy="4351338"/>
          </a:xfrm>
        </p:spPr>
        <p:txBody>
          <a:bodyPr>
            <a:normAutofit fontScale="92500"/>
          </a:bodyPr>
          <a:lstStyle/>
          <a:p>
            <a:pPr marL="514350" indent="-514350">
              <a:buFont typeface="+mj-lt"/>
              <a:buAutoNum type="alphaUcPeriod"/>
            </a:pPr>
            <a:r>
              <a:rPr lang="en-US" dirty="0" smtClean="0"/>
              <a:t>Sale prices in a neighborhood are down to 1/3 of their prices 3 years ago.</a:t>
            </a:r>
          </a:p>
          <a:p>
            <a:pPr marL="514350" indent="-514350">
              <a:buFont typeface="+mj-lt"/>
              <a:buAutoNum type="alphaUcPeriod"/>
            </a:pPr>
            <a:r>
              <a:rPr lang="en-US" dirty="0" smtClean="0"/>
              <a:t>Having a 3 year sales history with all related data.</a:t>
            </a:r>
          </a:p>
          <a:p>
            <a:pPr marL="514350" indent="-514350">
              <a:buFont typeface="+mj-lt"/>
              <a:buAutoNum type="alphaUcPeriod"/>
            </a:pPr>
            <a:r>
              <a:rPr lang="en-US" dirty="0" smtClean="0"/>
              <a:t>A forecast arriving tomorrow indicates demand is going to sharply increase in the neighborhood in the next 3 years.</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887774272"/>
              </p:ext>
            </p:extLst>
          </p:nvPr>
        </p:nvGraphicFramePr>
        <p:xfrm>
          <a:off x="4483561" y="1600200"/>
          <a:ext cx="4572000" cy="5143500"/>
        </p:xfrm>
        <a:graphic>
          <a:graphicData uri="http://schemas.openxmlformats.org/presentationml/2006/ole">
            <mc:AlternateContent xmlns:mc="http://schemas.openxmlformats.org/markup-compatibility/2006">
              <mc:Choice xmlns:v="urn:schemas-microsoft-com:vml" Requires="v">
                <p:oleObj spid="_x0000_s8218" name="Chart" r:id="rId6" imgW="4572034" imgH="5143584" progId="MSGraph.Chart.8">
                  <p:embed followColorScheme="full"/>
                </p:oleObj>
              </mc:Choice>
              <mc:Fallback>
                <p:oleObj name="Chart" r:id="rId6" imgW="4572034" imgH="5143584" progId="MSGraph.Chart.8">
                  <p:embed followColorScheme="full"/>
                  <p:pic>
                    <p:nvPicPr>
                      <p:cNvPr id="0" name=""/>
                      <p:cNvPicPr/>
                      <p:nvPr/>
                    </p:nvPicPr>
                    <p:blipFill>
                      <a:blip r:embed="rId7"/>
                      <a:stretch>
                        <a:fillRect/>
                      </a:stretch>
                    </p:blipFill>
                    <p:spPr>
                      <a:xfrm>
                        <a:off x="4483561"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685471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Principles of Value</a:t>
            </a:r>
            <a:endParaRPr lang="en-US" dirty="0"/>
          </a:p>
        </p:txBody>
      </p:sp>
      <p:sp>
        <p:nvSpPr>
          <p:cNvPr id="3" name="Text Placeholder 2"/>
          <p:cNvSpPr>
            <a:spLocks noGrp="1"/>
          </p:cNvSpPr>
          <p:nvPr>
            <p:ph idx="1"/>
          </p:nvPr>
        </p:nvSpPr>
        <p:spPr/>
        <p:txBody>
          <a:bodyPr/>
          <a:lstStyle/>
          <a:p>
            <a:r>
              <a:rPr lang="en-US" dirty="0" smtClean="0"/>
              <a:t>Evolved from economic doctrine.</a:t>
            </a:r>
          </a:p>
          <a:p>
            <a:r>
              <a:rPr lang="en-US" dirty="0" smtClean="0"/>
              <a:t>Interrelated, rarely considered in isolation.</a:t>
            </a:r>
          </a:p>
          <a:p>
            <a:r>
              <a:rPr lang="en-US" dirty="0" smtClean="0"/>
              <a:t>Substitution</a:t>
            </a:r>
          </a:p>
          <a:p>
            <a:r>
              <a:rPr lang="en-US" dirty="0" smtClean="0"/>
              <a:t>Supply and Demand</a:t>
            </a:r>
          </a:p>
          <a:p>
            <a:r>
              <a:rPr lang="en-US" dirty="0" smtClean="0"/>
              <a:t>Anticipation</a:t>
            </a:r>
          </a:p>
          <a:p>
            <a:endParaRPr lang="en-US" dirty="0" smtClean="0"/>
          </a:p>
          <a:p>
            <a:endParaRPr lang="en-US" dirty="0" smtClean="0"/>
          </a:p>
          <a:p>
            <a:endParaRPr lang="en-US" dirty="0"/>
          </a:p>
        </p:txBody>
      </p:sp>
    </p:spTree>
    <p:extLst>
      <p:ext uri="{BB962C8B-B14F-4D97-AF65-F5344CB8AC3E}">
        <p14:creationId xmlns:p14="http://schemas.microsoft.com/office/powerpoint/2010/main" val="938886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these actions indicate about principles of value?</a:t>
            </a:r>
            <a:endParaRPr lang="en-US" dirty="0"/>
          </a:p>
        </p:txBody>
      </p:sp>
      <p:sp>
        <p:nvSpPr>
          <p:cNvPr id="3" name="Text Placeholder 2"/>
          <p:cNvSpPr>
            <a:spLocks noGrp="1"/>
          </p:cNvSpPr>
          <p:nvPr>
            <p:ph idx="1"/>
          </p:nvPr>
        </p:nvSpPr>
        <p:spPr/>
        <p:txBody>
          <a:bodyPr/>
          <a:lstStyle/>
          <a:p>
            <a:r>
              <a:rPr lang="en-US" dirty="0" smtClean="0"/>
              <a:t>Increasing capacity while production is low.</a:t>
            </a:r>
          </a:p>
          <a:p>
            <a:r>
              <a:rPr lang="en-US" dirty="0" smtClean="0"/>
              <a:t>Trade associations forecast increased demand.</a:t>
            </a:r>
          </a:p>
          <a:p>
            <a:r>
              <a:rPr lang="en-US" dirty="0" smtClean="0"/>
              <a:t>Competitors are building and expanding.</a:t>
            </a:r>
          </a:p>
          <a:p>
            <a:r>
              <a:rPr lang="en-US" dirty="0" smtClean="0"/>
              <a:t>Few competitors are closing.</a:t>
            </a:r>
          </a:p>
          <a:p>
            <a:r>
              <a:rPr lang="en-US" dirty="0" smtClean="0"/>
              <a:t>Cost of the product is stable.</a:t>
            </a:r>
          </a:p>
          <a:p>
            <a:r>
              <a:rPr lang="en-US" dirty="0" smtClean="0"/>
              <a:t>Cost per capacity of expansion is greater than cost per capacity of subject, existing facilities, and new facilities.</a:t>
            </a:r>
          </a:p>
          <a:p>
            <a:endParaRPr lang="en-US" dirty="0"/>
          </a:p>
        </p:txBody>
      </p:sp>
    </p:spTree>
    <p:extLst>
      <p:ext uri="{BB962C8B-B14F-4D97-AF65-F5344CB8AC3E}">
        <p14:creationId xmlns:p14="http://schemas.microsoft.com/office/powerpoint/2010/main" val="485274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Ask….</a:t>
            </a:r>
            <a:endParaRPr lang="en-US" dirty="0"/>
          </a:p>
        </p:txBody>
      </p:sp>
      <p:sp>
        <p:nvSpPr>
          <p:cNvPr id="3" name="Text Placeholder 2"/>
          <p:cNvSpPr>
            <a:spLocks noGrp="1"/>
          </p:cNvSpPr>
          <p:nvPr>
            <p:ph idx="1"/>
          </p:nvPr>
        </p:nvSpPr>
        <p:spPr/>
        <p:txBody>
          <a:bodyPr/>
          <a:lstStyle/>
          <a:p>
            <a:r>
              <a:rPr lang="en-US" dirty="0" smtClean="0"/>
              <a:t>How is the market reacting to expectations?</a:t>
            </a:r>
          </a:p>
          <a:p>
            <a:r>
              <a:rPr lang="en-US" i="1" dirty="0" smtClean="0"/>
              <a:t>“Value is the present worth of all the anticipated future benefits to be derived from a property….Prior sales and prior income streams are important only when they parallel the current actions of buyers, thus providing an indication of what may be expected in the future.” </a:t>
            </a:r>
            <a:r>
              <a:rPr lang="en-US" sz="2000" i="1" dirty="0"/>
              <a:t>Property assessment valuation</a:t>
            </a:r>
            <a:r>
              <a:rPr lang="en-US" sz="2000" dirty="0"/>
              <a:t> (3rd ed., p. 16). (2010). Kansas City, Missouri: International Association of Assessing Officers.</a:t>
            </a:r>
            <a:r>
              <a:rPr lang="en-US" dirty="0"/>
              <a:t> </a:t>
            </a:r>
          </a:p>
          <a:p>
            <a:endParaRPr lang="en-US" dirty="0"/>
          </a:p>
        </p:txBody>
      </p:sp>
    </p:spTree>
    <p:extLst>
      <p:ext uri="{BB962C8B-B14F-4D97-AF65-F5344CB8AC3E}">
        <p14:creationId xmlns:p14="http://schemas.microsoft.com/office/powerpoint/2010/main" val="2144538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Question #4</a:t>
            </a:r>
            <a:br>
              <a:rPr lang="en-US" sz="3200" dirty="0" smtClean="0"/>
            </a:br>
            <a:r>
              <a:rPr lang="en-US" sz="3200" dirty="0" smtClean="0"/>
              <a:t>“How much depreciation is already being calculated?”</a:t>
            </a:r>
            <a:endParaRPr lang="en-US" sz="3200" dirty="0"/>
          </a:p>
        </p:txBody>
      </p:sp>
      <p:sp>
        <p:nvSpPr>
          <p:cNvPr id="3" name="Text Placeholder 2"/>
          <p:cNvSpPr>
            <a:spLocks noGrp="1"/>
          </p:cNvSpPr>
          <p:nvPr>
            <p:ph idx="1"/>
          </p:nvPr>
        </p:nvSpPr>
        <p:spPr/>
        <p:txBody>
          <a:bodyPr/>
          <a:lstStyle/>
          <a:p>
            <a:r>
              <a:rPr lang="en-US" dirty="0" smtClean="0"/>
              <a:t>Remember: GIGO</a:t>
            </a:r>
          </a:p>
          <a:p>
            <a:r>
              <a:rPr lang="en-US" dirty="0" smtClean="0"/>
              <a:t>Remember: </a:t>
            </a:r>
            <a:r>
              <a:rPr lang="en-US" i="1" dirty="0"/>
              <a:t>Value = Cost New – Depreciation</a:t>
            </a:r>
          </a:p>
        </p:txBody>
      </p:sp>
    </p:spTree>
    <p:extLst>
      <p:ext uri="{BB962C8B-B14F-4D97-AF65-F5344CB8AC3E}">
        <p14:creationId xmlns:p14="http://schemas.microsoft.com/office/powerpoint/2010/main" val="3426145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 have five questions for you</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Is the data correct?</a:t>
            </a:r>
          </a:p>
          <a:p>
            <a:pPr marL="514350" indent="-514350">
              <a:buFont typeface="+mj-lt"/>
              <a:buAutoNum type="arabicPeriod"/>
            </a:pPr>
            <a:r>
              <a:rPr lang="en-US" dirty="0" smtClean="0"/>
              <a:t>Is the inutility penalty calculation used correctly?</a:t>
            </a:r>
          </a:p>
          <a:p>
            <a:pPr marL="514350" indent="-514350">
              <a:buFont typeface="+mj-lt"/>
              <a:buAutoNum type="arabicPeriod"/>
            </a:pPr>
            <a:r>
              <a:rPr lang="en-US" dirty="0" smtClean="0"/>
              <a:t>What is expected in years ahead?</a:t>
            </a:r>
          </a:p>
          <a:p>
            <a:pPr marL="514350" indent="-514350">
              <a:buFont typeface="+mj-lt"/>
              <a:buAutoNum type="arabicPeriod"/>
            </a:pPr>
            <a:r>
              <a:rPr lang="en-US" dirty="0" smtClean="0"/>
              <a:t>Has it been considered how much depreciation is being calculated by the use of age/life?</a:t>
            </a:r>
          </a:p>
          <a:p>
            <a:pPr marL="514350" indent="-514350">
              <a:buFont typeface="+mj-lt"/>
              <a:buAutoNum type="arabicPeriod"/>
            </a:pPr>
            <a:r>
              <a:rPr lang="en-US" dirty="0" smtClean="0"/>
              <a:t>Has the required testing for recoverability under FASB 144 been done?</a:t>
            </a:r>
            <a:endParaRPr lang="en-US" dirty="0"/>
          </a:p>
        </p:txBody>
      </p:sp>
    </p:spTree>
    <p:extLst>
      <p:ext uri="{BB962C8B-B14F-4D97-AF65-F5344CB8AC3E}">
        <p14:creationId xmlns:p14="http://schemas.microsoft.com/office/powerpoint/2010/main" val="3530468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Age/Life Analysis</a:t>
            </a:r>
            <a:endParaRPr lang="en-US" dirty="0"/>
          </a:p>
        </p:txBody>
      </p:sp>
      <p:sp>
        <p:nvSpPr>
          <p:cNvPr id="2" name="Content Placeholder 1"/>
          <p:cNvSpPr>
            <a:spLocks noGrp="1"/>
          </p:cNvSpPr>
          <p:nvPr>
            <p:ph idx="1"/>
          </p:nvPr>
        </p:nvSpPr>
        <p:spPr/>
        <p:txBody>
          <a:bodyPr>
            <a:normAutofit/>
          </a:bodyPr>
          <a:lstStyle/>
          <a:p>
            <a:r>
              <a:rPr lang="en-US" dirty="0" smtClean="0"/>
              <a:t>Can economic obsolescence be included in this?</a:t>
            </a:r>
          </a:p>
          <a:p>
            <a:r>
              <a:rPr lang="en-US" dirty="0" smtClean="0"/>
              <a:t>A life of 20 years is the correct life for a plant.</a:t>
            </a:r>
          </a:p>
          <a:p>
            <a:pPr lvl="1"/>
            <a:r>
              <a:rPr lang="en-US" sz="1800" dirty="0" smtClean="0"/>
              <a:t>Marshall and Swift and State/County depreciation tables agree.</a:t>
            </a:r>
            <a:endParaRPr lang="en-US" sz="1600" dirty="0" smtClean="0"/>
          </a:p>
          <a:p>
            <a:r>
              <a:rPr lang="en-US" dirty="0" smtClean="0"/>
              <a:t>M&amp;S, “External…is not directly included in the tables”</a:t>
            </a:r>
          </a:p>
          <a:p>
            <a:r>
              <a:rPr lang="en-US" dirty="0" smtClean="0"/>
              <a:t>If local governments claim all forms of NORMAL depreciation is included, how can both be correct?</a:t>
            </a:r>
          </a:p>
        </p:txBody>
      </p:sp>
      <p:sp>
        <p:nvSpPr>
          <p:cNvPr id="5" name="Slide Number Placeholder 4"/>
          <p:cNvSpPr>
            <a:spLocks noGrp="1"/>
          </p:cNvSpPr>
          <p:nvPr>
            <p:ph type="sldNum" sz="quarter" idx="12"/>
          </p:nvPr>
        </p:nvSpPr>
        <p:spPr/>
        <p:txBody>
          <a:bodyPr/>
          <a:lstStyle/>
          <a:p>
            <a:fld id="{D5B895C1-D17C-4226-A73E-B0409D5DC53F}" type="slidenum">
              <a:rPr lang="en-US" smtClean="0"/>
              <a:t>30</a:t>
            </a:fld>
            <a:endParaRPr lang="en-US" dirty="0"/>
          </a:p>
        </p:txBody>
      </p:sp>
    </p:spTree>
    <p:extLst>
      <p:ext uri="{BB962C8B-B14F-4D97-AF65-F5344CB8AC3E}">
        <p14:creationId xmlns:p14="http://schemas.microsoft.com/office/powerpoint/2010/main" val="56966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Age/Life</a:t>
            </a:r>
            <a:endParaRPr lang="en-US" dirty="0"/>
          </a:p>
        </p:txBody>
      </p:sp>
      <p:sp>
        <p:nvSpPr>
          <p:cNvPr id="2" name="Content Placeholder 1"/>
          <p:cNvSpPr>
            <a:spLocks noGrp="1"/>
          </p:cNvSpPr>
          <p:nvPr>
            <p:ph idx="1"/>
          </p:nvPr>
        </p:nvSpPr>
        <p:spPr/>
        <p:txBody>
          <a:bodyPr>
            <a:normAutofit/>
          </a:bodyPr>
          <a:lstStyle/>
          <a:p>
            <a:r>
              <a:rPr lang="en-US" dirty="0" smtClean="0"/>
              <a:t>Most mass appraisal tables do consider all forms of normal obsolescence. </a:t>
            </a:r>
          </a:p>
          <a:p>
            <a:r>
              <a:rPr lang="en-US" dirty="0" smtClean="0"/>
              <a:t>Many industries follow normal production cycles of peaks and valleys.</a:t>
            </a:r>
          </a:p>
          <a:p>
            <a:r>
              <a:rPr lang="en-US" dirty="0" smtClean="0"/>
              <a:t>A plant with a 20-yr. life can be virtually new with primary components 50 yrs. old.</a:t>
            </a:r>
          </a:p>
          <a:p>
            <a:r>
              <a:rPr lang="en-US" dirty="0" smtClean="0"/>
              <a:t>Marshall and Swift is still correct.</a:t>
            </a:r>
          </a:p>
          <a:p>
            <a:r>
              <a:rPr lang="en-US" dirty="0" smtClean="0"/>
              <a:t>Extended Life Expectancy – like us….</a:t>
            </a:r>
          </a:p>
          <a:p>
            <a:endParaRPr lang="en-US" dirty="0" smtClean="0"/>
          </a:p>
          <a:p>
            <a:endParaRPr lang="en-US" dirty="0" smtClean="0"/>
          </a:p>
          <a:p>
            <a:endParaRPr lang="en-US" dirty="0"/>
          </a:p>
        </p:txBody>
      </p:sp>
      <p:sp>
        <p:nvSpPr>
          <p:cNvPr id="5" name="Slide Number Placeholder 4"/>
          <p:cNvSpPr>
            <a:spLocks noGrp="1"/>
          </p:cNvSpPr>
          <p:nvPr>
            <p:ph type="sldNum" sz="quarter" idx="12"/>
          </p:nvPr>
        </p:nvSpPr>
        <p:spPr/>
        <p:txBody>
          <a:bodyPr/>
          <a:lstStyle/>
          <a:p>
            <a:fld id="{D5B895C1-D17C-4226-A73E-B0409D5DC53F}" type="slidenum">
              <a:rPr lang="en-US" smtClean="0"/>
              <a:t>31</a:t>
            </a:fld>
            <a:endParaRPr lang="en-US" dirty="0"/>
          </a:p>
        </p:txBody>
      </p:sp>
    </p:spTree>
    <p:extLst>
      <p:ext uri="{BB962C8B-B14F-4D97-AF65-F5344CB8AC3E}">
        <p14:creationId xmlns:p14="http://schemas.microsoft.com/office/powerpoint/2010/main" val="148604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Extended Life Expectancy </a:t>
            </a:r>
            <a:endParaRPr lang="en-US" dirty="0"/>
          </a:p>
        </p:txBody>
      </p:sp>
      <p:sp>
        <p:nvSpPr>
          <p:cNvPr id="2" name="Content Placeholder 1"/>
          <p:cNvSpPr>
            <a:spLocks noGrp="1"/>
          </p:cNvSpPr>
          <p:nvPr>
            <p:ph idx="1"/>
          </p:nvPr>
        </p:nvSpPr>
        <p:spPr/>
        <p:txBody>
          <a:bodyPr/>
          <a:lstStyle/>
          <a:p>
            <a:r>
              <a:rPr lang="en-US" i="1" dirty="0" smtClean="0"/>
              <a:t>“is the increased life expectancy due to seasoning and proven ability to exist. Just as a person will have a total normal life expectancy at birth which increases as he/she grows older, so it is with structures and equipment.” </a:t>
            </a:r>
            <a:r>
              <a:rPr lang="en-US" dirty="0" smtClean="0"/>
              <a:t>–</a:t>
            </a:r>
            <a:r>
              <a:rPr lang="en-US" sz="2400" i="1" dirty="0" smtClean="0"/>
              <a:t>Marshall Valuation Service</a:t>
            </a:r>
            <a:r>
              <a:rPr lang="en-US" sz="2400" dirty="0" smtClean="0"/>
              <a:t>, Section 97 page 1, March 2009</a:t>
            </a:r>
          </a:p>
          <a:p>
            <a:r>
              <a:rPr lang="en-US" dirty="0" smtClean="0"/>
              <a:t>So what? Let’s look at an example….</a:t>
            </a:r>
            <a:endParaRPr lang="en-US" dirty="0"/>
          </a:p>
        </p:txBody>
      </p:sp>
      <p:sp>
        <p:nvSpPr>
          <p:cNvPr id="3" name="Slide Number Placeholder 2"/>
          <p:cNvSpPr>
            <a:spLocks noGrp="1"/>
          </p:cNvSpPr>
          <p:nvPr>
            <p:ph type="sldNum" sz="quarter" idx="12"/>
          </p:nvPr>
        </p:nvSpPr>
        <p:spPr/>
        <p:txBody>
          <a:bodyPr/>
          <a:lstStyle/>
          <a:p>
            <a:fld id="{D5B895C1-D17C-4226-A73E-B0409D5DC53F}" type="slidenum">
              <a:rPr lang="en-US" smtClean="0"/>
              <a:t>32</a:t>
            </a:fld>
            <a:endParaRPr lang="en-US" dirty="0"/>
          </a:p>
        </p:txBody>
      </p:sp>
    </p:spTree>
    <p:extLst>
      <p:ext uri="{BB962C8B-B14F-4D97-AF65-F5344CB8AC3E}">
        <p14:creationId xmlns:p14="http://schemas.microsoft.com/office/powerpoint/2010/main" val="4116688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smtClean="0"/>
              <a:t>Which do we do in mass appraisal?</a:t>
            </a:r>
            <a:endParaRPr lang="en-US" sz="4000" dirty="0"/>
          </a:p>
        </p:txBody>
      </p:sp>
      <p:sp>
        <p:nvSpPr>
          <p:cNvPr id="5" name="Content Placeholder 4"/>
          <p:cNvSpPr>
            <a:spLocks noGrp="1"/>
          </p:cNvSpPr>
          <p:nvPr>
            <p:ph sz="half" idx="1"/>
          </p:nvPr>
        </p:nvSpPr>
        <p:spPr>
          <a:xfrm>
            <a:off x="628650" y="2473325"/>
            <a:ext cx="3886200" cy="3175000"/>
          </a:xfrm>
        </p:spPr>
        <p:txBody>
          <a:bodyPr/>
          <a:lstStyle/>
          <a:p>
            <a:r>
              <a:rPr lang="en-US" sz="2400" dirty="0" smtClean="0"/>
              <a:t>Plant is 15 years old.</a:t>
            </a:r>
          </a:p>
          <a:p>
            <a:r>
              <a:rPr lang="en-US" sz="2400" dirty="0" smtClean="0"/>
              <a:t>5 years remaining economic life</a:t>
            </a:r>
          </a:p>
          <a:p>
            <a:r>
              <a:rPr lang="en-US" sz="2400" dirty="0" smtClean="0"/>
              <a:t>5/20 = 1/4 remaining value</a:t>
            </a:r>
          </a:p>
          <a:p>
            <a:r>
              <a:rPr lang="en-US" sz="2400" dirty="0" smtClean="0"/>
              <a:t>With index factor of 1.33</a:t>
            </a:r>
          </a:p>
          <a:p>
            <a:r>
              <a:rPr lang="en-US" sz="2400" dirty="0" smtClean="0"/>
              <a:t>Trended $1,330,000</a:t>
            </a:r>
          </a:p>
          <a:p>
            <a:r>
              <a:rPr lang="en-US" sz="2400" dirty="0" smtClean="0"/>
              <a:t>Value = $332,500</a:t>
            </a:r>
            <a:endParaRPr lang="en-US" sz="2400" dirty="0"/>
          </a:p>
        </p:txBody>
      </p:sp>
      <p:sp>
        <p:nvSpPr>
          <p:cNvPr id="6" name="Content Placeholder 5"/>
          <p:cNvSpPr>
            <a:spLocks noGrp="1"/>
          </p:cNvSpPr>
          <p:nvPr>
            <p:ph sz="half" idx="2"/>
          </p:nvPr>
        </p:nvSpPr>
        <p:spPr>
          <a:xfrm>
            <a:off x="4629150" y="2473325"/>
            <a:ext cx="3886200" cy="3175000"/>
          </a:xfrm>
        </p:spPr>
        <p:txBody>
          <a:bodyPr>
            <a:normAutofit/>
          </a:bodyPr>
          <a:lstStyle/>
          <a:p>
            <a:r>
              <a:rPr lang="en-US" sz="2400" dirty="0" smtClean="0"/>
              <a:t>Plant is 15 years old.</a:t>
            </a:r>
          </a:p>
          <a:p>
            <a:r>
              <a:rPr lang="en-US" sz="2400" dirty="0" smtClean="0"/>
              <a:t>Remaining life is recalculated each year. </a:t>
            </a:r>
          </a:p>
          <a:p>
            <a:r>
              <a:rPr lang="en-US" sz="2400" dirty="0" smtClean="0"/>
              <a:t>It has 15 years remaining.</a:t>
            </a:r>
          </a:p>
          <a:p>
            <a:r>
              <a:rPr lang="en-US" sz="2400" dirty="0" smtClean="0"/>
              <a:t>15/20 = .75 good</a:t>
            </a:r>
          </a:p>
          <a:p>
            <a:r>
              <a:rPr lang="en-US" sz="2400" dirty="0" smtClean="0"/>
              <a:t>Trended $1,330,000</a:t>
            </a:r>
          </a:p>
          <a:p>
            <a:r>
              <a:rPr lang="en-US" sz="2400" dirty="0" smtClean="0"/>
              <a:t>Value is $997,500</a:t>
            </a:r>
            <a:endParaRPr lang="en-US" sz="2400" dirty="0"/>
          </a:p>
        </p:txBody>
      </p:sp>
      <p:sp>
        <p:nvSpPr>
          <p:cNvPr id="3" name="Slide Number Placeholder 2"/>
          <p:cNvSpPr>
            <a:spLocks noGrp="1"/>
          </p:cNvSpPr>
          <p:nvPr>
            <p:ph type="sldNum" sz="quarter" idx="12"/>
          </p:nvPr>
        </p:nvSpPr>
        <p:spPr/>
        <p:txBody>
          <a:bodyPr/>
          <a:lstStyle/>
          <a:p>
            <a:fld id="{D5B895C1-D17C-4226-A73E-B0409D5DC53F}" type="slidenum">
              <a:rPr lang="en-US" smtClean="0"/>
              <a:pPr/>
              <a:t>33</a:t>
            </a:fld>
            <a:endParaRPr lang="en-US" dirty="0"/>
          </a:p>
        </p:txBody>
      </p:sp>
      <p:sp>
        <p:nvSpPr>
          <p:cNvPr id="10" name="Rectangle 9"/>
          <p:cNvSpPr/>
          <p:nvPr/>
        </p:nvSpPr>
        <p:spPr>
          <a:xfrm>
            <a:off x="628650" y="1765299"/>
            <a:ext cx="7886700" cy="707886"/>
          </a:xfrm>
          <a:prstGeom prst="rect">
            <a:avLst/>
          </a:prstGeom>
        </p:spPr>
        <p:txBody>
          <a:bodyPr wrap="square">
            <a:spAutoFit/>
          </a:bodyPr>
          <a:lstStyle/>
          <a:p>
            <a:r>
              <a:rPr lang="en-US" sz="2000" b="1" i="1" dirty="0">
                <a:solidFill>
                  <a:srgbClr val="2E75B6"/>
                </a:solidFill>
              </a:rPr>
              <a:t>Same plant, 20 year life,15 years actual age on assessment date, $1 million cost</a:t>
            </a:r>
          </a:p>
        </p:txBody>
      </p:sp>
    </p:spTree>
    <p:extLst>
      <p:ext uri="{BB962C8B-B14F-4D97-AF65-F5344CB8AC3E}">
        <p14:creationId xmlns:p14="http://schemas.microsoft.com/office/powerpoint/2010/main" val="36148354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a:bodyPr>
          <a:lstStyle/>
          <a:p>
            <a:r>
              <a:rPr lang="en-US" sz="3600" dirty="0" smtClean="0"/>
              <a:t>Using age/life formula but actual age rather than effective age results in:</a:t>
            </a:r>
            <a:endParaRPr lang="en-US" sz="3600" dirty="0"/>
          </a:p>
        </p:txBody>
      </p:sp>
      <p:sp>
        <p:nvSpPr>
          <p:cNvPr id="3" name="TPAnswers"/>
          <p:cNvSpPr>
            <a:spLocks noGrp="1"/>
          </p:cNvSpPr>
          <p:nvPr>
            <p:ph idx="1"/>
            <p:custDataLst>
              <p:tags r:id="rId3"/>
            </p:custDataLst>
          </p:nvPr>
        </p:nvSpPr>
        <p:spPr>
          <a:xfrm>
            <a:off x="628650" y="1825625"/>
            <a:ext cx="4667250" cy="4351338"/>
          </a:xfrm>
        </p:spPr>
        <p:txBody>
          <a:bodyPr/>
          <a:lstStyle/>
          <a:p>
            <a:pPr marL="514350" indent="-514350">
              <a:buFont typeface="+mj-lt"/>
              <a:buAutoNum type="alphaUcPeriod"/>
            </a:pPr>
            <a:r>
              <a:rPr lang="en-US" dirty="0" smtClean="0"/>
              <a:t>Less Depreciation calculated, higher value.</a:t>
            </a:r>
          </a:p>
          <a:p>
            <a:pPr marL="514350" indent="-514350">
              <a:buFont typeface="+mj-lt"/>
              <a:buAutoNum type="alphaUcPeriod"/>
            </a:pPr>
            <a:r>
              <a:rPr lang="en-US" dirty="0" smtClean="0"/>
              <a:t>Higher depreciation calculated, lower value.</a:t>
            </a:r>
          </a:p>
          <a:p>
            <a:pPr marL="514350" indent="-514350">
              <a:buFont typeface="+mj-lt"/>
              <a:buAutoNum type="alphaUcPeriod"/>
            </a:pPr>
            <a:r>
              <a:rPr lang="en-US" dirty="0" smtClean="0"/>
              <a:t>Actual age is same as effective age.</a:t>
            </a:r>
          </a:p>
          <a:p>
            <a:pPr marL="514350" indent="-514350">
              <a:buFont typeface="+mj-lt"/>
              <a:buAutoNum type="alphaUcPeriod"/>
            </a:pPr>
            <a:r>
              <a:rPr lang="en-US" dirty="0" smtClean="0"/>
              <a:t>I have a higher effective age after this presentation.</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50434837"/>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9240" name="Chart" r:id="rId6" imgW="4572034" imgH="5143584" progId="MSGraph.Chart.8">
                  <p:embed followColorScheme="full"/>
                </p:oleObj>
              </mc:Choice>
              <mc:Fallback>
                <p:oleObj name="Chart" r:id="rId6" imgW="4572034" imgH="5143584"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763620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Question #5</a:t>
            </a:r>
            <a:br>
              <a:rPr lang="en-US" sz="3200" dirty="0" smtClean="0"/>
            </a:br>
            <a:r>
              <a:rPr lang="en-US" sz="3200" dirty="0" smtClean="0"/>
              <a:t>“Has there been a test for a FASB 144 write down?”</a:t>
            </a:r>
            <a:endParaRPr lang="en-US" sz="3200" dirty="0"/>
          </a:p>
        </p:txBody>
      </p:sp>
      <p:sp>
        <p:nvSpPr>
          <p:cNvPr id="3" name="Text Placeholder 2"/>
          <p:cNvSpPr>
            <a:spLocks noGrp="1"/>
          </p:cNvSpPr>
          <p:nvPr>
            <p:ph idx="1"/>
          </p:nvPr>
        </p:nvSpPr>
        <p:spPr/>
        <p:txBody>
          <a:bodyPr/>
          <a:lstStyle/>
          <a:p>
            <a:r>
              <a:rPr lang="en-US" sz="2800" dirty="0" smtClean="0"/>
              <a:t>FASB establishes standards of </a:t>
            </a:r>
            <a:r>
              <a:rPr lang="en-US" sz="2800" dirty="0"/>
              <a:t>financial accounting that govern the preparation of financial reports by </a:t>
            </a:r>
            <a:r>
              <a:rPr lang="en-US" sz="2800" dirty="0" smtClean="0"/>
              <a:t>nongovernmental entities.</a:t>
            </a:r>
          </a:p>
          <a:p>
            <a:r>
              <a:rPr lang="en-US" sz="2800" dirty="0" smtClean="0"/>
              <a:t>Recognized </a:t>
            </a:r>
            <a:r>
              <a:rPr lang="en-US" sz="2800" dirty="0"/>
              <a:t>as authoritative by the Securities and Exchange Commission (SEC</a:t>
            </a:r>
            <a:r>
              <a:rPr lang="en-US" sz="2800" dirty="0" smtClean="0"/>
              <a:t>)</a:t>
            </a:r>
            <a:r>
              <a:rPr lang="en-US" sz="2800" dirty="0"/>
              <a:t> and the American Institute of Certified Public </a:t>
            </a:r>
            <a:r>
              <a:rPr lang="en-US" sz="2800" dirty="0" smtClean="0"/>
              <a:t>Accountants.</a:t>
            </a:r>
          </a:p>
          <a:p>
            <a:pPr marL="0" indent="0">
              <a:buNone/>
            </a:pPr>
            <a:endParaRPr lang="en-US" sz="2800" dirty="0" smtClean="0"/>
          </a:p>
          <a:p>
            <a:r>
              <a:rPr lang="en-US" sz="2000" dirty="0"/>
              <a:t>http://www.fasb.org/facts/</a:t>
            </a:r>
            <a:endParaRPr lang="en-US" sz="2000" dirty="0" smtClean="0"/>
          </a:p>
          <a:p>
            <a:endParaRPr lang="en-US" dirty="0"/>
          </a:p>
        </p:txBody>
      </p:sp>
    </p:spTree>
    <p:extLst>
      <p:ext uri="{BB962C8B-B14F-4D97-AF65-F5344CB8AC3E}">
        <p14:creationId xmlns:p14="http://schemas.microsoft.com/office/powerpoint/2010/main" val="297319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Autofit/>
          </a:bodyPr>
          <a:lstStyle/>
          <a:p>
            <a:r>
              <a:rPr lang="en-US" sz="2800" dirty="0" smtClean="0"/>
              <a:t>The value for property tax purposes is different than the value tested under FASB 144.</a:t>
            </a:r>
            <a:endParaRPr lang="en-US" sz="2800" dirty="0"/>
          </a:p>
        </p:txBody>
      </p:sp>
      <p:sp>
        <p:nvSpPr>
          <p:cNvPr id="3" name="TPAnswers"/>
          <p:cNvSpPr>
            <a:spLocks noGrp="1"/>
          </p:cNvSpPr>
          <p:nvPr>
            <p:ph idx="1"/>
            <p:custDataLst>
              <p:tags r:id="rId3"/>
            </p:custDataLst>
          </p:nvPr>
        </p:nvSpPr>
        <p:spPr>
          <a:xfrm>
            <a:off x="628650" y="1825625"/>
            <a:ext cx="4991100" cy="4351338"/>
          </a:xfrm>
        </p:spPr>
        <p:txBody>
          <a:bodyPr/>
          <a:lstStyle/>
          <a:p>
            <a:pPr marL="514350" indent="-514350">
              <a:buFont typeface="+mj-lt"/>
              <a:buAutoNum type="alphaUcPeriod"/>
            </a:pPr>
            <a:r>
              <a:rPr lang="en-US" dirty="0" smtClean="0"/>
              <a:t>True</a:t>
            </a:r>
          </a:p>
          <a:p>
            <a:pPr marL="514350" indent="-514350">
              <a:buFont typeface="+mj-lt"/>
              <a:buAutoNum type="alphaUcPeriod"/>
            </a:pPr>
            <a:r>
              <a:rPr lang="en-US" dirty="0" smtClean="0"/>
              <a:t>False</a:t>
            </a:r>
          </a:p>
          <a:p>
            <a:pPr marL="514350" indent="-514350">
              <a:buFont typeface="+mj-lt"/>
              <a:buAutoNum type="alphaUcPeriod"/>
            </a:pPr>
            <a:r>
              <a:rPr lang="en-US" dirty="0" smtClean="0"/>
              <a:t>I’m lost.</a:t>
            </a:r>
          </a:p>
          <a:p>
            <a:pPr marL="514350" indent="-514350">
              <a:buFont typeface="+mj-lt"/>
              <a:buAutoNum type="alphaUcPeriod"/>
            </a:pPr>
            <a:r>
              <a:rPr lang="en-US" dirty="0" smtClean="0"/>
              <a:t>Don’t know but I’ve found a couple of useful things in this presentation.</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645631491"/>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10264" name="Chart" r:id="rId6" imgW="4572034" imgH="5143584" progId="MSGraph.Chart.8">
                  <p:embed followColorScheme="full"/>
                </p:oleObj>
              </mc:Choice>
              <mc:Fallback>
                <p:oleObj name="Chart" r:id="rId6" imgW="4572034" imgH="5143584"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153283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in FASB 144</a:t>
            </a:r>
            <a:endParaRPr lang="en-US" dirty="0"/>
          </a:p>
        </p:txBody>
      </p:sp>
      <p:sp>
        <p:nvSpPr>
          <p:cNvPr id="3" name="Text Placeholder 2"/>
          <p:cNvSpPr>
            <a:spLocks noGrp="1"/>
          </p:cNvSpPr>
          <p:nvPr>
            <p:ph idx="1"/>
          </p:nvPr>
        </p:nvSpPr>
        <p:spPr/>
        <p:txBody>
          <a:bodyPr/>
          <a:lstStyle/>
          <a:p>
            <a:r>
              <a:rPr lang="en-US" dirty="0" smtClean="0"/>
              <a:t>FASB 144 speaks to “fair value”</a:t>
            </a:r>
          </a:p>
          <a:p>
            <a:r>
              <a:rPr lang="en-US" dirty="0" smtClean="0"/>
              <a:t>“The </a:t>
            </a:r>
            <a:r>
              <a:rPr lang="en-US" dirty="0"/>
              <a:t>fair value of an asset </a:t>
            </a:r>
            <a:r>
              <a:rPr lang="en-US" dirty="0" smtClean="0"/>
              <a:t>is </a:t>
            </a:r>
            <a:r>
              <a:rPr lang="en-US" dirty="0"/>
              <a:t>the amount at which that asset </a:t>
            </a:r>
            <a:r>
              <a:rPr lang="en-US" dirty="0" smtClean="0"/>
              <a:t>could </a:t>
            </a:r>
            <a:r>
              <a:rPr lang="en-US" dirty="0"/>
              <a:t>be bought </a:t>
            </a:r>
            <a:r>
              <a:rPr lang="en-US" dirty="0" smtClean="0"/>
              <a:t>or </a:t>
            </a:r>
            <a:r>
              <a:rPr lang="en-US" dirty="0"/>
              <a:t>sold </a:t>
            </a:r>
            <a:r>
              <a:rPr lang="en-US" dirty="0" smtClean="0"/>
              <a:t>in </a:t>
            </a:r>
            <a:r>
              <a:rPr lang="en-US" dirty="0"/>
              <a:t>a current transaction between willing parties, that is, other than in a forced or liquidation </a:t>
            </a:r>
            <a:r>
              <a:rPr lang="en-US" dirty="0" smtClean="0"/>
              <a:t>sale.”</a:t>
            </a:r>
          </a:p>
          <a:p>
            <a:pPr marL="0" indent="0">
              <a:buNone/>
            </a:pPr>
            <a:r>
              <a:rPr lang="en-US" dirty="0" smtClean="0"/>
              <a:t> </a:t>
            </a:r>
          </a:p>
          <a:p>
            <a:r>
              <a:rPr lang="en-US" sz="2000" i="1" dirty="0" smtClean="0"/>
              <a:t>Accounting </a:t>
            </a:r>
            <a:r>
              <a:rPr lang="en-US" sz="2000" i="1" dirty="0"/>
              <a:t>for the impairment or disposal of long-lived assets</a:t>
            </a:r>
            <a:r>
              <a:rPr lang="en-US" sz="2000" dirty="0"/>
              <a:t> (</a:t>
            </a:r>
            <a:r>
              <a:rPr lang="en-US" sz="2000" dirty="0" smtClean="0"/>
              <a:t>p.12). </a:t>
            </a:r>
            <a:r>
              <a:rPr lang="en-US" sz="2000" dirty="0"/>
              <a:t>(2001). Norwalk, CT: Financial Accounting Standards Board of the Financial Accounting Foundation. </a:t>
            </a:r>
          </a:p>
          <a:p>
            <a:endParaRPr lang="en-US" dirty="0" smtClean="0"/>
          </a:p>
        </p:txBody>
      </p:sp>
    </p:spTree>
    <p:extLst>
      <p:ext uri="{BB962C8B-B14F-4D97-AF65-F5344CB8AC3E}">
        <p14:creationId xmlns:p14="http://schemas.microsoft.com/office/powerpoint/2010/main" val="4084039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FASB 144</a:t>
            </a:r>
            <a:endParaRPr lang="en-US" dirty="0"/>
          </a:p>
        </p:txBody>
      </p:sp>
      <p:sp>
        <p:nvSpPr>
          <p:cNvPr id="3" name="Content Placeholder 2"/>
          <p:cNvSpPr>
            <a:spLocks noGrp="1"/>
          </p:cNvSpPr>
          <p:nvPr>
            <p:ph idx="1"/>
          </p:nvPr>
        </p:nvSpPr>
        <p:spPr/>
        <p:txBody>
          <a:bodyPr/>
          <a:lstStyle/>
          <a:p>
            <a:r>
              <a:rPr lang="en-US" dirty="0" smtClean="0"/>
              <a:t>For assets to be held and used:</a:t>
            </a:r>
          </a:p>
          <a:p>
            <a:pPr lvl="1"/>
            <a:r>
              <a:rPr lang="en-US" dirty="0" smtClean="0"/>
              <a:t>Impairment exists when the carrying amount (book value) exceeds fair value.</a:t>
            </a:r>
          </a:p>
          <a:p>
            <a:pPr lvl="1"/>
            <a:r>
              <a:rPr lang="en-US" dirty="0"/>
              <a:t>The carrying amount of a long-lived asset (asset group) is not recoverable if it exceeds the sum of the undiscounted cash flows expected to result from the use and eventual disposition of the asset (asset group). </a:t>
            </a:r>
          </a:p>
        </p:txBody>
      </p:sp>
      <p:sp>
        <p:nvSpPr>
          <p:cNvPr id="4" name="Slide Number Placeholder 3"/>
          <p:cNvSpPr>
            <a:spLocks noGrp="1"/>
          </p:cNvSpPr>
          <p:nvPr>
            <p:ph type="sldNum" sz="quarter" idx="12"/>
          </p:nvPr>
        </p:nvSpPr>
        <p:spPr/>
        <p:txBody>
          <a:bodyPr/>
          <a:lstStyle/>
          <a:p>
            <a:fld id="{DC59E6F3-71C9-49FC-841D-974C40CA5F38}" type="slidenum">
              <a:rPr lang="en-US" smtClean="0"/>
              <a:pPr/>
              <a:t>38</a:t>
            </a:fld>
            <a:endParaRPr lang="en-US" dirty="0"/>
          </a:p>
        </p:txBody>
      </p:sp>
    </p:spTree>
    <p:extLst>
      <p:ext uri="{BB962C8B-B14F-4D97-AF65-F5344CB8AC3E}">
        <p14:creationId xmlns:p14="http://schemas.microsoft.com/office/powerpoint/2010/main" val="22890843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testing for recoverability is required</a:t>
            </a:r>
            <a:endParaRPr lang="en-US" dirty="0"/>
          </a:p>
        </p:txBody>
      </p:sp>
      <p:sp>
        <p:nvSpPr>
          <p:cNvPr id="3" name="Content Placeholder 2"/>
          <p:cNvSpPr>
            <a:spLocks noGrp="1"/>
          </p:cNvSpPr>
          <p:nvPr>
            <p:ph idx="1"/>
          </p:nvPr>
        </p:nvSpPr>
        <p:spPr/>
        <p:txBody>
          <a:bodyPr>
            <a:normAutofit lnSpcReduction="10000"/>
          </a:bodyPr>
          <a:lstStyle/>
          <a:p>
            <a:r>
              <a:rPr lang="en-US" sz="2800" dirty="0"/>
              <a:t>A long-lived asset (asset group) </a:t>
            </a:r>
            <a:r>
              <a:rPr lang="en-US" sz="2800" b="1" u="sng" dirty="0"/>
              <a:t>shall</a:t>
            </a:r>
            <a:r>
              <a:rPr lang="en-US" sz="2800" dirty="0"/>
              <a:t> be tested for recoverability whenever events or changes in circumstances indicate that its carrying amount may not be recoverable. The following are examples of such events or changes in </a:t>
            </a:r>
            <a:r>
              <a:rPr lang="en-US" sz="2800" dirty="0" smtClean="0"/>
              <a:t>circumstances: </a:t>
            </a:r>
          </a:p>
          <a:p>
            <a:endParaRPr lang="en-US" sz="2800" i="1" dirty="0"/>
          </a:p>
          <a:p>
            <a:endParaRPr lang="en-US" sz="2800" i="1" dirty="0" smtClean="0"/>
          </a:p>
          <a:p>
            <a:r>
              <a:rPr lang="en-US" sz="2000" i="1" dirty="0" smtClean="0"/>
              <a:t>Accounting </a:t>
            </a:r>
            <a:r>
              <a:rPr lang="en-US" sz="2000" i="1" dirty="0"/>
              <a:t>for the impairment or disposal of long-lived assets</a:t>
            </a:r>
            <a:r>
              <a:rPr lang="en-US" sz="2000" dirty="0"/>
              <a:t> (p. 9). (2001). Norwalk, CT: Financial Accounting Standards Board of the Financial Accounting Foundation. </a:t>
            </a:r>
          </a:p>
          <a:p>
            <a:endParaRPr lang="en-US" sz="2800" dirty="0"/>
          </a:p>
        </p:txBody>
      </p:sp>
      <p:sp>
        <p:nvSpPr>
          <p:cNvPr id="4" name="Slide Number Placeholder 3"/>
          <p:cNvSpPr>
            <a:spLocks noGrp="1"/>
          </p:cNvSpPr>
          <p:nvPr>
            <p:ph type="sldNum" sz="quarter" idx="12"/>
          </p:nvPr>
        </p:nvSpPr>
        <p:spPr/>
        <p:txBody>
          <a:bodyPr/>
          <a:lstStyle/>
          <a:p>
            <a:fld id="{DC59E6F3-71C9-49FC-841D-974C40CA5F38}" type="slidenum">
              <a:rPr lang="en-US" smtClean="0"/>
              <a:pPr/>
              <a:t>39</a:t>
            </a:fld>
            <a:endParaRPr lang="en-US" dirty="0"/>
          </a:p>
        </p:txBody>
      </p:sp>
    </p:spTree>
    <p:extLst>
      <p:ext uri="{BB962C8B-B14F-4D97-AF65-F5344CB8AC3E}">
        <p14:creationId xmlns:p14="http://schemas.microsoft.com/office/powerpoint/2010/main" val="3376484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Question #1</a:t>
            </a:r>
            <a:br>
              <a:rPr lang="en-US" dirty="0" smtClean="0"/>
            </a:br>
            <a:r>
              <a:rPr lang="en-US" dirty="0" smtClean="0"/>
              <a:t>“Is your data correct?”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5007" y="2757488"/>
            <a:ext cx="7933987" cy="2466974"/>
          </a:xfr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Listed examples </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a:t>a. A significant decrease in the market price of a long-lived asset (asset group) </a:t>
            </a:r>
            <a:endParaRPr lang="en-US" sz="2800" dirty="0" smtClean="0"/>
          </a:p>
          <a:p>
            <a:pPr marL="0" indent="0">
              <a:buNone/>
            </a:pPr>
            <a:r>
              <a:rPr lang="en-US" sz="2800" dirty="0" smtClean="0"/>
              <a:t>b</a:t>
            </a:r>
            <a:r>
              <a:rPr lang="en-US" sz="2800" dirty="0"/>
              <a:t>. A significant adverse change in the extent or manner in which a long-lived asset (asset group) is being used or in its physical condition </a:t>
            </a:r>
            <a:endParaRPr lang="en-US" sz="2800" dirty="0" smtClean="0"/>
          </a:p>
          <a:p>
            <a:pPr marL="0" indent="0">
              <a:buNone/>
            </a:pPr>
            <a:r>
              <a:rPr lang="en-US" sz="2800" dirty="0" smtClean="0"/>
              <a:t>c</a:t>
            </a:r>
            <a:r>
              <a:rPr lang="en-US" sz="2800" dirty="0"/>
              <a:t>. A significant adverse change in legal factors or in the </a:t>
            </a:r>
            <a:r>
              <a:rPr lang="en-US" sz="2800" u="sng" dirty="0"/>
              <a:t>business climate that could affect the value </a:t>
            </a:r>
            <a:r>
              <a:rPr lang="en-US" sz="2800" dirty="0"/>
              <a:t>of a long-lived asset (asset group), including an adverse action or assessment by </a:t>
            </a:r>
            <a:r>
              <a:rPr lang="en-US" sz="2800" dirty="0" smtClean="0"/>
              <a:t>a regulator. </a:t>
            </a:r>
            <a:endParaRPr lang="en-US" sz="2800" dirty="0"/>
          </a:p>
          <a:p>
            <a:pPr marL="0" indent="0">
              <a:buNone/>
            </a:pPr>
            <a:r>
              <a:rPr lang="en-US" sz="2000" dirty="0" smtClean="0"/>
              <a:t> </a:t>
            </a:r>
          </a:p>
          <a:p>
            <a:pPr marL="0" indent="0">
              <a:buNone/>
            </a:pPr>
            <a:r>
              <a:rPr lang="en-US" sz="2000" dirty="0" smtClean="0"/>
              <a:t>ibid</a:t>
            </a:r>
          </a:p>
          <a:p>
            <a:pPr marL="0" indent="0">
              <a:buNone/>
            </a:pPr>
            <a:endParaRPr lang="en-US" sz="2800" dirty="0"/>
          </a:p>
        </p:txBody>
      </p:sp>
      <p:sp>
        <p:nvSpPr>
          <p:cNvPr id="4" name="Slide Number Placeholder 3"/>
          <p:cNvSpPr>
            <a:spLocks noGrp="1"/>
          </p:cNvSpPr>
          <p:nvPr>
            <p:ph type="sldNum" sz="quarter" idx="12"/>
          </p:nvPr>
        </p:nvSpPr>
        <p:spPr/>
        <p:txBody>
          <a:bodyPr/>
          <a:lstStyle/>
          <a:p>
            <a:fld id="{DC59E6F3-71C9-49FC-841D-974C40CA5F38}" type="slidenum">
              <a:rPr lang="en-US" smtClean="0"/>
              <a:pPr/>
              <a:t>40</a:t>
            </a:fld>
            <a:endParaRPr lang="en-US" dirty="0"/>
          </a:p>
        </p:txBody>
      </p:sp>
    </p:spTree>
    <p:extLst>
      <p:ext uri="{BB962C8B-B14F-4D97-AF65-F5344CB8AC3E}">
        <p14:creationId xmlns:p14="http://schemas.microsoft.com/office/powerpoint/2010/main" val="17394913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Listed Examples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a:t>e. A current-period operating or cash flow loss combined with a history of operating or cash flow losses </a:t>
            </a:r>
            <a:r>
              <a:rPr lang="en-US" sz="2800" u="sng" dirty="0"/>
              <a:t>or a projection or forecast </a:t>
            </a:r>
            <a:r>
              <a:rPr lang="en-US" sz="2800" dirty="0"/>
              <a:t>that demonstrates continuing losses associated with the use of a long-lived asset (asset group) </a:t>
            </a:r>
          </a:p>
          <a:p>
            <a:pPr marL="0" indent="0">
              <a:buNone/>
            </a:pPr>
            <a:r>
              <a:rPr lang="en-US" sz="2800" dirty="0"/>
              <a:t>f. </a:t>
            </a:r>
            <a:r>
              <a:rPr lang="en-US" sz="2800" u="sng" dirty="0"/>
              <a:t>A current expectation </a:t>
            </a:r>
            <a:r>
              <a:rPr lang="en-US" sz="2800" dirty="0"/>
              <a:t>that, more likely than not, a long-lived asset (asset group) will be sold or otherwise disposed of significantly before the end of its previously estimated useful life.</a:t>
            </a:r>
          </a:p>
          <a:p>
            <a:pPr marL="0" indent="0">
              <a:buNone/>
            </a:pPr>
            <a:endParaRPr lang="en-US" sz="2000" dirty="0" smtClean="0"/>
          </a:p>
          <a:p>
            <a:pPr marL="0" indent="0">
              <a:buNone/>
            </a:pPr>
            <a:r>
              <a:rPr lang="en-US" sz="2000" dirty="0" smtClean="0"/>
              <a:t>ibid</a:t>
            </a:r>
            <a:endParaRPr lang="en-US" sz="2000" dirty="0"/>
          </a:p>
        </p:txBody>
      </p:sp>
      <p:sp>
        <p:nvSpPr>
          <p:cNvPr id="4" name="Slide Number Placeholder 3"/>
          <p:cNvSpPr>
            <a:spLocks noGrp="1"/>
          </p:cNvSpPr>
          <p:nvPr>
            <p:ph type="sldNum" sz="quarter" idx="12"/>
          </p:nvPr>
        </p:nvSpPr>
        <p:spPr/>
        <p:txBody>
          <a:bodyPr/>
          <a:lstStyle/>
          <a:p>
            <a:fld id="{DC59E6F3-71C9-49FC-841D-974C40CA5F38}" type="slidenum">
              <a:rPr lang="en-US" smtClean="0"/>
              <a:pPr/>
              <a:t>41</a:t>
            </a:fld>
            <a:endParaRPr lang="en-US" dirty="0"/>
          </a:p>
        </p:txBody>
      </p:sp>
    </p:spTree>
    <p:extLst>
      <p:ext uri="{BB962C8B-B14F-4D97-AF65-F5344CB8AC3E}">
        <p14:creationId xmlns:p14="http://schemas.microsoft.com/office/powerpoint/2010/main" val="12653192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Conclusion</a:t>
            </a:r>
            <a:endParaRPr lang="en-US" dirty="0"/>
          </a:p>
        </p:txBody>
      </p:sp>
      <p:sp>
        <p:nvSpPr>
          <p:cNvPr id="3" name="Content Placeholder 2"/>
          <p:cNvSpPr>
            <a:spLocks noGrp="1"/>
          </p:cNvSpPr>
          <p:nvPr>
            <p:ph idx="1"/>
          </p:nvPr>
        </p:nvSpPr>
        <p:spPr/>
        <p:txBody>
          <a:bodyPr/>
          <a:lstStyle/>
          <a:p>
            <a:r>
              <a:rPr lang="en-US" dirty="0" smtClean="0"/>
              <a:t>Some questions are interrelated.</a:t>
            </a:r>
          </a:p>
          <a:p>
            <a:pPr lvl="1"/>
            <a:r>
              <a:rPr lang="en-US" dirty="0" smtClean="0"/>
              <a:t>FASB 144 test requirements and what is expected.</a:t>
            </a:r>
          </a:p>
          <a:p>
            <a:pPr lvl="1"/>
            <a:r>
              <a:rPr lang="en-US" dirty="0" smtClean="0"/>
              <a:t>If economic obsolescence exists, is 50% economic obsolescence warranted if the depreciation amount compensates?</a:t>
            </a:r>
          </a:p>
          <a:p>
            <a:r>
              <a:rPr lang="en-US" dirty="0" smtClean="0"/>
              <a:t>Look at the bigger picture to see if it just makes sense.</a:t>
            </a:r>
          </a:p>
          <a:p>
            <a:r>
              <a:rPr lang="en-US" dirty="0" smtClean="0"/>
              <a:t>Remember GIGO.</a:t>
            </a:r>
          </a:p>
          <a:p>
            <a:endParaRPr lang="en-US" dirty="0"/>
          </a:p>
        </p:txBody>
      </p:sp>
      <p:sp>
        <p:nvSpPr>
          <p:cNvPr id="4" name="Slide Number Placeholder 3"/>
          <p:cNvSpPr>
            <a:spLocks noGrp="1"/>
          </p:cNvSpPr>
          <p:nvPr>
            <p:ph type="sldNum" sz="quarter" idx="12"/>
          </p:nvPr>
        </p:nvSpPr>
        <p:spPr/>
        <p:txBody>
          <a:bodyPr/>
          <a:lstStyle/>
          <a:p>
            <a:fld id="{DC59E6F3-71C9-49FC-841D-974C40CA5F38}" type="slidenum">
              <a:rPr lang="en-US" smtClean="0"/>
              <a:pPr/>
              <a:t>42</a:t>
            </a:fld>
            <a:endParaRPr lang="en-US" dirty="0"/>
          </a:p>
        </p:txBody>
      </p:sp>
    </p:spTree>
    <p:extLst>
      <p:ext uri="{BB962C8B-B14F-4D97-AF65-F5344CB8AC3E}">
        <p14:creationId xmlns:p14="http://schemas.microsoft.com/office/powerpoint/2010/main" val="17216943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lstStyle/>
          <a:p>
            <a:r>
              <a:rPr lang="en-US" dirty="0" smtClean="0"/>
              <a:t>MA_ _E_    A_A_YS_ _</a:t>
            </a:r>
            <a:endParaRPr lang="en-US" dirty="0"/>
          </a:p>
        </p:txBody>
      </p:sp>
      <p:sp>
        <p:nvSpPr>
          <p:cNvPr id="3" name="TPAnswers"/>
          <p:cNvSpPr>
            <a:spLocks noGrp="1"/>
          </p:cNvSpPr>
          <p:nvPr>
            <p:ph idx="1"/>
            <p:custDataLst>
              <p:tags r:id="rId3"/>
            </p:custDataLst>
          </p:nvPr>
        </p:nvSpPr>
        <p:spPr/>
        <p:txBody>
          <a:bodyPr/>
          <a:lstStyle/>
          <a:p>
            <a:pPr marL="514350" indent="-514350">
              <a:buFont typeface="+mj-lt"/>
              <a:buAutoNum type="alphaUcPeriod"/>
            </a:pPr>
            <a:r>
              <a:rPr lang="pt-BR" dirty="0" smtClean="0"/>
              <a:t>RKT PLUS</a:t>
            </a:r>
          </a:p>
          <a:p>
            <a:pPr marL="514350" indent="-514350">
              <a:buFont typeface="+mj-lt"/>
              <a:buAutoNum type="alphaUcPeriod"/>
            </a:pPr>
            <a:r>
              <a:rPr lang="pt-BR" dirty="0" smtClean="0"/>
              <a:t>LPN RNTS</a:t>
            </a:r>
          </a:p>
          <a:p>
            <a:pPr marL="514350" indent="-514350">
              <a:buFont typeface="+mj-lt"/>
              <a:buAutoNum type="alphaUcPeriod"/>
            </a:pPr>
            <a:r>
              <a:rPr lang="pt-BR" dirty="0" smtClean="0"/>
              <a:t>PPD SMED</a:t>
            </a:r>
          </a:p>
          <a:p>
            <a:pPr marL="514350" indent="-514350">
              <a:buFont typeface="+mj-lt"/>
              <a:buAutoNum type="alphaUcPeriod"/>
            </a:pPr>
            <a:r>
              <a:rPr lang="en-US" dirty="0" smtClean="0"/>
              <a:t>RKT NLIS</a:t>
            </a:r>
            <a:endParaRPr lang="en-US" dirty="0"/>
          </a:p>
        </p:txBody>
      </p:sp>
      <p:sp>
        <p:nvSpPr>
          <p:cNvPr id="4" name="Slide Number Placeholder 3"/>
          <p:cNvSpPr>
            <a:spLocks noGrp="1"/>
          </p:cNvSpPr>
          <p:nvPr>
            <p:ph type="sldNum" sz="quarter" idx="12"/>
          </p:nvPr>
        </p:nvSpPr>
        <p:spPr/>
        <p:txBody>
          <a:bodyPr/>
          <a:lstStyle/>
          <a:p>
            <a:fld id="{4C0F709E-1383-4F24-8CFA-0E81ECF09468}" type="slidenum">
              <a:rPr lang="en-US" smtClean="0"/>
              <a:pPr/>
              <a:t>43</a:t>
            </a:fld>
            <a:endParaRPr lang="en-US" dirty="0"/>
          </a:p>
        </p:txBody>
      </p:sp>
      <p:graphicFrame>
        <p:nvGraphicFramePr>
          <p:cNvPr id="5" name="TPChart"/>
          <p:cNvGraphicFramePr>
            <a:graphicFrameLocks noChangeAspect="1"/>
          </p:cNvGraphicFramePr>
          <p:nvPr>
            <p:custDataLst>
              <p:tags r:id="rId4"/>
            </p:custDataLst>
            <p:extLst>
              <p:ext uri="{D42A27DB-BD31-4B8C-83A1-F6EECF244321}">
                <p14:modId xmlns:p14="http://schemas.microsoft.com/office/powerpoint/2010/main" val="539599467"/>
              </p:ext>
            </p:extLst>
          </p:nvPr>
        </p:nvGraphicFramePr>
        <p:xfrm>
          <a:off x="4466936" y="1600200"/>
          <a:ext cx="4572000" cy="5143500"/>
        </p:xfrm>
        <a:graphic>
          <a:graphicData uri="http://schemas.openxmlformats.org/presentationml/2006/ole">
            <mc:AlternateContent xmlns:mc="http://schemas.openxmlformats.org/markup-compatibility/2006">
              <mc:Choice xmlns:v="urn:schemas-microsoft-com:vml" Requires="v">
                <p:oleObj spid="_x0000_s11289" name="Chart" r:id="rId7" imgW="4572034" imgH="5143584" progId="MSGraph.Chart.8">
                  <p:embed followColorScheme="full"/>
                </p:oleObj>
              </mc:Choice>
              <mc:Fallback>
                <p:oleObj name="Chart" r:id="rId7" imgW="4572034" imgH="5143584" progId="MSGraph.Chart.8">
                  <p:embed followColorScheme="full"/>
                  <p:pic>
                    <p:nvPicPr>
                      <p:cNvPr id="0" name=""/>
                      <p:cNvPicPr/>
                      <p:nvPr/>
                    </p:nvPicPr>
                    <p:blipFill>
                      <a:blip r:embed="rId8"/>
                      <a:stretch>
                        <a:fillRect/>
                      </a:stretch>
                    </p:blipFill>
                    <p:spPr>
                      <a:xfrm>
                        <a:off x="4466936" y="1600200"/>
                        <a:ext cx="4572000" cy="5143500"/>
                      </a:xfrm>
                      <a:prstGeom prst="rect">
                        <a:avLst/>
                      </a:prstGeom>
                    </p:spPr>
                  </p:pic>
                </p:oleObj>
              </mc:Fallback>
            </mc:AlternateContent>
          </a:graphicData>
        </a:graphic>
      </p:graphicFrame>
      <p:sp>
        <p:nvSpPr>
          <p:cNvPr id="6" name="TPQuestion"/>
          <p:cNvSpPr txBox="1">
            <a:spLocks/>
          </p:cNvSpPr>
          <p:nvPr/>
        </p:nvSpPr>
        <p:spPr bwMode="auto">
          <a:xfrm>
            <a:off x="698500" y="389939"/>
            <a:ext cx="5118100" cy="1143000"/>
          </a:xfrm>
          <a:prstGeom prst="rect">
            <a:avLst/>
          </a:prstGeom>
          <a:solidFill>
            <a:srgbClr val="2E75B6"/>
          </a:solid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r>
              <a:rPr lang="en-US" b="1" dirty="0" smtClean="0"/>
              <a:t>MARKET    ANALYSIS</a:t>
            </a:r>
            <a:endParaRPr lang="en-US" b="1" dirty="0"/>
          </a:p>
        </p:txBody>
      </p:sp>
    </p:spTree>
    <p:custDataLst>
      <p:tags r:id="rId2"/>
    </p:custDataLst>
    <p:extLst>
      <p:ext uri="{BB962C8B-B14F-4D97-AF65-F5344CB8AC3E}">
        <p14:creationId xmlns:p14="http://schemas.microsoft.com/office/powerpoint/2010/main" val="3996523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4" name="Content Placeholder 3"/>
          <p:cNvSpPr>
            <a:spLocks noGrp="1"/>
          </p:cNvSpPr>
          <p:nvPr>
            <p:ph sz="half" idx="1"/>
          </p:nvPr>
        </p:nvSpPr>
        <p:spPr>
          <a:xfrm>
            <a:off x="2647950" y="1825625"/>
            <a:ext cx="3886200" cy="4351338"/>
          </a:xfrm>
        </p:spPr>
        <p:txBody>
          <a:bodyPr/>
          <a:lstStyle/>
          <a:p>
            <a:pPr marL="0" indent="0" algn="ctr">
              <a:buNone/>
            </a:pPr>
            <a:r>
              <a:rPr lang="en-US" dirty="0"/>
              <a:t>Kirk F. </a:t>
            </a:r>
            <a:r>
              <a:rPr lang="en-US" dirty="0" smtClean="0"/>
              <a:t>Boone, PPS</a:t>
            </a:r>
          </a:p>
          <a:p>
            <a:pPr marL="0" indent="0" algn="ctr">
              <a:buNone/>
            </a:pPr>
            <a:r>
              <a:rPr lang="en-US" dirty="0" smtClean="0"/>
              <a:t>Lecturer,</a:t>
            </a:r>
          </a:p>
          <a:p>
            <a:pPr marL="0" indent="0" algn="ctr">
              <a:buNone/>
            </a:pPr>
            <a:r>
              <a:rPr lang="en-US" dirty="0" smtClean="0"/>
              <a:t>UNC School of Government</a:t>
            </a:r>
            <a:endParaRPr lang="en-US" dirty="0"/>
          </a:p>
          <a:p>
            <a:pPr marL="0" indent="0" algn="ctr">
              <a:buNone/>
            </a:pPr>
            <a:r>
              <a:rPr lang="en-US" dirty="0"/>
              <a:t>919.962.7434</a:t>
            </a:r>
          </a:p>
          <a:p>
            <a:pPr marL="0" indent="0" algn="ctr">
              <a:buNone/>
            </a:pPr>
            <a:r>
              <a:rPr lang="en-US" dirty="0">
                <a:hlinkClick r:id="rId2"/>
              </a:rPr>
              <a:t>boone@sog.unc.edu</a:t>
            </a:r>
            <a:endParaRPr lang="en-US" dirty="0"/>
          </a:p>
          <a:p>
            <a:pPr marL="0" indent="0">
              <a:buNone/>
            </a:pPr>
            <a:endParaRPr lang="en-US" dirty="0"/>
          </a:p>
        </p:txBody>
      </p:sp>
    </p:spTree>
    <p:extLst>
      <p:ext uri="{BB962C8B-B14F-4D97-AF65-F5344CB8AC3E}">
        <p14:creationId xmlns:p14="http://schemas.microsoft.com/office/powerpoint/2010/main" val="2046452235"/>
      </p:ext>
    </p:extLst>
  </p:cSld>
  <p:clrMapOvr>
    <a:masterClrMapping/>
  </p:clrMapOvr>
  <mc:AlternateContent xmlns:mc="http://schemas.openxmlformats.org/markup-compatibility/2006" xmlns:p14="http://schemas.microsoft.com/office/powerpoint/2010/main">
    <mc:Choice Requires="p14">
      <p:transition p14:dur="250">
        <p:fade thruBlk="1"/>
      </p:transition>
    </mc:Choice>
    <mc:Fallback xmlns="">
      <p:transition>
        <p:fade thruBlk="1"/>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this formula?</a:t>
            </a:r>
            <a:endParaRPr lang="en-US" dirty="0"/>
          </a:p>
        </p:txBody>
      </p:sp>
      <p:sp>
        <p:nvSpPr>
          <p:cNvPr id="3" name="Content Placeholder 2"/>
          <p:cNvSpPr>
            <a:spLocks noGrp="1"/>
          </p:cNvSpPr>
          <p:nvPr>
            <p:ph idx="4294967295"/>
          </p:nvPr>
        </p:nvSpPr>
        <p:spPr>
          <a:xfrm>
            <a:off x="762000" y="1711325"/>
            <a:ext cx="7753350" cy="3997325"/>
          </a:xfrm>
        </p:spPr>
        <p:txBody>
          <a:bodyPr>
            <a:normAutofit/>
          </a:bodyPr>
          <a:lstStyle/>
          <a:p>
            <a:pPr marL="0" indent="0" algn="ctr">
              <a:buNone/>
            </a:pPr>
            <a:r>
              <a:rPr lang="en-US" sz="7200" i="1" dirty="0" smtClean="0"/>
              <a:t>V = LV+(CN – D)</a:t>
            </a:r>
          </a:p>
          <a:p>
            <a:pPr marL="0" indent="0">
              <a:buNone/>
            </a:pPr>
            <a:r>
              <a:rPr lang="en-US" sz="3200" b="0" i="1" dirty="0" smtClean="0"/>
              <a:t>Value = Land Value + (Cost New - Depreciation)</a:t>
            </a:r>
          </a:p>
          <a:p>
            <a:pPr marL="0" indent="0">
              <a:buNone/>
            </a:pPr>
            <a:r>
              <a:rPr lang="en-US" sz="3200" b="0" i="1" dirty="0" smtClean="0"/>
              <a:t>For machinery and equipment BPP</a:t>
            </a:r>
          </a:p>
          <a:p>
            <a:pPr marL="0" indent="0">
              <a:buNone/>
            </a:pPr>
            <a:r>
              <a:rPr lang="en-US" sz="3200" b="0" i="1" dirty="0" smtClean="0"/>
              <a:t>Value = Cost New – Depreciation</a:t>
            </a:r>
          </a:p>
          <a:p>
            <a:pPr marL="0" indent="0">
              <a:buNone/>
            </a:pPr>
            <a:endParaRPr lang="en-US" sz="3200" b="0" i="1" dirty="0"/>
          </a:p>
        </p:txBody>
      </p:sp>
    </p:spTree>
    <p:extLst>
      <p:ext uri="{BB962C8B-B14F-4D97-AF65-F5344CB8AC3E}">
        <p14:creationId xmlns:p14="http://schemas.microsoft.com/office/powerpoint/2010/main" val="3123086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p:txBody>
          <a:bodyPr>
            <a:normAutofit fontScale="90000"/>
          </a:bodyPr>
          <a:lstStyle/>
          <a:p>
            <a:r>
              <a:rPr lang="en-US" dirty="0" smtClean="0"/>
              <a:t>What is the result if the incorrect cost new is used in the formula?</a:t>
            </a:r>
            <a:endParaRPr lang="en-US" dirty="0"/>
          </a:p>
        </p:txBody>
      </p:sp>
      <p:sp>
        <p:nvSpPr>
          <p:cNvPr id="3" name="TPAnswers"/>
          <p:cNvSpPr>
            <a:spLocks noGrp="1"/>
          </p:cNvSpPr>
          <p:nvPr>
            <p:ph idx="1"/>
            <p:custDataLst>
              <p:tags r:id="rId3"/>
            </p:custDataLst>
          </p:nvPr>
        </p:nvSpPr>
        <p:spPr>
          <a:xfrm>
            <a:off x="628650" y="1825625"/>
            <a:ext cx="4648200" cy="4351338"/>
          </a:xfrm>
        </p:spPr>
        <p:txBody>
          <a:bodyPr/>
          <a:lstStyle/>
          <a:p>
            <a:pPr marL="514350" indent="-514350">
              <a:buFont typeface="+mj-lt"/>
              <a:buAutoNum type="alphaUcPeriod"/>
            </a:pPr>
            <a:r>
              <a:rPr lang="en-US" dirty="0" smtClean="0"/>
              <a:t>The value will always be too high.</a:t>
            </a:r>
          </a:p>
          <a:p>
            <a:pPr marL="514350" indent="-514350">
              <a:buFont typeface="+mj-lt"/>
              <a:buAutoNum type="alphaUcPeriod"/>
            </a:pPr>
            <a:r>
              <a:rPr lang="en-US" dirty="0" smtClean="0"/>
              <a:t>The value will likely be too low.</a:t>
            </a:r>
          </a:p>
          <a:p>
            <a:pPr marL="514350" indent="-514350">
              <a:buFont typeface="+mj-lt"/>
              <a:buAutoNum type="alphaUcPeriod"/>
            </a:pPr>
            <a:r>
              <a:rPr lang="en-US" dirty="0" smtClean="0"/>
              <a:t>Absolute Chaos</a:t>
            </a:r>
          </a:p>
          <a:p>
            <a:pPr marL="514350" indent="-514350">
              <a:buFont typeface="+mj-lt"/>
              <a:buAutoNum type="alphaUcPeriod"/>
            </a:pPr>
            <a:r>
              <a:rPr lang="en-US" dirty="0" smtClean="0"/>
              <a:t>GIGO</a:t>
            </a:r>
            <a:endParaRPr lang="en-US" dirty="0"/>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699263363"/>
              </p:ext>
            </p:extLst>
          </p:nvPr>
        </p:nvGraphicFramePr>
        <p:xfrm>
          <a:off x="4508500" y="1600200"/>
          <a:ext cx="4572000" cy="5143500"/>
        </p:xfrm>
        <a:graphic>
          <a:graphicData uri="http://schemas.openxmlformats.org/presentationml/2006/ole">
            <mc:AlternateContent xmlns:mc="http://schemas.openxmlformats.org/markup-compatibility/2006">
              <mc:Choice xmlns:v="urn:schemas-microsoft-com:vml" Requires="v">
                <p:oleObj spid="_x0000_s2074" name="Chart" r:id="rId6" imgW="4572034" imgH="5143584" progId="MSGraph.Chart.8">
                  <p:embed followColorScheme="full"/>
                </p:oleObj>
              </mc:Choice>
              <mc:Fallback>
                <p:oleObj name="Chart" r:id="rId6" imgW="4572034" imgH="5143584" progId="MSGraph.Chart.8">
                  <p:embed followColorScheme="full"/>
                  <p:pic>
                    <p:nvPicPr>
                      <p:cNvPr id="0" name=""/>
                      <p:cNvPicPr/>
                      <p:nvPr/>
                    </p:nvPicPr>
                    <p:blipFill>
                      <a:blip r:embed="rId7"/>
                      <a:stretch>
                        <a:fillRect/>
                      </a:stretch>
                    </p:blipFill>
                    <p:spPr>
                      <a:xfrm>
                        <a:off x="4508500" y="1600200"/>
                        <a:ext cx="4572000" cy="51435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573234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Garbage In Garbage Out</a:t>
            </a:r>
            <a:endParaRPr lang="en-US" dirty="0"/>
          </a:p>
        </p:txBody>
      </p:sp>
      <p:sp>
        <p:nvSpPr>
          <p:cNvPr id="3" name="Text Placeholder 2"/>
          <p:cNvSpPr>
            <a:spLocks noGrp="1"/>
          </p:cNvSpPr>
          <p:nvPr>
            <p:ph idx="1"/>
          </p:nvPr>
        </p:nvSpPr>
        <p:spPr/>
        <p:txBody>
          <a:bodyPr/>
          <a:lstStyle/>
          <a:p>
            <a:r>
              <a:rPr lang="en-US" smtClean="0"/>
              <a:t>May refer to failures in human decision making due to using a correct formula, but faulty, incomplete, or imprecise data.</a:t>
            </a:r>
            <a:endParaRPr lang="en-US" dirty="0"/>
          </a:p>
        </p:txBody>
      </p:sp>
    </p:spTree>
    <p:extLst>
      <p:ext uri="{BB962C8B-B14F-4D97-AF65-F5344CB8AC3E}">
        <p14:creationId xmlns:p14="http://schemas.microsoft.com/office/powerpoint/2010/main" val="570591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Make sure the data is correct</a:t>
            </a:r>
            <a:endParaRPr lang="en-US" dirty="0"/>
          </a:p>
        </p:txBody>
      </p:sp>
      <p:sp>
        <p:nvSpPr>
          <p:cNvPr id="3" name="Text Placeholder 2"/>
          <p:cNvSpPr>
            <a:spLocks noGrp="1"/>
          </p:cNvSpPr>
          <p:nvPr>
            <p:ph idx="1"/>
          </p:nvPr>
        </p:nvSpPr>
        <p:spPr/>
        <p:txBody>
          <a:bodyPr/>
          <a:lstStyle/>
          <a:p>
            <a:r>
              <a:rPr lang="en-US" smtClean="0"/>
              <a:t>Ask what would be done in real property.</a:t>
            </a:r>
          </a:p>
          <a:p>
            <a:pPr lvl="1"/>
            <a:r>
              <a:rPr lang="en-US" smtClean="0"/>
              <a:t>My house is measured wrong.</a:t>
            </a:r>
          </a:p>
          <a:p>
            <a:pPr lvl="1"/>
            <a:r>
              <a:rPr lang="en-US" smtClean="0"/>
              <a:t>Those comps are not similar to my house.</a:t>
            </a:r>
          </a:p>
          <a:p>
            <a:pPr lvl="1"/>
            <a:r>
              <a:rPr lang="en-US" smtClean="0"/>
              <a:t>Income is too high, expenses, cap rate too low.</a:t>
            </a:r>
          </a:p>
          <a:p>
            <a:pPr lvl="1"/>
            <a:r>
              <a:rPr lang="en-US" smtClean="0"/>
              <a:t>Verify random sample of data before revaluation.</a:t>
            </a:r>
            <a:endParaRPr lang="en-US" dirty="0"/>
          </a:p>
        </p:txBody>
      </p:sp>
    </p:spTree>
    <p:extLst>
      <p:ext uri="{BB962C8B-B14F-4D97-AF65-F5344CB8AC3E}">
        <p14:creationId xmlns:p14="http://schemas.microsoft.com/office/powerpoint/2010/main" val="3398946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How to make sure</a:t>
            </a:r>
            <a:endParaRPr lang="en-US" dirty="0"/>
          </a:p>
        </p:txBody>
      </p:sp>
      <p:sp>
        <p:nvSpPr>
          <p:cNvPr id="3" name="Text Placeholder 2"/>
          <p:cNvSpPr>
            <a:spLocks noGrp="1"/>
          </p:cNvSpPr>
          <p:nvPr>
            <p:ph idx="1"/>
          </p:nvPr>
        </p:nvSpPr>
        <p:spPr/>
        <p:txBody>
          <a:bodyPr/>
          <a:lstStyle/>
          <a:p>
            <a:r>
              <a:rPr lang="en-US" smtClean="0"/>
              <a:t>The big picture – on site inspection</a:t>
            </a:r>
          </a:p>
          <a:p>
            <a:pPr lvl="1"/>
            <a:r>
              <a:rPr lang="en-US" smtClean="0"/>
              <a:t>Supplies, spare parts, fuels, random sample M&amp;E.</a:t>
            </a:r>
          </a:p>
          <a:p>
            <a:pPr lvl="1"/>
            <a:r>
              <a:rPr lang="en-US" smtClean="0"/>
              <a:t>Develop Cost manuals ($/sq. ft)</a:t>
            </a:r>
          </a:p>
          <a:p>
            <a:r>
              <a:rPr lang="en-US" smtClean="0"/>
              <a:t>Closer look - a review of financials.</a:t>
            </a:r>
          </a:p>
          <a:p>
            <a:pPr lvl="1"/>
            <a:r>
              <a:rPr lang="en-US" smtClean="0"/>
              <a:t>Request asset list used to file BPP return – tie it.</a:t>
            </a:r>
          </a:p>
          <a:p>
            <a:pPr lvl="1"/>
            <a:r>
              <a:rPr lang="en-US" smtClean="0"/>
              <a:t>Request financials trial balance, depreciation schedule, income statement, chart of accounts.</a:t>
            </a:r>
          </a:p>
          <a:p>
            <a:pPr lvl="1"/>
            <a:r>
              <a:rPr lang="en-US" smtClean="0"/>
              <a:t>Note if any BPP is in real property accts.</a:t>
            </a:r>
          </a:p>
          <a:p>
            <a:pPr lvl="1"/>
            <a:r>
              <a:rPr lang="en-US" smtClean="0"/>
              <a:t>Spare parts, supplies, and fuels. CIP, Section 179 property, Cap. Interest, allocated costs.</a:t>
            </a:r>
            <a:endParaRPr lang="en-US" dirty="0" smtClean="0"/>
          </a:p>
        </p:txBody>
      </p:sp>
    </p:spTree>
    <p:extLst>
      <p:ext uri="{BB962C8B-B14F-4D97-AF65-F5344CB8AC3E}">
        <p14:creationId xmlns:p14="http://schemas.microsoft.com/office/powerpoint/2010/main" val="2486990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8&quot; unique_id=&quot;10098&quot;&gt;&lt;/object&gt;&lt;object type=&quot;2&quot; unique_id=&quot;10099&quot;&gt;&lt;object type=&quot;3&quot; unique_id=&quot;10100&quot;&gt;&lt;property id=&quot;20148&quot; value=&quot;5&quot;/&gt;&lt;property id=&quot;20300&quot; value=&quot;Slide 1 - &amp;quot;This is the Title&amp;quot;&quot;/&gt;&lt;property id=&quot;20307&quot; value=&quot;256&quot;/&gt;&lt;/object&gt;&lt;object type=&quot;3&quot; unique_id=&quot;10447&quot;&gt;&lt;property id=&quot;20148&quot; value=&quot;5&quot;/&gt;&lt;property id=&quot;20300&quot; value=&quot;Slide 2&quot;/&gt;&lt;property id=&quot;20307&quot; value=&quot;258&quot;/&gt;&lt;/object&gt;&lt;object type=&quot;3&quot; unique_id=&quot;10448&quot;&gt;&lt;property id=&quot;20148&quot; value=&quot;5&quot;/&gt;&lt;property id=&quot;20300&quot; value=&quot;Slide 3&quot;/&gt;&lt;property id=&quot;20307&quot; value=&quot;259&quot;/&gt;&lt;/object&gt;&lt;object type=&quot;3&quot; unique_id=&quot;10449&quot;&gt;&lt;property id=&quot;20148&quot; value=&quot;5&quot;/&gt;&lt;property id=&quot;20300&quot; value=&quot;Slide 4&quot;/&gt;&lt;property id=&quot;20307&quot; value=&quot;260&quot;/&gt;&lt;/object&gt;&lt;object type=&quot;3&quot; unique_id=&quot;10450&quot;&gt;&lt;property id=&quot;20148&quot; value=&quot;5&quot;/&gt;&lt;property id=&quot;20300&quot; value=&quot;Slide 5 - &amp;quot;Want a Reduction in BPP Value? I've a Few Questions for You&amp;quot;&quot;/&gt;&lt;property id=&quot;20307&quot; value=&quot;261&quot;/&gt;&lt;/object&gt;&lt;object type=&quot;3&quot; unique_id=&quot;10451&quot;&gt;&lt;property id=&quot;20148&quot; value=&quot;5&quot;/&gt;&lt;property id=&quot;20300&quot; value=&quot;Slide 6 - &amp;quot;Which description fits you best?&amp;quot;&quot;/&gt;&lt;property id=&quot;20307&quot; value=&quot;262&quot;/&gt;&lt;/object&gt;&lt;object type=&quot;3&quot; unique_id=&quot;10452&quot;&gt;&lt;property id=&quot;20148&quot; value=&quot;5&quot;/&gt;&lt;property id=&quot;20300&quot; value=&quot;Slide 7 - &amp;quot;I have five questions for you&amp;quot;&quot;/&gt;&lt;property id=&quot;20307&quot; value=&quot;263&quot;/&gt;&lt;/object&gt;&lt;object type=&quot;3&quot; unique_id=&quot;10453&quot;&gt;&lt;property id=&quot;20148&quot; value=&quot;5&quot;/&gt;&lt;property id=&quot;20300&quot; value=&quot;Slide 8 - &amp;quot;Question #1 “Is your data correct?”&amp;quot;&quot;/&gt;&lt;property id=&quot;20307&quot; value=&quot;264&quot;/&gt;&lt;/object&gt;&lt;object type=&quot;3&quot; unique_id=&quot;10454&quot;&gt;&lt;property id=&quot;20148&quot; value=&quot;5&quot;/&gt;&lt;property id=&quot;20300&quot; value=&quot;Slide 9 - &amp;quot;What is this formula?&amp;quot;&quot;/&gt;&lt;property id=&quot;20307&quot; value=&quot;265&quot;/&gt;&lt;/object&gt;&lt;object type=&quot;3&quot; unique_id=&quot;10455&quot;&gt;&lt;property id=&quot;20148&quot; value=&quot;5&quot;/&gt;&lt;property id=&quot;20300&quot; value=&quot;Slide 10 - &amp;quot;What is the result if the incorrect cost new is used in the formula?&amp;quot;&quot;/&gt;&lt;property id=&quot;20307&quot; value=&quot;266&quot;/&gt;&lt;/object&gt;&lt;object type=&quot;3&quot; unique_id=&quot;10456&quot;&gt;&lt;property id=&quot;20148&quot; value=&quot;5&quot;/&gt;&lt;property id=&quot;20300&quot; value=&quot;Slide 11 - &amp;quot;Garbage In Garbage Out&amp;quot;&quot;/&gt;&lt;property id=&quot;20307&quot; value=&quot;267&quot;/&gt;&lt;/object&gt;&lt;object type=&quot;3&quot; unique_id=&quot;10457&quot;&gt;&lt;property id=&quot;20148&quot; value=&quot;5&quot;/&gt;&lt;property id=&quot;20300&quot; value=&quot;Slide 12 - &amp;quot;Make sure the data is correct&amp;quot;&quot;/&gt;&lt;property id=&quot;20307&quot; value=&quot;268&quot;/&gt;&lt;/object&gt;&lt;object type=&quot;3&quot; unique_id=&quot;10458&quot;&gt;&lt;property id=&quot;20148&quot; value=&quot;5&quot;/&gt;&lt;property id=&quot;20300&quot; value=&quot;Slide 13 - &amp;quot;How to make sure&amp;quot;&quot;/&gt;&lt;property id=&quot;20307&quot; value=&quot;269&quot;/&gt;&lt;/object&gt;&lt;object type=&quot;3&quot; unique_id=&quot;10459&quot;&gt;&lt;property id=&quot;20148&quot; value=&quot;5&quot;/&gt;&lt;property id=&quot;20300&quot; value=&quot;Slide 14 - &amp;quot;Consider a request for 50% economic obsolescence.&amp;quot;&quot;/&gt;&lt;property id=&quot;20307&quot; value=&quot;270&quot;/&gt;&lt;/object&gt;&lt;object type=&quot;3&quot; unique_id=&quot;10460&quot;&gt;&lt;property id=&quot;20148&quot; value=&quot;5&quot;/&gt;&lt;property id=&quot;20300&quot; value=&quot;Slide 15 - &amp;quot;Charles Babbage&amp;quot;&quot;/&gt;&lt;property id=&quot;20307&quot; value=&quot;271&quot;/&gt;&lt;/object&gt;&lt;object type=&quot;3&quot; unique_id=&quot;10461&quot;&gt;&lt;property id=&quot;20148&quot; value=&quot;5&quot;/&gt;&lt;property id=&quot;20300&quot; value=&quot;Slide 16 - &amp;quot;Question #2 – “Is the inutility penalty being used correctly?”&amp;quot;&quot;/&gt;&lt;property id=&quot;20307&quot; value=&quot;272&quot;/&gt;&lt;/object&gt;&lt;object type=&quot;3&quot; unique_id=&quot;10462&quot;&gt;&lt;property id=&quot;20148&quot; value=&quot;5&quot;/&gt;&lt;property id=&quot;20300&quot; value=&quot;Slide 17 - &amp;quot;Inutility as a percent Formula&amp;quot;&quot;/&gt;&lt;property id=&quot;20307&quot; value=&quot;273&quot;/&gt;&lt;/object&gt;&lt;object type=&quot;3&quot; unique_id=&quot;10463&quot;&gt;&lt;property id=&quot;20148&quot; value=&quot;5&quot;/&gt;&lt;property id=&quot;20300&quot; value=&quot;Slide 18 - &amp;quot;Inutility as a percent is calculated using a .7 scale factor at 47%&amp;quot;&quot;/&gt;&lt;property id=&quot;20307&quot; value=&quot;274&quot;/&gt;&lt;/object&gt;&lt;object type=&quot;3&quot; unique_id=&quot;10464&quot;&gt;&lt;property id=&quot;20148&quot; value=&quot;5&quot;/&gt;&lt;property id=&quot;20300&quot; value=&quot;Slide 19 - &amp;quot;More information&amp;quot;&quot;/&gt;&lt;property id=&quot;20307&quot; value=&quot;275&quot;/&gt;&lt;/object&gt;&lt;object type=&quot;3&quot; unique_id=&quot;10465&quot;&gt;&lt;property id=&quot;20148&quot; value=&quot;5&quot;/&gt;&lt;property id=&quot;20300&quot; value=&quot;Slide 20 - &amp;quot;Inutility as a percent is calculated using a .7 scale factor at 47%&amp;quot;&quot;/&gt;&lt;property id=&quot;20307&quot; value=&quot;276&quot;/&gt;&lt;/object&gt;&lt;object type=&quot;3&quot; unique_id=&quot;10466&quot;&gt;&lt;property id=&quot;20148&quot; value=&quot;5&quot;/&gt;&lt;property id=&quot;20300&quot; value=&quot;Slide 21 - &amp;quot;More Information&amp;quot;&quot;/&gt;&lt;property id=&quot;20307&quot; value=&quot;277&quot;/&gt;&lt;/object&gt;&lt;object type=&quot;3&quot; unique_id=&quot;10467&quot;&gt;&lt;property id=&quot;20148&quot; value=&quot;5&quot;/&gt;&lt;property id=&quot;20300&quot; value=&quot;Slide 22 - &amp;quot;Inutility as a percent is calculated using a .7 scale factor at 47%&amp;quot;&quot;/&gt;&lt;property id=&quot;20307&quot; value=&quot;278&quot;/&gt;&lt;/object&gt;&lt;object type=&quot;3&quot; unique_id=&quot;10468&quot;&gt;&lt;property id=&quot;20148&quot; value=&quot;5&quot;/&gt;&lt;property id=&quot;20300&quot; value=&quot;Slide 23 - &amp;quot;The formula is a method, not a decision maker.&amp;quot;&quot;/&gt;&lt;property id=&quot;20307&quot; value=&quot;279&quot;/&gt;&lt;/object&gt;&lt;object type=&quot;3&quot; unique_id=&quot;10469&quot;&gt;&lt;property id=&quot;20148&quot; value=&quot;5&quot;/&gt;&lt;property id=&quot;20300&quot; value=&quot;Slide 24 - &amp;quot;Determine the facts and circumstances, apply as appropriate.&amp;quot;&quot;/&gt;&lt;property id=&quot;20307&quot; value=&quot;280&quot;/&gt;&lt;/object&gt;&lt;object type=&quot;3&quot; unique_id=&quot;10470&quot;&gt;&lt;property id=&quot;20148&quot; value=&quot;5&quot;/&gt;&lt;property id=&quot;20300&quot; value=&quot;Slide 25 - &amp;quot;What is the “Scale factor”?&amp;quot;&quot;/&gt;&lt;property id=&quot;20307&quot; value=&quot;281&quot;/&gt;&lt;/object&gt;&lt;object type=&quot;3&quot; unique_id=&quot;10471&quot;&gt;&lt;property id=&quot;20148&quot; value=&quot;5&quot;/&gt;&lt;property id=&quot;20300&quot; value=&quot;Slide 26 - &amp;quot;Example exponents&amp;quot;&quot;/&gt;&lt;property id=&quot;20307&quot; value=&quot;282&quot;/&gt;&lt;/object&gt;&lt;object type=&quot;3&quot; unique_id=&quot;10472&quot;&gt;&lt;property id=&quot;20148&quot; value=&quot;5&quot;/&gt;&lt;property id=&quot;20300&quot; value=&quot;Slide 27 - &amp;quot;The Engineer's Cost Handbook: Tools for Managing Project Costs By Richard E. Westney&amp;quot;&quot;/&gt;&lt;property id=&quot;20307&quot; value=&quot;283&quot;/&gt;&lt;/object&gt;&lt;object type=&quot;3&quot; unique_id=&quot;10473&quot;&gt;&lt;property id=&quot;20148&quot; value=&quot;5&quot;/&gt;&lt;property id=&quot;20300&quot; value=&quot;Slide 28 - &amp;quot;Other reading on scale factors&amp;quot;&quot;/&gt;&lt;property id=&quot;20307&quot; value=&quot;284&quot;/&gt;&lt;/object&gt;&lt;object type=&quot;3&quot; unique_id=&quot;10474&quot;&gt;&lt;property id=&quot;20148&quot; value=&quot;5&quot;/&gt;&lt;property id=&quot;20300&quot; value=&quot;Slide 29 - &amp;quot;Question #3 “What is expected in the future?”&amp;quot;&quot;/&gt;&lt;property id=&quot;20307&quot; value=&quot;285&quot;/&gt;&lt;/object&gt;&lt;object type=&quot;3&quot; unique_id=&quot;10475&quot;&gt;&lt;property id=&quot;20148&quot; value=&quot;5&quot;/&gt;&lt;property id=&quot;20300&quot; value=&quot;Slide 30 - &amp;quot;Which has the MOST impact on the current probable arms-length selling price?&amp;quot;&quot;/&gt;&lt;property id=&quot;20307&quot; value=&quot;286&quot;/&gt;&lt;/object&gt;&lt;object type=&quot;3&quot; unique_id=&quot;10476&quot;&gt;&lt;property id=&quot;20148&quot; value=&quot;5&quot;/&gt;&lt;property id=&quot;20300&quot; value=&quot;Slide 31 - &amp;quot;Which has the MOST impact on the current probable arms-length selling price?&amp;quot;&quot;/&gt;&lt;property id=&quot;20307&quot; value=&quot;287&quot;/&gt;&lt;/object&gt;&lt;object type=&quot;3&quot; unique_id=&quot;10477&quot;&gt;&lt;property id=&quot;20148&quot; value=&quot;5&quot;/&gt;&lt;property id=&quot;20300&quot; value=&quot;Slide 32 - &amp;quot;12 Principles of Value&amp;quot;&quot;/&gt;&lt;property id=&quot;20307&quot; value=&quot;288&quot;/&gt;&lt;/object&gt;&lt;object type=&quot;3&quot; unique_id=&quot;10478&quot;&gt;&lt;property id=&quot;20148&quot; value=&quot;5&quot;/&gt;&lt;property id=&quot;20300&quot; value=&quot;Slide 33 - &amp;quot;What do these actions indicate about principles of value?&amp;quot;&quot;/&gt;&lt;property id=&quot;20307&quot; value=&quot;289&quot;/&gt;&lt;/object&gt;&lt;object type=&quot;3&quot; unique_id=&quot;10479&quot;&gt;&lt;property id=&quot;20148&quot; value=&quot;5&quot;/&gt;&lt;property id=&quot;20300&quot; value=&quot;Slide 34 - &amp;quot;Ask….&amp;quot;&quot;/&gt;&lt;property id=&quot;20307&quot; value=&quot;290&quot;/&gt;&lt;/object&gt;&lt;object type=&quot;3&quot; unique_id=&quot;10480&quot;&gt;&lt;property id=&quot;20148&quot; value=&quot;5&quot;/&gt;&lt;property id=&quot;20300&quot; value=&quot;Slide 35 - &amp;quot;Question #4 “How much depreciation is already being calculated?”&amp;quot;&quot;/&gt;&lt;property id=&quot;20307&quot; value=&quot;291&quot;/&gt;&lt;/object&gt;&lt;object type=&quot;3&quot; unique_id=&quot;10481&quot;&gt;&lt;property id=&quot;20148&quot; value=&quot;5&quot;/&gt;&lt;property id=&quot;20300&quot; value=&quot;Slide 36 - &amp;quot;Age/Life Analysis&amp;quot;&quot;/&gt;&lt;property id=&quot;20307&quot; value=&quot;292&quot;/&gt;&lt;/object&gt;&lt;object type=&quot;3&quot; unique_id=&quot;10482&quot;&gt;&lt;property id=&quot;20148&quot; value=&quot;5&quot;/&gt;&lt;property id=&quot;20300&quot; value=&quot;Slide 37 - &amp;quot;Age/Life&amp;quot;&quot;/&gt;&lt;property id=&quot;20307&quot; value=&quot;293&quot;/&gt;&lt;/object&gt;&lt;object type=&quot;3&quot; unique_id=&quot;10483&quot;&gt;&lt;property id=&quot;20148&quot; value=&quot;5&quot;/&gt;&lt;property id=&quot;20300&quot; value=&quot;Slide 38 - &amp;quot;Extended Life Expectancy &amp;quot;&quot;/&gt;&lt;property id=&quot;20307&quot; value=&quot;294&quot;/&gt;&lt;/object&gt;&lt;object type=&quot;3&quot; unique_id=&quot;10484&quot;&gt;&lt;property id=&quot;20148&quot; value=&quot;5&quot;/&gt;&lt;property id=&quot;20300&quot; value=&quot;Slide 39 - &amp;quot;Which do we do in mass appraisal?&amp;quot;&quot;/&gt;&lt;property id=&quot;20307&quot; value=&quot;295&quot;/&gt;&lt;/object&gt;&lt;object type=&quot;3&quot; unique_id=&quot;10485&quot;&gt;&lt;property id=&quot;20148&quot; value=&quot;5&quot;/&gt;&lt;property id=&quot;20300&quot; value=&quot;Slide 40 - &amp;quot;Using age/life formula but actual age rather than effective age results in:&amp;quot;&quot;/&gt;&lt;property id=&quot;20307&quot; value=&quot;296&quot;/&gt;&lt;/object&gt;&lt;object type=&quot;3&quot; unique_id=&quot;10486&quot;&gt;&lt;property id=&quot;20148&quot; value=&quot;5&quot;/&gt;&lt;property id=&quot;20300&quot; value=&quot;Slide 41 - &amp;quot;Question #5 “Has there been a test for a FASB 144 write down?”&amp;quot;&quot;/&gt;&lt;property id=&quot;20307&quot; value=&quot;297&quot;/&gt;&lt;/object&gt;&lt;object type=&quot;3&quot; unique_id=&quot;10487&quot;&gt;&lt;property id=&quot;20148&quot; value=&quot;5&quot;/&gt;&lt;property id=&quot;20300&quot; value=&quot;Slide 42 - &amp;quot;The value for property tax purposes is different than the value tested under FASB 144.&amp;quot;&quot;/&gt;&lt;property id=&quot;20307&quot; value=&quot;298&quot;/&gt;&lt;/object&gt;&lt;object type=&quot;3&quot; unique_id=&quot;10488&quot;&gt;&lt;property id=&quot;20148&quot; value=&quot;5&quot;/&gt;&lt;property id=&quot;20300&quot; value=&quot;Slide 43 - &amp;quot;Value in FASB 144&amp;quot;&quot;/&gt;&lt;property id=&quot;20307&quot; value=&quot;299&quot;/&gt;&lt;/object&gt;&lt;object type=&quot;3&quot; unique_id=&quot;10489&quot;&gt;&lt;property id=&quot;20148&quot; value=&quot;5&quot;/&gt;&lt;property id=&quot;20300&quot; value=&quot;Slide 44 - &amp;quot;FASB 144&amp;quot;&quot;/&gt;&lt;property id=&quot;20307&quot; value=&quot;300&quot;/&gt;&lt;/object&gt;&lt;object type=&quot;3&quot; unique_id=&quot;10490&quot;&gt;&lt;property id=&quot;20148&quot; value=&quot;5&quot;/&gt;&lt;property id=&quot;20300&quot; value=&quot;Slide 45 - &amp;quot;When testing for recoverability is required&amp;quot;&quot;/&gt;&lt;property id=&quot;20307&quot; value=&quot;301&quot;/&gt;&lt;/object&gt;&lt;object type=&quot;3&quot; unique_id=&quot;10491&quot;&gt;&lt;property id=&quot;20148&quot; value=&quot;5&quot;/&gt;&lt;property id=&quot;20300&quot; value=&quot;Slide 46 - &amp;quot;Listed examples &amp;quot;&quot;/&gt;&lt;property id=&quot;20307&quot; value=&quot;302&quot;/&gt;&lt;/object&gt;&lt;object type=&quot;3&quot; unique_id=&quot;10492&quot;&gt;&lt;property id=&quot;20148&quot; value=&quot;5&quot;/&gt;&lt;property id=&quot;20300&quot; value=&quot;Slide 47 - &amp;quot;Listed Examples&amp;quot;&quot;/&gt;&lt;property id=&quot;20307&quot; value=&quot;303&quot;/&gt;&lt;/object&gt;&lt;object type=&quot;3&quot; unique_id=&quot;10493&quot;&gt;&lt;property id=&quot;20148&quot; value=&quot;5&quot;/&gt;&lt;property id=&quot;20300&quot; value=&quot;Slide 48 - &amp;quot;In Conclusion&amp;quot;&quot;/&gt;&lt;property id=&quot;20307&quot; value=&quot;304&quot;/&gt;&lt;/object&gt;&lt;object type=&quot;3&quot; unique_id=&quot;10494&quot;&gt;&lt;property id=&quot;20148&quot; value=&quot;5&quot;/&gt;&lt;property id=&quot;20300&quot; value=&quot;Slide 49 - &amp;quot;M_R_E_ _A_U_&amp;quot;&quot;/&gt;&lt;property id=&quot;20307&quot; value=&quot;305&quot;/&gt;&lt;/object&gt;&lt;object type=&quot;3&quot; unique_id=&quot;10495&quot;&gt;&lt;property id=&quot;20148&quot; value=&quot;5&quot;/&gt;&lt;property id=&quot;20300&quot; value=&quot;Slide 50 - &amp;quot;Thank you!&amp;quot;&quot;/&gt;&lt;property id=&quot;20307&quot; value=&quot;306&quot;/&gt;&lt;/object&gt;&lt;/object&gt;&lt;/object&gt;&lt;/database&gt;"/>
  <p:tag name="SECTOMILLISECCONVERTED" val="1"/>
  <p:tag name="WASPOLLED" val="4E5BC16141B84811A0E0152EC2E8A14C"/>
  <p:tag name="TPVERSION" val="5"/>
  <p:tag name="TPFULLVERSION" val="5.3.0.3294"/>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11.xml><?xml version="1.0" encoding="utf-8"?>
<p:tagLst xmlns:a="http://schemas.openxmlformats.org/drawingml/2006/main" xmlns:r="http://schemas.openxmlformats.org/officeDocument/2006/relationships" xmlns:p="http://schemas.openxmlformats.org/presentationml/2006/main">
  <p:tag name="TYPE" val="MultiChoiceSlide"/>
  <p:tag name="RESULTS" val="Inutility as a percent is calculated using a .7 scale factor at 47%[;crlf;]3[;]3[;]3[;]False[;]0[;][;crlf;]2.66666666666667[;]3[;]1.24721912892465[;]1.55555555555556[;crlf;]1[;]0[;]There is some economic obsolescence (EO).1[;]There is some economic obsolescence (EO).[;][;crlf;]0[;]0[;]There is approximately 47% EO.2[;]There is approximately 47% EO.[;][;crlf;]1[;]0[;]There is no EO.3[;]There is no EO.[;][;crlf;]1[;]0[;]We don’t have enough information.4[;]We don’t have enough information.[;]"/>
  <p:tag name="HASRESULTS" val="False"/>
  <p:tag name="LIVECHARTING" val="False"/>
  <p:tag name="TPQUESTIONXML" val="﻿&lt;?xml version=&quot;1.0&quot; encoding=&quot;utf-8&quot;?&gt;&#10;&lt;questionlist&gt;&#10;    &lt;properties&gt;&#10;        &lt;guid&gt;7C7D921D26C74DD288DCFF1C45F2017C&lt;/guid&gt;&#10;        &lt;description /&gt;&#10;        &lt;date&gt;8/26/2015 11:36:5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688A9EF268E46CCAF7904D956061531&lt;/guid&gt;&#10;            &lt;repollguid&gt;EE15B1E8E8704933BCECE46EBD56B39F&lt;/repollguid&gt;&#10;            &lt;sourceid&gt;0FAAFF4478094DABB587ABE3EC5777E4&lt;/sourceid&gt;&#10;            &lt;questiontext&gt;Inutility as a percent is calculated using a .7 scale factor at 47%&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B73DBE3FB943436CAC07DCCB2129D595&lt;/guid&gt;&#10;                    &lt;answertext&gt;There is some economic obsolescence (EO).&lt;/answertext&gt;&#10;                    &lt;valuetype&gt;0&lt;/valuetype&gt;&#10;                &lt;/answer&gt;&#10;                &lt;answer&gt;&#10;                    &lt;guid&gt;43301066AB994B35B32DFDE9A52E9C06&lt;/guid&gt;&#10;                    &lt;answertext&gt;There is approximately 47% EO.&lt;/answertext&gt;&#10;                    &lt;valuetype&gt;0&lt;/valuetype&gt;&#10;                &lt;/answer&gt;&#10;                &lt;answer&gt;&#10;                    &lt;guid&gt;F05D5879DFBF4F2F899243A1F32FB359&lt;/guid&gt;&#10;                    &lt;answertext&gt;There is no EO.&lt;/answertext&gt;&#10;                    &lt;valuetype&gt;0&lt;/valuetype&gt;&#10;                &lt;/answer&gt;&#10;                &lt;answer&gt;&#10;                    &lt;guid&gt;9188CC67BD8F4B08B0D15271F08C913C&lt;/guid&gt;&#10;                    &lt;answertext&gt;We don’t have enough information.&lt;/answertext&gt;&#10;                    &lt;valuetype&gt;0&lt;/valuetype&gt;&#10;                &lt;/answer&gt;&#10;            &lt;/answers&gt;&#10;        &lt;/multichoice&gt;&#10;    &lt;/questions&gt;&#10;&lt;/questionlist&gt;"/>
  <p:tag name="AUTOOPENPOLL" val="True"/>
  <p:tag name="AUTOFORMATCHART" val="True"/>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Lst>
</file>

<file path=ppt/tags/tag13.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14.xml><?xml version="1.0" encoding="utf-8"?>
<p:tagLst xmlns:a="http://schemas.openxmlformats.org/drawingml/2006/main" xmlns:r="http://schemas.openxmlformats.org/officeDocument/2006/relationships" xmlns:p="http://schemas.openxmlformats.org/presentationml/2006/main">
  <p:tag name="TYPE" val="MultiChoiceSlide"/>
  <p:tag name="RESULTS" val="Inutility as a percent is calculated using a .7 scale factor at 47%[;crlf;]3[;]3[;]3[;]False[;]0[;][;crlf;]1.66666666666667[;]2[;]0.471404520791032[;]0.222222222222222[;crlf;]1[;]0[;]There is some economic obsolescence (EO).1[;]There is some economic obsolescence (EO).[;][;crlf;]2[;]0[;]There is approximately 47% EO.2[;]There is approximately 47% EO.[;][;crlf;]0[;]0[;]There is no EO.3[;]There is no EO.[;][;crlf;]0[;]0[;]We don’t have enough information.4[;]We don’t have enough information.[;]"/>
  <p:tag name="HASRESULTS" val="False"/>
  <p:tag name="LIVECHARTING" val="False"/>
  <p:tag name="TPQUESTIONXML" val="﻿&lt;?xml version=&quot;1.0&quot; encoding=&quot;utf-8&quot;?&gt;&#10;&lt;questionlist&gt;&#10;    &lt;properties&gt;&#10;        &lt;guid&gt;7C7D921D26C74DD288DCFF1C45F2017C&lt;/guid&gt;&#10;        &lt;description /&gt;&#10;        &lt;date&gt;8/26/2015 11:36:5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84116871CFB647209E456498E08E552E&lt;/guid&gt;&#10;            &lt;repollguid&gt;EE15B1E8E8704933BCECE46EBD56B39F&lt;/repollguid&gt;&#10;            &lt;sourceid&gt;0FAAFF4478094DABB587ABE3EC5777E4&lt;/sourceid&gt;&#10;            &lt;questiontext&gt;Inutility as a percent is calculated using a .7 scale factor at 47%&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B73DBE3FB943436CAC07DCCB2129D595&lt;/guid&gt;&#10;                    &lt;answertext&gt;There is some economic obsolescence (EO).&lt;/answertext&gt;&#10;                    &lt;valuetype&gt;0&lt;/valuetype&gt;&#10;                &lt;/answer&gt;&#10;                &lt;answer&gt;&#10;                    &lt;guid&gt;43301066AB994B35B32DFDE9A52E9C06&lt;/guid&gt;&#10;                    &lt;answertext&gt;There is approximately 47% EO.&lt;/answertext&gt;&#10;                    &lt;valuetype&gt;0&lt;/valuetype&gt;&#10;                &lt;/answer&gt;&#10;                &lt;answer&gt;&#10;                    &lt;guid&gt;F05D5879DFBF4F2F899243A1F32FB359&lt;/guid&gt;&#10;                    &lt;answertext&gt;There is no EO.&lt;/answertext&gt;&#10;                    &lt;valuetype&gt;0&lt;/valuetype&gt;&#10;                &lt;/answer&gt;&#10;                &lt;answer&gt;&#10;                    &lt;guid&gt;9188CC67BD8F4B08B0D15271F08C913C&lt;/guid&gt;&#10;                    &lt;answertext&gt;We don’t have enough information.&lt;/answertext&gt;&#10;                    &lt;valuetype&gt;0&lt;/valuetype&gt;&#10;                &lt;/answer&gt;&#10;            &lt;/answers&gt;&#10;        &lt;/multichoice&gt;&#10;    &lt;/questions&gt;&#10;&lt;/questionlist&gt;"/>
  <p:tag name="AUTOOPENPOLL" val="True"/>
  <p:tag name="AUTOFORMATCHART" val="True"/>
</p:tagLst>
</file>

<file path=ppt/tags/tag15.xml><?xml version="1.0" encoding="utf-8"?>
<p:tagLst xmlns:a="http://schemas.openxmlformats.org/drawingml/2006/main" xmlns:r="http://schemas.openxmlformats.org/officeDocument/2006/relationships" xmlns:p="http://schemas.openxmlformats.org/presentationml/2006/main">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17.xml><?xml version="1.0" encoding="utf-8"?>
<p:tagLst xmlns:a="http://schemas.openxmlformats.org/drawingml/2006/main" xmlns:r="http://schemas.openxmlformats.org/officeDocument/2006/relationships" xmlns:p="http://schemas.openxmlformats.org/presentationml/2006/main">
  <p:tag name="TYPE" val="MultiChoiceSlide"/>
  <p:tag name="RESULTS" val="Which has the MOST impact on the current probable arms-length selling price?[;crlf;]1[;]1[;]1[;]False[;]0[;][;crlf;]1[;]1[;]0[;]0[;crlf;]1[;]0[;]That production is currently 40% of capacity.1[;]That production is currently 40% of capacity.[;][;crlf;]0[;]0[;]Being 100% sure of what has happened in the market over the past 3 years.2[;]Being 100% sure of what has happened in the market over the past 3 years.[;][;crlf;]0[;]0[;]Being relatively certain of what will happen in the market in the next 3 years.3[;]Being relatively certain of what will happen in the market in the next 3 years.[;]"/>
  <p:tag name="HASRESULTS" val="False"/>
  <p:tag name="LIVECHARTING" val="False"/>
  <p:tag name="TPQUESTIONXML" val="﻿&lt;?xml version=&quot;1.0&quot; encoding=&quot;utf-8&quot;?&gt;&#10;&lt;questionlist&gt;&#10;    &lt;properties&gt;&#10;        &lt;guid&gt;80E742363A144DB7A23DC2440B3F1CD4&lt;/guid&gt;&#10;        &lt;description /&gt;&#10;        &lt;date&gt;8/26/2015 1:11:4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33F4C3B35614516A7C6274CB7FE7C70&lt;/guid&gt;&#10;            &lt;repollguid&gt;25C43430F49F4355B3C783CEFC515834&lt;/repollguid&gt;&#10;            &lt;sourceid&gt;0435AFA5E7A54394A104DCB785C99C19&lt;/sourceid&gt;&#10;            &lt;questiontext&gt;Which has the MOST impact on the current probable arms-length selling price?&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0A61AB0B2604D0AB0CE12789D6E69E5&lt;/guid&gt;&#10;                    &lt;answertext&gt;That production is currently 40% of capacity.&lt;/answertext&gt;&#10;                    &lt;valuetype&gt;0&lt;/valuetype&gt;&#10;                &lt;/answer&gt;&#10;                &lt;answer&gt;&#10;                    &lt;guid&gt;1343FF55BC6F4AD5B8A95BACCFBF0244&lt;/guid&gt;&#10;                    &lt;answertext&gt;Being 100% sure of what has happened in the market over the past 3 years.&lt;/answertext&gt;&#10;                    &lt;valuetype&gt;0&lt;/valuetype&gt;&#10;                &lt;/answer&gt;&#10;                &lt;answer&gt;&#10;                    &lt;guid&gt;FB46B666BBB340178C31E51D18EBF480&lt;/guid&gt;&#10;                    &lt;answertext&gt;Being relatively certain of what will happen in the market in the next 3 years.&lt;/answertext&gt;&#10;                    &lt;valuetype&gt;0&lt;/valuetype&gt;&#10;                &lt;/answer&gt;&#10;            &lt;/answers&gt;&#10;        &lt;/multichoice&gt;&#10;    &lt;/questions&gt;&#10;&lt;/questionlist&gt;"/>
  <p:tag name="AUTOOPENPOLL" val="True"/>
  <p:tag name="AUTOFORMATCHART" val="True"/>
</p:tagLst>
</file>

<file path=ppt/tags/tag18.xml><?xml version="1.0" encoding="utf-8"?>
<p:tagLst xmlns:a="http://schemas.openxmlformats.org/drawingml/2006/main" xmlns:r="http://schemas.openxmlformats.org/officeDocument/2006/relationships" xmlns:p="http://schemas.openxmlformats.org/presentationml/2006/main">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0"/>
  <p:tag name="NUMBERFORMAT" val="0"/>
  <p:tag name="COLORTYPE" val="SCHEME"/>
</p:tagLst>
</file>

<file path=ppt/tags/tag2.xml><?xml version="1.0" encoding="utf-8"?>
<p:tagLst xmlns:a="http://schemas.openxmlformats.org/drawingml/2006/main" xmlns:r="http://schemas.openxmlformats.org/officeDocument/2006/relationships" xmlns:p="http://schemas.openxmlformats.org/presentationml/2006/main">
  <p:tag name="TYPE" val="MultiChoiceSlide"/>
  <p:tag name="RESULTS" val="Which description fits you best?[;crlf;]1[;]1[;]1[;]False[;]0[;][;crlf;]1[;]1[;]0[;]0[;crlf;]1[;]0[;]I am an assessor.1[;]I am an assessor.[;][;crlf;]0[;]0[;]I am with a private company.2[;]I am with a private company.[;][;crlf;]0[;]0[;]I am a BPP appraiser.3[;]I am a BPP appraiser.[;][;crlf;]0[;]0[;]I am a Real P appraiser4[;]I am a Real P appraiser[;]"/>
  <p:tag name="HASRESULTS" val="False"/>
  <p:tag name="LIVECHARTING" val="False"/>
  <p:tag name="TPQUESTIONXML" val="﻿&lt;?xml version=&quot;1.0&quot; encoding=&quot;utf-8&quot;?&gt;&#10;&lt;questionlist&gt;&#10;    &lt;properties&gt;&#10;        &lt;guid&gt;6CCF125E8E9B4870BD72B5D5355B1F58&lt;/guid&gt;&#10;        &lt;description /&gt;&#10;        &lt;date&gt;8/21/2015 2:01:04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62A3092DA3614210A0338ED74ABABE77&lt;/guid&gt;&#10;            &lt;repollguid&gt;364F4DACB6A941999E504FCF902F0BD5&lt;/repollguid&gt;&#10;            &lt;sourceid&gt;C511DB7F0B9A46C0958EB67C6ECAC86A&lt;/sourceid&gt;&#10;            &lt;questiontext&gt;Which description fits you best?&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A8AE61B10DD448219C88275AD54E505A&lt;/guid&gt;&#10;                    &lt;answertext&gt;I am an assessor.&lt;/answertext&gt;&#10;                    &lt;valuetype&gt;0&lt;/valuetype&gt;&#10;                &lt;/answer&gt;&#10;                &lt;answer&gt;&#10;                    &lt;guid&gt;2C81C89132BE4C4CA3481C64460386ED&lt;/guid&gt;&#10;                    &lt;answertext&gt;I am with a private company.&lt;/answertext&gt;&#10;                    &lt;valuetype&gt;0&lt;/valuetype&gt;&#10;                &lt;/answer&gt;&#10;                &lt;answer&gt;&#10;                    &lt;guid&gt;17D880B60E7B4F1DAF13ED2499F861A2&lt;/guid&gt;&#10;                    &lt;answertext&gt;I am a BPP appraiser.&lt;/answertext&gt;&#10;                    &lt;valuetype&gt;0&lt;/valuetype&gt;&#10;                &lt;/answer&gt;&#10;                &lt;answer&gt;&#10;                    &lt;guid&gt;67BABA44BB4B4B81A996E3F85D691441&lt;/guid&gt;&#10;                    &lt;answertext&gt;I am a Real P appraiser&lt;/answertext&gt;&#10;                    &lt;valuetype&gt;0&lt;/valuetype&gt;&#10;                &lt;/answer&gt;&#10;            &lt;/answers&gt;&#10;        &lt;/multichoice&gt;&#10;    &lt;/questions&gt;&#10;&lt;/questionlist&gt;"/>
  <p:tag name="AUTOOPENPOLL" val="True"/>
  <p:tag name="AUTOFORMATCHART" val="True"/>
</p:tagLst>
</file>

<file path=ppt/tags/tag20.xml><?xml version="1.0" encoding="utf-8"?>
<p:tagLst xmlns:a="http://schemas.openxmlformats.org/drawingml/2006/main" xmlns:r="http://schemas.openxmlformats.org/officeDocument/2006/relationships" xmlns:p="http://schemas.openxmlformats.org/presentationml/2006/main">
  <p:tag name="TYPE" val="MultiChoiceSlide"/>
  <p:tag name="RESULTS" val="Which has the MOST impact on an individual arms-length selling price going up or down..next week?[;crlf;]1[;]1[;]1[;]False[;]0[;][;crlf;]3[;]3[;]0[;]0[;crlf;]0[;]0[;]Sale prices in a neighborhood are down to 1/3 of their prices 3 years ago.1[;]Sale prices in a neighborhood are down to 1/3 of their prices 3 years ago.[;][;crlf;]0[;]0[;]Having a 3 year sales history with all related data.2[;]Having a 3 year sales history with all related data.[;][;crlf;]1[;]0[;]A forecast arriving tomorrow indicates demand is going to sharply increase in the neighborhood in the next 3 years.3[;]A forecast arriving tomorrow indicates demand is going to sharply increase in the neighborhood in the next 3 years.[;]"/>
  <p:tag name="HASRESULTS" val="False"/>
  <p:tag name="LIVECHARTING" val="False"/>
  <p:tag name="TPQUESTIONXML" val="﻿&lt;?xml version=&quot;1.0&quot; encoding=&quot;utf-8&quot;?&gt;&#10;&lt;questionlist&gt;&#10;    &lt;properties&gt;&#10;        &lt;guid&gt;80E742363A144DB7A23DC2440B3F1CD4&lt;/guid&gt;&#10;        &lt;description /&gt;&#10;        &lt;date&gt;8/26/2015 1:11:41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278702523934C078ED7FAC505E04686&lt;/guid&gt;&#10;            &lt;repollguid&gt;25C43430F49F4355B3C783CEFC515834&lt;/repollguid&gt;&#10;            &lt;sourceid&gt;0435AFA5E7A54394A104DCB785C99C19&lt;/sourceid&gt;&#10;            &lt;questiontext&gt;Which has the MOST impact on an individual arms-length selling price going up or down..next week?&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0A61AB0B2604D0AB0CE12789D6E69E5&lt;/guid&gt;&#10;                    &lt;answertext&gt;Sale prices in a neighborhood are down to 1/3 of their prices 3 years ago.&lt;/answertext&gt;&#10;                    &lt;valuetype&gt;0&lt;/valuetype&gt;&#10;                &lt;/answer&gt;&#10;                &lt;answer&gt;&#10;                    &lt;guid&gt;1343FF55BC6F4AD5B8A95BACCFBF0244&lt;/guid&gt;&#10;                    &lt;answertext&gt;Having a 3 year sales history with all related data.&lt;/answertext&gt;&#10;                    &lt;valuetype&gt;0&lt;/valuetype&gt;&#10;                &lt;/answer&gt;&#10;                &lt;answer&gt;&#10;                    &lt;guid&gt;F2826C31D2134260B42C7F96758326CC&lt;/guid&gt;&#10;                    &lt;answertext&gt;A forecast arriving tomorrow indicates demand is going to sharply increase in the neighborhood in the next 3 years.&lt;/answertext&gt;&#10;                    &lt;valuetype&gt;0&lt;/valuetype&gt;&#10;                &lt;/answer&gt;&#10;            &lt;/answers&gt;&#10;        &lt;/multichoice&gt;&#10;    &lt;/questions&gt;&#10;&lt;/questionlist&gt;"/>
  <p:tag name="AUTOOPENPOLL" val="True"/>
  <p:tag name="AUTOFORMATCHART" val="True"/>
</p:tagLst>
</file>

<file path=ppt/tags/tag21.xml><?xml version="1.0" encoding="utf-8"?>
<p:tagLst xmlns:a="http://schemas.openxmlformats.org/drawingml/2006/main" xmlns:r="http://schemas.openxmlformats.org/officeDocument/2006/relationships" xmlns:p="http://schemas.openxmlformats.org/presentationml/2006/main">
  <p:tag name="ZEROBASED" val="False"/>
</p:tagLst>
</file>

<file path=ppt/tags/tag22.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LABELFORMAT" val="0"/>
  <p:tag name="NUMBERFORMAT" val="0"/>
</p:tagLst>
</file>

<file path=ppt/tags/tag23.xml><?xml version="1.0" encoding="utf-8"?>
<p:tagLst xmlns:a="http://schemas.openxmlformats.org/drawingml/2006/main" xmlns:r="http://schemas.openxmlformats.org/officeDocument/2006/relationships" xmlns:p="http://schemas.openxmlformats.org/presentationml/2006/main">
  <p:tag name="TYPE" val="MultiChoiceSlide"/>
  <p:tag name="RESULTS" val="Using age/life formula but actual age rather than effective age results in:[;crlf;]3[;]3[;]3[;]False[;]0[;][;crlf;]2.66666666666667[;]2[;]0.942809041582063[;]0.888888888888889[;crlf;]0[;]0[;]Less Depreciation calculated, higher value.1[;]Less Depreciation calculated, higher value.[;][;crlf;]2[;]0[;]Higher depreciation calculated, lower value.2[;]Higher depreciation calculated, lower value.[;][;crlf;]0[;]0[;]Actual age is same as effective age.3[;]Actual age is same as effective age.[;][;crlf;]1[;]0[;]I have a higher effective age after this presentation.4[;]I have a higher effective age after this presentation.[;]"/>
  <p:tag name="HASRESULTS" val="False"/>
  <p:tag name="LIVECHARTING" val="False"/>
  <p:tag name="TPQUESTIONXML" val="﻿&lt;?xml version=&quot;1.0&quot; encoding=&quot;utf-8&quot;?&gt;&#10;&lt;questionlist&gt;&#10;    &lt;properties&gt;&#10;        &lt;guid&gt;E56976292D6A4ED6B092C8D434D89E38&lt;/guid&gt;&#10;        &lt;description /&gt;&#10;        &lt;date&gt;8/26/2015 2:40:09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181EC7A6B1C24D7BAF1586557ECEB267&lt;/guid&gt;&#10;            &lt;repollguid&gt;DFA0E598F354415A8DE9976669EB1C30&lt;/repollguid&gt;&#10;            &lt;sourceid&gt;F7A73BAE7B6C4633A5732A2EEB6E1AE8&lt;/sourceid&gt;&#10;            &lt;questiontext&gt;Using age/life formula but actual age rather than effective age results in:&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E10A27CDC97424D99863A220E2E2C35&lt;/guid&gt;&#10;                    &lt;answertext&gt;Less Depreciation calculated, higher value.&lt;/answertext&gt;&#10;                    &lt;valuetype&gt;0&lt;/valuetype&gt;&#10;                &lt;/answer&gt;&#10;                &lt;answer&gt;&#10;                    &lt;guid&gt;1CD01978A0DB49FC8E3EF88143805A57&lt;/guid&gt;&#10;                    &lt;answertext&gt;Higher depreciation calculated, lower value.&lt;/answertext&gt;&#10;                    &lt;valuetype&gt;0&lt;/valuetype&gt;&#10;                &lt;/answer&gt;&#10;                &lt;answer&gt;&#10;                    &lt;guid&gt;8A4844BD60C44CBA959351E5EF35427C&lt;/guid&gt;&#10;                    &lt;answertext&gt;Actual age is same as effective age.&lt;/answertext&gt;&#10;                    &lt;valuetype&gt;0&lt;/valuetype&gt;&#10;                &lt;/answer&gt;&#10;                &lt;answer&gt;&#10;                    &lt;guid&gt;11C8C671642A471E98F540039C2B0CB3&lt;/guid&gt;&#10;                    &lt;answertext&gt;I have a higher effective age after this presentation.&lt;/answertext&gt;&#10;                    &lt;valuetype&gt;0&lt;/valuetype&gt;&#10;                &lt;/answer&gt;&#10;            &lt;/answers&gt;&#10;        &lt;/multichoice&gt;&#10;    &lt;/questions&gt;&#10;&lt;/questionlist&gt;"/>
  <p:tag name="AUTOOPENPOLL" val="True"/>
  <p:tag name="AUTOFORMATCHART" val="True"/>
</p:tagLst>
</file>

<file path=ppt/tags/tag24.xml><?xml version="1.0" encoding="utf-8"?>
<p:tagLst xmlns:a="http://schemas.openxmlformats.org/drawingml/2006/main" xmlns:r="http://schemas.openxmlformats.org/officeDocument/2006/relationships" xmlns:p="http://schemas.openxmlformats.org/presentationml/2006/main">
  <p:tag name="ZEROBASED" val="False"/>
</p:tagLst>
</file>

<file path=ppt/tags/tag25.xml><?xml version="1.0" encoding="utf-8"?>
<p:tagLst xmlns:a="http://schemas.openxmlformats.org/drawingml/2006/main" xmlns:r="http://schemas.openxmlformats.org/officeDocument/2006/relationships" xmlns:p="http://schemas.openxmlformats.org/presentationml/2006/main">
  <p:tag name="TYPE" val="0"/>
  <p:tag name="COLORTYPE" val="SCHEME"/>
  <p:tag name="DEFINEDCOLORS" val="3,6,10,45,32,50,13,4,9,55,1"/>
  <p:tag name="NUMBERFORMAT" val="0"/>
  <p:tag name="LABELFORMAT" val="0"/>
</p:tagLst>
</file>

<file path=ppt/tags/tag26.xml><?xml version="1.0" encoding="utf-8"?>
<p:tagLst xmlns:a="http://schemas.openxmlformats.org/drawingml/2006/main" xmlns:r="http://schemas.openxmlformats.org/officeDocument/2006/relationships" xmlns:p="http://schemas.openxmlformats.org/presentationml/2006/main">
  <p:tag name="TYPE" val="MultiChoiceSlide"/>
  <p:tag name="RESULTS" val="The value for property tax purposes is different than the value tested under FASB 144.[;crlf;]1[;]3[;]1[;]False[;]0[;][;crlf;]1[;]1[;]0[;]0[;crlf;]1[;]0[;]True1[;]True[;][;crlf;]0[;]0[;]False2[;]False[;][;crlf;]0[;]0[;]I’m lost.3[;]I’m lost.[;][;crlf;]0[;]0[;]Don’t know but I’ve found a couple of useful things in this presentation.4[;]Don’t know but I’ve found a couple of useful things in this presentation.[;]"/>
  <p:tag name="HASRESULTS" val="False"/>
  <p:tag name="LIVECHARTING" val="False"/>
  <p:tag name="TPQUESTIONXML" val="﻿&lt;?xml version=&quot;1.0&quot; encoding=&quot;utf-8&quot;?&gt;&#10;&lt;questionlist&gt;&#10;    &lt;properties&gt;&#10;        &lt;guid&gt;0421D15199F54FAABD845BDE2EE39F6E&lt;/guid&gt;&#10;        &lt;description /&gt;&#10;        &lt;date&gt;8/26/2015 2:58:36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F90D4C320E414D2B9A7D58CFC1CCE4B3&lt;/guid&gt;&#10;            &lt;repollguid&gt;AA9E5F1CB6444C32AA5477D3FEC6C77C&lt;/repollguid&gt;&#10;            &lt;sourceid&gt;5529C827BD0846F584C72EADD888E43B&lt;/sourceid&gt;&#10;            &lt;questiontext&gt;The value for property tax purposes is different than the value tested under FASB 144.&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E8D280F126C4A13BDEC50874A2793AE&lt;/guid&gt;&#10;                    &lt;answertext&gt;True&lt;/answertext&gt;&#10;                    &lt;valuetype&gt;0&lt;/valuetype&gt;&#10;                &lt;/answer&gt;&#10;                &lt;answer&gt;&#10;                    &lt;guid&gt;5350FB36E5AF487F8DD0BD4647753AAB&lt;/guid&gt;&#10;                    &lt;answertext&gt;False&lt;/answertext&gt;&#10;                    &lt;valuetype&gt;0&lt;/valuetype&gt;&#10;                &lt;/answer&gt;&#10;                &lt;answer&gt;&#10;                    &lt;guid&gt;99381860652748D2826D251329C90F73&lt;/guid&gt;&#10;                    &lt;answertext&gt;I’m lost.&lt;/answertext&gt;&#10;                    &lt;valuetype&gt;0&lt;/valuetype&gt;&#10;                &lt;/answer&gt;&#10;                &lt;answer&gt;&#10;                    &lt;guid&gt;B77E9E6107884EBE845C5F20724977A0&lt;/guid&gt;&#10;                    &lt;answertext&gt;Don’t know but I’ve found a couple of useful things in this presentation.&lt;/answertext&gt;&#10;                    &lt;valuetype&gt;0&lt;/valuetype&gt;&#10;                &lt;/answer&gt;&#10;            &lt;/answers&gt;&#10;        &lt;/multichoice&gt;&#10;    &lt;/questions&gt;&#10;&lt;/questionlist&gt;"/>
  <p:tag name="AUTOOPENPOLL" val="True"/>
  <p:tag name="AUTOFORMATCHART" val="True"/>
</p:tagLst>
</file>

<file path=ppt/tags/tag27.xml><?xml version="1.0" encoding="utf-8"?>
<p:tagLst xmlns:a="http://schemas.openxmlformats.org/drawingml/2006/main" xmlns:r="http://schemas.openxmlformats.org/officeDocument/2006/relationships" xmlns:p="http://schemas.openxmlformats.org/presentationml/2006/main">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29.xml><?xml version="1.0" encoding="utf-8"?>
<p:tagLst xmlns:a="http://schemas.openxmlformats.org/drawingml/2006/main" xmlns:r="http://schemas.openxmlformats.org/officeDocument/2006/relationships" xmlns:p="http://schemas.openxmlformats.org/presentationml/2006/main">
  <p:tag name="TYPE" val="MultiChoiceSlide"/>
  <p:tag name="RESULTS" val="M_R_E_ _A_U_[;crlf;]2[;]3[;]2[;]False[;]2[;][;crlf;]4[;]4[;]0[;]0[;crlf;]0[;]-1[;]A B Y V C O1[;]A B Y V C O[;][;crlf;]0[;]-1[;]H U N M A H2[;]H U N M A H[;][;crlf;]0[;]-1[;]P O N Y I D3[;]P O N Y I D[;][;crlf;]2[;]1[;]L A K V E T4[;]L A K V E T[;]"/>
  <p:tag name="HASRESULTS" val="False"/>
  <p:tag name="LIVECHARTING" val="False"/>
  <p:tag name="TPQUESTIONXML" val="﻿&lt;?xml version=&quot;1.0&quot; encoding=&quot;utf-8&quot;?&gt;&#10;&lt;questionlist&gt;&#10;    &lt;properties&gt;&#10;        &lt;guid&gt;EA206A4227CF40119452A28D726CA491&lt;/guid&gt;&#10;        &lt;description /&gt;&#10;        &lt;date&gt;3/5/2015 1:00:4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3EA6324C0ECF4EB596C1874BE126B82F&lt;/guid&gt;&#10;            &lt;repollguid&gt;ABC7AE0D2F1F4D3393871D6F54D118BD&lt;/repollguid&gt;&#10;            &lt;sourceid&gt;F23A778282ED432FB5C99941507125E9&lt;/sourceid&gt;&#10;            &lt;questiontext&gt;MA_ _E_    A_A_YS_ _&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7B8C7B255C554EA2AABDA65FC6BB54A3&lt;/guid&gt;&#10;                    &lt;answertext&gt;RKT PLUS&lt;/answertext&gt;&#10;                    &lt;valuetype&gt;-1&lt;/valuetype&gt;&#10;                &lt;/answer&gt;&#10;                &lt;answer&gt;&#10;                    &lt;guid&gt;4C9AA03FA3354B4C802ECBD871715F18&lt;/guid&gt;&#10;                    &lt;answertext&gt;LPN RNTS&lt;/answertext&gt;&#10;                    &lt;valuetype&gt;-1&lt;/valuetype&gt;&#10;                &lt;/answer&gt;&#10;                &lt;answer&gt;&#10;                    &lt;guid&gt;92094333A2B34F2E8146BBFDE447B7BD&lt;/guid&gt;&#10;                    &lt;answertext&gt;PPD SMED&lt;/answertext&gt;&#10;                    &lt;valuetype&gt;-1&lt;/valuetype&gt;&#10;                &lt;/answer&gt;&#10;                &lt;answer&gt;&#10;                    &lt;guid&gt;383B70A380154EC0861BB2033F1316DF&lt;/guid&gt;&#10;                    &lt;answertext&gt;RKT NLIS&lt;/answertext&gt;&#10;                    &lt;valuetype&gt;1&lt;/valuetype&gt;&#10;                &lt;/answer&gt;&#10;            &lt;/answers&gt;&#10;        &lt;/multichoice&gt;&#10;    &lt;/questions&gt;&#10;&lt;/questionlist&gt;"/>
  <p:tag name="AUTOOPENPOLL" val="True"/>
  <p:tag name="AUTOFORMATCHART" val="Tru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30.xml><?xml version="1.0" encoding="utf-8"?>
<p:tagLst xmlns:a="http://schemas.openxmlformats.org/drawingml/2006/main" xmlns:r="http://schemas.openxmlformats.org/officeDocument/2006/relationships" xmlns:p="http://schemas.openxmlformats.org/presentationml/2006/main">
  <p:tag name="ZEROBASED" val="False"/>
</p:tagLst>
</file>

<file path=ppt/tags/tag31.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0"/>
  <p:tag name="NUMBERFORMAT" val="0"/>
  <p:tag name="COLORTYPE" val="SCHEME"/>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5.xml><?xml version="1.0" encoding="utf-8"?>
<p:tagLst xmlns:a="http://schemas.openxmlformats.org/drawingml/2006/main" xmlns:r="http://schemas.openxmlformats.org/officeDocument/2006/relationships" xmlns:p="http://schemas.openxmlformats.org/presentationml/2006/main">
  <p:tag name="TYPE" val="MultiChoiceSlide"/>
  <p:tag name="RESULTS" val="What is the result if the incorrect cost new is used in the formula?[;crlf;]1[;]1[;]1[;]False[;]0[;][;crlf;]4[;]4[;]0[;]0[;crlf;]0[;]0[;]The value will always be too high.1[;]The value will always be too high.[;][;crlf;]0[;]0[;]The value will likely be too low.2[;]The value will likely be too low.[;][;crlf;]0[;]0[;]Absolute Chaos3[;]Absolute Chaos[;][;crlf;]1[;]0[;]GIGO4[;]GIGO[;]"/>
  <p:tag name="HASRESULTS" val="False"/>
  <p:tag name="LIVECHARTING" val="False"/>
  <p:tag name="TPQUESTIONXML" val="﻿&lt;?xml version=&quot;1.0&quot; encoding=&quot;utf-8&quot;?&gt;&#10;&lt;questionlist&gt;&#10;    &lt;properties&gt;&#10;        &lt;guid&gt;6508AFB21DF44EF59CDD2B1C512F5936&lt;/guid&gt;&#10;        &lt;description /&gt;&#10;        &lt;date&gt;8/25/2015 9:55:3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6C7F29A3F064EA6955FE43126D9DC89&lt;/guid&gt;&#10;            &lt;repollguid&gt;803B5ADDDCBC4A7BB59ACA457FD519AF&lt;/repollguid&gt;&#10;            &lt;sourceid&gt;938C7C4FF8E548A299F3AA02E2D9D754&lt;/sourceid&gt;&#10;            &lt;questiontext&gt;What is the result if the incorrect cost new is used in the formula?&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C5698D5FA958408A99AB66FDCBBBAAAE&lt;/guid&gt;&#10;                    &lt;answertext&gt;The value will always be too high.&lt;/answertext&gt;&#10;                    &lt;valuetype&gt;0&lt;/valuetype&gt;&#10;                &lt;/answer&gt;&#10;                &lt;answer&gt;&#10;                    &lt;guid&gt;00D95FFCD4E14D5D9380D451D2C806FC&lt;/guid&gt;&#10;                    &lt;answertext&gt;The value will likely be too low.&lt;/answertext&gt;&#10;                    &lt;valuetype&gt;0&lt;/valuetype&gt;&#10;                &lt;/answer&gt;&#10;                &lt;answer&gt;&#10;                    &lt;guid&gt;D5117C8134AF4F0794FBA68D6439C716&lt;/guid&gt;&#10;                    &lt;answertext&gt;Absolute Chaos&lt;/answertext&gt;&#10;                    &lt;valuetype&gt;0&lt;/valuetype&gt;&#10;                &lt;/answer&gt;&#10;                &lt;answer&gt;&#10;                    &lt;guid&gt;547FC9974287430DB25F80E6168ACDE0&lt;/guid&gt;&#10;                    &lt;answertext&gt;GIGO&lt;/answertext&gt;&#10;                    &lt;valuetype&gt;0&lt;/valuetype&gt;&#10;                &lt;/answer&gt;&#10;            &lt;/answers&gt;&#10;        &lt;/multichoice&gt;&#10;    &lt;/questions&gt;&#10;&lt;/questionlist&gt;"/>
  <p:tag name="AUTOOPENPOLL" val="True"/>
  <p:tag name="AUTOFORMATCHART" val="Tru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0"/>
  <p:tag name="NUMBERFORMAT" val="0"/>
  <p:tag name="COLORTYPE" val="SCHEME"/>
</p:tagLst>
</file>

<file path=ppt/tags/tag8.xml><?xml version="1.0" encoding="utf-8"?>
<p:tagLst xmlns:a="http://schemas.openxmlformats.org/drawingml/2006/main" xmlns:r="http://schemas.openxmlformats.org/officeDocument/2006/relationships" xmlns:p="http://schemas.openxmlformats.org/presentationml/2006/main">
  <p:tag name="TYPE" val="MultiChoiceSlide"/>
  <p:tag name="RESULTS" val="Inutility as a percent is calculated using a .7 scale factor at 47%[;crlf;]3[;]3[;]3[;]False[;]0[;][;crlf;]2.33333333333333[;]2[;]1.24721912892465[;]1.55555555555556[;crlf;]1[;]0[;]There is some economic obsolescence (EO).1[;]There is some economic obsolescence (EO).[;][;crlf;]1[;]0[;]There is approximately 47% EO.2[;]There is approximately 47% EO.[;][;crlf;]0[;]0[;]There is no EO.3[;]There is no EO.[;][;crlf;]1[;]0[;]We don’t have enough information.4[;]We don’t have enough information.[;]"/>
  <p:tag name="HASRESULTS" val="False"/>
  <p:tag name="LIVECHARTING" val="False"/>
  <p:tag name="TPQUESTIONXML" val="﻿&lt;?xml version=&quot;1.0&quot; encoding=&quot;utf-8&quot;?&gt;&#10;&lt;questionlist&gt;&#10;    &lt;properties&gt;&#10;        &lt;guid&gt;7C7D921D26C74DD288DCFF1C45F2017C&lt;/guid&gt;&#10;        &lt;description /&gt;&#10;        &lt;date&gt;8/26/2015 11:36:53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4EC9D2441E44488C8B3C968552B1169D&lt;/guid&gt;&#10;            &lt;repollguid&gt;EE15B1E8E8704933BCECE46EBD56B39F&lt;/repollguid&gt;&#10;            &lt;sourceid&gt;0FAAFF4478094DABB587ABE3EC5777E4&lt;/sourceid&gt;&#10;            &lt;questiontext&gt;Inutility as a percent is calculated using a .7 scale factor at 47%&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B73DBE3FB943436CAC07DCCB2129D595&lt;/guid&gt;&#10;                    &lt;answertext&gt;There is some economic obsolescence (EO).&lt;/answertext&gt;&#10;                    &lt;valuetype&gt;0&lt;/valuetype&gt;&#10;                &lt;/answer&gt;&#10;                &lt;answer&gt;&#10;                    &lt;guid&gt;43301066AB994B35B32DFDE9A52E9C06&lt;/guid&gt;&#10;                    &lt;answertext&gt;There is approximately 47% EO.&lt;/answertext&gt;&#10;                    &lt;valuetype&gt;0&lt;/valuetype&gt;&#10;                &lt;/answer&gt;&#10;                &lt;answer&gt;&#10;                    &lt;guid&gt;F05D5879DFBF4F2F899243A1F32FB359&lt;/guid&gt;&#10;                    &lt;answertext&gt;There is no EO.&lt;/answertext&gt;&#10;                    &lt;valuetype&gt;0&lt;/valuetype&gt;&#10;                &lt;/answer&gt;&#10;                &lt;answer&gt;&#10;                    &lt;guid&gt;9188CC67BD8F4B08B0D15271F08C913C&lt;/guid&gt;&#10;                    &lt;answertext&gt;We don’t have enough information.&lt;/answertext&gt;&#10;                    &lt;valuetype&gt;0&lt;/valuetype&gt;&#10;                &lt;/answer&gt;&#10;            &lt;/answers&gt;&#10;        &lt;/multichoice&gt;&#10;    &lt;/questions&gt;&#10;&lt;/questionlist&gt;"/>
  <p:tag name="AUTOOPENPOLL" val="True"/>
  <p:tag name="AUTOFORMATCHART" val="Tru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3769</TotalTime>
  <Words>2245</Words>
  <Application>Microsoft Office PowerPoint</Application>
  <PresentationFormat>On-screen Show (4:3)</PresentationFormat>
  <Paragraphs>234</Paragraphs>
  <Slides>44</Slides>
  <Notes>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47" baseType="lpstr">
      <vt:lpstr>Office Theme</vt:lpstr>
      <vt:lpstr>Microsoft Graph Chart</vt:lpstr>
      <vt:lpstr>Equation</vt:lpstr>
      <vt:lpstr>Want a Reduction in BPP Value? I Have a Few Questions for You!</vt:lpstr>
      <vt:lpstr>Which description fits you best?</vt:lpstr>
      <vt:lpstr>I have five questions for you</vt:lpstr>
      <vt:lpstr>Question #1 “Is your data correct?”</vt:lpstr>
      <vt:lpstr>What is this formula?</vt:lpstr>
      <vt:lpstr>What is the result if the incorrect cost new is used in the formula?</vt:lpstr>
      <vt:lpstr>Garbage In Garbage Out</vt:lpstr>
      <vt:lpstr>Make sure the data is correct</vt:lpstr>
      <vt:lpstr>How to make sure</vt:lpstr>
      <vt:lpstr>Consider a request for 50% economic obsolescence.</vt:lpstr>
      <vt:lpstr>Charles Babbage</vt:lpstr>
      <vt:lpstr>Question #2 – “Is the inutility penalty being used correctly?”</vt:lpstr>
      <vt:lpstr>Inutility as a percent Formula</vt:lpstr>
      <vt:lpstr>Inutility as a percent is calculated using a .7 scale factor at 47%</vt:lpstr>
      <vt:lpstr>More information</vt:lpstr>
      <vt:lpstr>Inutility as a percent is calculated using a .7 scale factor at 47%</vt:lpstr>
      <vt:lpstr>More Information</vt:lpstr>
      <vt:lpstr>Inutility as a percent is calculated using a .7 scale factor at 47%</vt:lpstr>
      <vt:lpstr>The formula is a method, not a decision maker.</vt:lpstr>
      <vt:lpstr>Determine the facts and circumstances, apply as appropriate.</vt:lpstr>
      <vt:lpstr>What is the “Scale factor”?</vt:lpstr>
      <vt:lpstr>The Engineer's Cost Handbook: Tools for Managing Project Costs By Richard E. Westney</vt:lpstr>
      <vt:lpstr>Question #3 “What is expected in the future?”</vt:lpstr>
      <vt:lpstr>Which has the MOST impact on the current probable arms-length selling price?</vt:lpstr>
      <vt:lpstr>Which has the MOST impact on an individual arms-length selling price going up or down..next week?</vt:lpstr>
      <vt:lpstr>12 Principles of Value</vt:lpstr>
      <vt:lpstr>What do these actions indicate about principles of value?</vt:lpstr>
      <vt:lpstr>Ask….</vt:lpstr>
      <vt:lpstr>Question #4 “How much depreciation is already being calculated?”</vt:lpstr>
      <vt:lpstr>Age/Life Analysis</vt:lpstr>
      <vt:lpstr>Age/Life</vt:lpstr>
      <vt:lpstr>Extended Life Expectancy </vt:lpstr>
      <vt:lpstr>Which do we do in mass appraisal?</vt:lpstr>
      <vt:lpstr>Using age/life formula but actual age rather than effective age results in:</vt:lpstr>
      <vt:lpstr>Question #5 “Has there been a test for a FASB 144 write down?”</vt:lpstr>
      <vt:lpstr>The value for property tax purposes is different than the value tested under FASB 144.</vt:lpstr>
      <vt:lpstr>Value in FASB 144</vt:lpstr>
      <vt:lpstr>FASB 144</vt:lpstr>
      <vt:lpstr>When testing for recoverability is required</vt:lpstr>
      <vt:lpstr>Listed examples </vt:lpstr>
      <vt:lpstr>Listed Examples</vt:lpstr>
      <vt:lpstr>In Conclusion</vt:lpstr>
      <vt:lpstr>MA_ _E_    A_A_YS_ _</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Moore, Rob</dc:creator>
  <cp:lastModifiedBy>Kirk F. Boone</cp:lastModifiedBy>
  <cp:revision>37</cp:revision>
  <dcterms:created xsi:type="dcterms:W3CDTF">2016-05-02T21:24:32Z</dcterms:created>
  <dcterms:modified xsi:type="dcterms:W3CDTF">2016-09-15T18:19:48Z</dcterms:modified>
</cp:coreProperties>
</file>