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336" r:id="rId2"/>
    <p:sldId id="341" r:id="rId3"/>
    <p:sldId id="342" r:id="rId4"/>
    <p:sldId id="340" r:id="rId5"/>
    <p:sldId id="256" r:id="rId6"/>
    <p:sldId id="257" r:id="rId7"/>
    <p:sldId id="343" r:id="rId8"/>
    <p:sldId id="258" r:id="rId9"/>
    <p:sldId id="261" r:id="rId10"/>
    <p:sldId id="346" r:id="rId11"/>
    <p:sldId id="334" r:id="rId12"/>
    <p:sldId id="344" r:id="rId13"/>
    <p:sldId id="345" r:id="rId14"/>
    <p:sldId id="30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Benton Baker" initials="DBB"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84" d="100"/>
          <a:sy n="84" d="100"/>
        </p:scale>
        <p:origin x="1402"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E6B979-B4BF-45BA-A463-03CF938506E4}" type="datetimeFigureOut">
              <a:rPr lang="en-US" smtClean="0"/>
              <a:pPr/>
              <a:t>9/28/2016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FFC434-AA82-4E06-AF38-2BB85ADA7467}" type="slidenum">
              <a:rPr lang="en-US" smtClean="0"/>
              <a:pPr/>
              <a:t>‹#›</a:t>
            </a:fld>
            <a:endParaRPr lang="en-US" dirty="0"/>
          </a:p>
        </p:txBody>
      </p:sp>
    </p:spTree>
    <p:extLst>
      <p:ext uri="{BB962C8B-B14F-4D97-AF65-F5344CB8AC3E}">
        <p14:creationId xmlns:p14="http://schemas.microsoft.com/office/powerpoint/2010/main" val="3627470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4FAC5C-6E94-4A07-9E61-0A4D3AD22D5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7B855D-DDBC-4D3A-AADB-55F041D0D0E3}" type="datetimeFigureOut">
              <a:rPr lang="en-US" smtClean="0"/>
              <a:pPr/>
              <a:t>9/28/2016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D4FAC5C-6E94-4A07-9E61-0A4D3AD22D5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7B855D-DDBC-4D3A-AADB-55F041D0D0E3}" type="datetimeFigureOut">
              <a:rPr lang="en-US" smtClean="0"/>
              <a:pPr/>
              <a:t>9/28/2016</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D4FAC5C-6E94-4A07-9E61-0A4D3AD22D5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Legislative Update</a:t>
            </a:r>
            <a:endParaRPr lang="en-US" b="1" dirty="0"/>
          </a:p>
        </p:txBody>
      </p:sp>
      <p:sp>
        <p:nvSpPr>
          <p:cNvPr id="3" name="Content Placeholder 2"/>
          <p:cNvSpPr>
            <a:spLocks noGrp="1"/>
          </p:cNvSpPr>
          <p:nvPr>
            <p:ph idx="1"/>
          </p:nvPr>
        </p:nvSpPr>
        <p:spPr>
          <a:xfrm>
            <a:off x="533400" y="2468880"/>
            <a:ext cx="8229600" cy="4389120"/>
          </a:xfrm>
        </p:spPr>
        <p:txBody>
          <a:bodyPr/>
          <a:lstStyle/>
          <a:p>
            <a:pPr algn="ctr">
              <a:buNone/>
              <a:defRPr/>
            </a:pPr>
            <a:r>
              <a:rPr lang="en-US" sz="3200" dirty="0" smtClean="0"/>
              <a:t>David Baker, MPA, PPS</a:t>
            </a:r>
          </a:p>
          <a:p>
            <a:pPr lvl="1" algn="ctr">
              <a:buNone/>
              <a:defRPr/>
            </a:pPr>
            <a:r>
              <a:rPr lang="en-US" sz="3200" b="1" dirty="0" smtClean="0">
                <a:latin typeface="Calibri" pitchFamily="34" charset="0"/>
              </a:rPr>
              <a:t>Director</a:t>
            </a:r>
          </a:p>
          <a:p>
            <a:pPr lvl="1" algn="ctr">
              <a:buNone/>
              <a:defRPr/>
            </a:pPr>
            <a:r>
              <a:rPr lang="en-US" sz="3200" b="1" dirty="0" smtClean="0">
                <a:latin typeface="Calibri" pitchFamily="34" charset="0"/>
              </a:rPr>
              <a:t>Local Government Division</a:t>
            </a:r>
          </a:p>
          <a:p>
            <a:pPr lvl="1" algn="ctr">
              <a:buNone/>
              <a:defRPr/>
            </a:pPr>
            <a:r>
              <a:rPr lang="en-US" sz="3200" b="1" dirty="0" smtClean="0">
                <a:latin typeface="Calibri" pitchFamily="34" charset="0"/>
              </a:rPr>
              <a:t>North Carolina Department of Revenue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smtClean="0"/>
              <a:t>Affected NC Counties</a:t>
            </a:r>
            <a:endParaRPr lang="en-US" dirty="0"/>
          </a:p>
        </p:txBody>
      </p:sp>
      <p:sp>
        <p:nvSpPr>
          <p:cNvPr id="3" name="Content Placeholder 2"/>
          <p:cNvSpPr>
            <a:spLocks noGrp="1"/>
          </p:cNvSpPr>
          <p:nvPr>
            <p:ph idx="1"/>
          </p:nvPr>
        </p:nvSpPr>
        <p:spPr/>
        <p:txBody>
          <a:bodyPr>
            <a:normAutofit/>
          </a:bodyPr>
          <a:lstStyle/>
          <a:p>
            <a:r>
              <a:rPr lang="en-US" sz="4000" dirty="0"/>
              <a:t>Polk, </a:t>
            </a:r>
            <a:r>
              <a:rPr lang="en-US" sz="4000" dirty="0" smtClean="0"/>
              <a:t>Rutherford</a:t>
            </a:r>
            <a:r>
              <a:rPr lang="en-US" sz="4000" dirty="0"/>
              <a:t>, Cleveland, Gaston, </a:t>
            </a:r>
            <a:r>
              <a:rPr lang="en-US" sz="4000" dirty="0" smtClean="0"/>
              <a:t>Mecklenburg, Union</a:t>
            </a:r>
            <a:r>
              <a:rPr lang="en-US" sz="4000" dirty="0"/>
              <a:t>, Anson, Richmond, Scotland, Robeson, Columbus, </a:t>
            </a:r>
            <a:r>
              <a:rPr lang="en-US" sz="4000" dirty="0" smtClean="0"/>
              <a:t>Brunswick,</a:t>
            </a:r>
            <a:r>
              <a:rPr lang="en-US" sz="4000" dirty="0"/>
              <a:t> Jackson, Transylvania, Henderson</a:t>
            </a:r>
          </a:p>
        </p:txBody>
      </p:sp>
    </p:spTree>
    <p:extLst>
      <p:ext uri="{BB962C8B-B14F-4D97-AF65-F5344CB8AC3E}">
        <p14:creationId xmlns:p14="http://schemas.microsoft.com/office/powerpoint/2010/main" val="1745866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533400"/>
            <a:ext cx="8229600" cy="838200"/>
          </a:xfrm>
        </p:spPr>
        <p:txBody>
          <a:bodyPr>
            <a:noAutofit/>
          </a:bodyPr>
          <a:lstStyle/>
          <a:p>
            <a:pPr lvl="2" algn="ctr"/>
            <a:r>
              <a:rPr lang="en-US" sz="4800" dirty="0" smtClean="0"/>
              <a:t>HB 959 </a:t>
            </a:r>
            <a:endParaRPr lang="en-US" sz="4800" dirty="0"/>
          </a:p>
        </p:txBody>
      </p:sp>
      <p:sp>
        <p:nvSpPr>
          <p:cNvPr id="3" name="Content Placeholder 2"/>
          <p:cNvSpPr>
            <a:spLocks noGrp="1"/>
          </p:cNvSpPr>
          <p:nvPr>
            <p:ph idx="1"/>
          </p:nvPr>
        </p:nvSpPr>
        <p:spPr>
          <a:xfrm>
            <a:off x="304800" y="1600200"/>
            <a:ext cx="8610600" cy="4724400"/>
          </a:xfrm>
        </p:spPr>
        <p:txBody>
          <a:bodyPr>
            <a:normAutofit/>
          </a:bodyPr>
          <a:lstStyle/>
          <a:p>
            <a:pPr lvl="3"/>
            <a:r>
              <a:rPr lang="en-US" sz="3200" dirty="0" smtClean="0"/>
              <a:t>Section </a:t>
            </a:r>
            <a:r>
              <a:rPr lang="en-US" sz="3200" dirty="0"/>
              <a:t>17</a:t>
            </a:r>
          </a:p>
          <a:p>
            <a:pPr lvl="3"/>
            <a:r>
              <a:rPr lang="en-US" sz="3200" dirty="0"/>
              <a:t>Transportation corridor official maps rescinded</a:t>
            </a:r>
          </a:p>
          <a:p>
            <a:pPr lvl="4"/>
            <a:r>
              <a:rPr lang="en-US" sz="3200" dirty="0"/>
              <a:t>So as of January 1, 2017, 105-277.9 and 105-277.9A would not apply to the properties which had been within a corridor and until new corridors are established these statues would not apply.</a:t>
            </a:r>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981200" y="1359622"/>
            <a:ext cx="4800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Reappraisal Standards</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643166680"/>
              </p:ext>
            </p:extLst>
          </p:nvPr>
        </p:nvGraphicFramePr>
        <p:xfrm>
          <a:off x="3276600" y="2282952"/>
          <a:ext cx="1973263" cy="1981200"/>
        </p:xfrm>
        <a:graphic>
          <a:graphicData uri="http://schemas.openxmlformats.org/presentationml/2006/ole">
            <mc:AlternateContent xmlns:mc="http://schemas.openxmlformats.org/markup-compatibility/2006">
              <mc:Choice xmlns:v="urn:schemas-microsoft-com:vml" Requires="v">
                <p:oleObj spid="_x0000_s1032" name="Picture" r:id="rId3" imgW="4715256" imgH="4735068" progId="Word.Picture.8">
                  <p:embed/>
                </p:oleObj>
              </mc:Choice>
              <mc:Fallback>
                <p:oleObj name="Picture" r:id="rId3" imgW="4715256" imgH="4735068" progId="Word.Picture.8">
                  <p:embed/>
                  <p:pic>
                    <p:nvPicPr>
                      <p:cNvPr id="0" name="Object 1"/>
                      <p:cNvPicPr>
                        <a:picLocks noChangeAspect="1" noChangeArrowheads="1"/>
                      </p:cNvPicPr>
                      <p:nvPr/>
                    </p:nvPicPr>
                    <p:blipFill>
                      <a:blip r:embed="rId4">
                        <a:lum contrast="18000"/>
                        <a:extLst>
                          <a:ext uri="{28A0092B-C50C-407E-A947-70E740481C1C}">
                            <a14:useLocalDpi xmlns:a14="http://schemas.microsoft.com/office/drawing/2010/main" val="0"/>
                          </a:ext>
                        </a:extLst>
                      </a:blip>
                      <a:srcRect/>
                      <a:stretch>
                        <a:fillRect/>
                      </a:stretch>
                    </p:blipFill>
                    <p:spPr bwMode="auto">
                      <a:xfrm>
                        <a:off x="3276600" y="2282952"/>
                        <a:ext cx="1973263"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1977231" y="4535252"/>
            <a:ext cx="4572000" cy="1304460"/>
          </a:xfrm>
          <a:prstGeom prst="rect">
            <a:avLst/>
          </a:prstGeom>
        </p:spPr>
        <p:txBody>
          <a:bodyPr>
            <a:spAutoFit/>
          </a:bodyPr>
          <a:lstStyle/>
          <a:p>
            <a:pPr algn="ctr">
              <a:lnSpc>
                <a:spcPct val="115000"/>
              </a:lnSpc>
              <a:spcAft>
                <a:spcPts val="1000"/>
              </a:spcAft>
            </a:pPr>
            <a:r>
              <a:rPr lang="en-US" b="1" dirty="0">
                <a:latin typeface="Times New Roman" panose="02020603050405020304" pitchFamily="18" charset="0"/>
                <a:ea typeface="Calibri" panose="020F0502020204030204" pitchFamily="34" charset="0"/>
                <a:cs typeface="Times New Roman" panose="02020603050405020304" pitchFamily="18" charset="0"/>
              </a:rPr>
              <a:t>North Carolina Department of Revenue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b="1" dirty="0">
                <a:latin typeface="Times New Roman" panose="02020603050405020304" pitchFamily="18" charset="0"/>
                <a:ea typeface="Calibri" panose="020F0502020204030204" pitchFamily="34" charset="0"/>
                <a:cs typeface="Times New Roman" panose="02020603050405020304" pitchFamily="18" charset="0"/>
              </a:rPr>
              <a:t>Local Government Division</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b="1" dirty="0">
                <a:latin typeface="Times New Roman" panose="02020603050405020304" pitchFamily="18" charset="0"/>
                <a:ea typeface="Calibri" panose="020F0502020204030204" pitchFamily="34" charset="0"/>
                <a:cs typeface="Times New Roman" panose="02020603050405020304" pitchFamily="18" charset="0"/>
              </a:rPr>
              <a:t>Property Tax Section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5915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10768"/>
            <a:ext cx="8229600" cy="1143000"/>
          </a:xfrm>
        </p:spPr>
        <p:txBody>
          <a:bodyPr>
            <a:normAutofit fontScale="90000"/>
          </a:bodyPr>
          <a:lstStyle/>
          <a:p>
            <a:pPr algn="ctr"/>
            <a:r>
              <a:rPr lang="en-US" altLang="en-US" sz="5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Reappraisal Standards</a:t>
            </a:r>
            <a:r>
              <a:rPr lang="en-US" altLang="en-US" sz="800" dirty="0">
                <a:solidFill>
                  <a:schemeClr val="tx1"/>
                </a:solidFill>
              </a:rPr>
              <a:t/>
            </a:r>
            <a:br>
              <a:rPr lang="en-US" altLang="en-US" sz="800" dirty="0">
                <a:solidFill>
                  <a:schemeClr val="tx1"/>
                </a:solidFill>
              </a:rPr>
            </a:br>
            <a:endParaRPr lang="en-US" dirty="0"/>
          </a:p>
        </p:txBody>
      </p:sp>
      <p:sp>
        <p:nvSpPr>
          <p:cNvPr id="3" name="Content Placeholder 2"/>
          <p:cNvSpPr>
            <a:spLocks noGrp="1"/>
          </p:cNvSpPr>
          <p:nvPr>
            <p:ph idx="1"/>
          </p:nvPr>
        </p:nvSpPr>
        <p:spPr/>
        <p:txBody>
          <a:bodyPr/>
          <a:lstStyle/>
          <a:p>
            <a:r>
              <a:rPr lang="en-US" dirty="0"/>
              <a:t>The North Carolina Department of Revenue has adopted the International Association of Assessing Officers’ (IAAO) Standard on Mass Appraisal of Real Property</a:t>
            </a:r>
            <a:r>
              <a:rPr lang="en-US" dirty="0" smtClean="0"/>
              <a:t>.</a:t>
            </a:r>
          </a:p>
          <a:p>
            <a:endParaRPr lang="en-US" dirty="0"/>
          </a:p>
          <a:p>
            <a:r>
              <a:rPr lang="en-US" dirty="0" smtClean="0"/>
              <a:t>Will be sessions at the NCAAO Fall Conference in November.</a:t>
            </a:r>
            <a:endParaRPr lang="en-US" dirty="0"/>
          </a:p>
        </p:txBody>
      </p:sp>
    </p:spTree>
    <p:extLst>
      <p:ext uri="{BB962C8B-B14F-4D97-AF65-F5344CB8AC3E}">
        <p14:creationId xmlns:p14="http://schemas.microsoft.com/office/powerpoint/2010/main" val="1532338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and Concerns</a:t>
            </a:r>
            <a:endParaRPr lang="en-US" dirty="0"/>
          </a:p>
        </p:txBody>
      </p:sp>
      <p:sp>
        <p:nvSpPr>
          <p:cNvPr id="3" name="Content Placeholder 2"/>
          <p:cNvSpPr>
            <a:spLocks noGrp="1"/>
          </p:cNvSpPr>
          <p:nvPr>
            <p:ph idx="1"/>
          </p:nvPr>
        </p:nvSpPr>
        <p:spPr>
          <a:xfrm>
            <a:off x="457200" y="1524000"/>
            <a:ext cx="8229600" cy="2667000"/>
          </a:xfrm>
        </p:spPr>
        <p:txBody>
          <a:bodyPr>
            <a:normAutofit fontScale="92500" lnSpcReduction="20000"/>
          </a:bodyPr>
          <a:lstStyle/>
          <a:p>
            <a:pPr algn="ctr">
              <a:buNone/>
            </a:pPr>
            <a:endParaRPr lang="en-US" sz="9600" b="1" dirty="0" smtClean="0"/>
          </a:p>
          <a:p>
            <a:pPr algn="ctr">
              <a:buNone/>
            </a:pPr>
            <a:r>
              <a:rPr lang="en-US" sz="10000" dirty="0" smtClean="0">
                <a:solidFill>
                  <a:schemeClr val="tx2"/>
                </a:solidFill>
                <a:latin typeface="+mj-lt"/>
                <a:ea typeface="+mj-ea"/>
                <a:cs typeface="+mj-cs"/>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8908"/>
            <a:ext cx="8229600" cy="1143000"/>
          </a:xfrm>
        </p:spPr>
        <p:txBody>
          <a:bodyPr/>
          <a:lstStyle/>
          <a:p>
            <a:r>
              <a:rPr lang="en-US" dirty="0" smtClean="0"/>
              <a:t>Welcome</a:t>
            </a:r>
            <a:endParaRPr lang="en-US" dirty="0"/>
          </a:p>
        </p:txBody>
      </p:sp>
      <p:sp>
        <p:nvSpPr>
          <p:cNvPr id="4" name="Content Placeholder 3"/>
          <p:cNvSpPr>
            <a:spLocks noGrp="1"/>
          </p:cNvSpPr>
          <p:nvPr>
            <p:ph idx="1"/>
          </p:nvPr>
        </p:nvSpPr>
        <p:spPr>
          <a:xfrm>
            <a:off x="457200" y="1461052"/>
            <a:ext cx="8229600" cy="5168348"/>
          </a:xfrm>
        </p:spPr>
        <p:txBody>
          <a:bodyPr/>
          <a:lstStyle/>
          <a:p>
            <a:r>
              <a:rPr lang="en-US" dirty="0" smtClean="0"/>
              <a:t>Local Government Division</a:t>
            </a:r>
          </a:p>
          <a:p>
            <a:pPr lvl="1"/>
            <a:r>
              <a:rPr lang="en-US" dirty="0" smtClean="0"/>
              <a:t>Property Tax Section</a:t>
            </a:r>
          </a:p>
          <a:p>
            <a:pPr lvl="2"/>
            <a:r>
              <a:rPr lang="en-US" dirty="0"/>
              <a:t>Personal Property Unit</a:t>
            </a:r>
          </a:p>
          <a:p>
            <a:pPr lvl="2"/>
            <a:r>
              <a:rPr lang="en-US" dirty="0"/>
              <a:t>Real Property Unit</a:t>
            </a:r>
          </a:p>
          <a:p>
            <a:pPr lvl="2"/>
            <a:r>
              <a:rPr lang="en-US" dirty="0"/>
              <a:t>Public Service Property Unit</a:t>
            </a:r>
          </a:p>
          <a:p>
            <a:pPr lvl="1"/>
            <a:r>
              <a:rPr lang="en-US" dirty="0" smtClean="0"/>
              <a:t>Distribution Unit</a:t>
            </a:r>
          </a:p>
          <a:p>
            <a:pPr lvl="2"/>
            <a:r>
              <a:rPr lang="en-US" dirty="0" smtClean="0"/>
              <a:t>Distribution</a:t>
            </a:r>
          </a:p>
          <a:p>
            <a:pPr lvl="2"/>
            <a:r>
              <a:rPr lang="en-US" dirty="0" smtClean="0"/>
              <a:t>Audit</a:t>
            </a:r>
          </a:p>
          <a:p>
            <a:pPr lvl="2"/>
            <a:r>
              <a:rPr lang="en-US" dirty="0" smtClean="0"/>
              <a:t>Debt Setoff</a:t>
            </a:r>
          </a:p>
          <a:p>
            <a:pPr marL="914400" lvl="2" indent="0">
              <a:buNone/>
            </a:pPr>
            <a:endParaRPr lang="en-US" dirty="0"/>
          </a:p>
        </p:txBody>
      </p:sp>
    </p:spTree>
    <p:extLst>
      <p:ext uri="{BB962C8B-B14F-4D97-AF65-F5344CB8AC3E}">
        <p14:creationId xmlns:p14="http://schemas.microsoft.com/office/powerpoint/2010/main" val="495639944"/>
      </p:ext>
    </p:extLst>
  </p:cSld>
  <p:clrMapOvr>
    <a:masterClrMapping/>
  </p:clrMapOvr>
  <mc:AlternateContent xmlns:mc="http://schemas.openxmlformats.org/markup-compatibility/2006" xmlns:p14="http://schemas.microsoft.com/office/powerpoint/2010/main">
    <mc:Choice Requires="p14">
      <p:transition p14:dur="250">
        <p:fade thruBlk="1"/>
      </p:transition>
    </mc:Choice>
    <mc:Fallback xmlns="">
      <p:transition>
        <p:fade thruBlk="1"/>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Services Provide</a:t>
            </a:r>
            <a:endParaRPr lang="en-US" dirty="0"/>
          </a:p>
        </p:txBody>
      </p:sp>
      <p:sp>
        <p:nvSpPr>
          <p:cNvPr id="4" name="Content Placeholder 3"/>
          <p:cNvSpPr>
            <a:spLocks noGrp="1"/>
          </p:cNvSpPr>
          <p:nvPr>
            <p:ph sz="half" idx="1"/>
          </p:nvPr>
        </p:nvSpPr>
        <p:spPr>
          <a:xfrm>
            <a:off x="457200" y="1447800"/>
            <a:ext cx="4038600" cy="5221357"/>
          </a:xfrm>
        </p:spPr>
        <p:txBody>
          <a:bodyPr>
            <a:normAutofit fontScale="92500" lnSpcReduction="20000"/>
          </a:bodyPr>
          <a:lstStyle/>
          <a:p>
            <a:pPr lvl="0"/>
            <a:r>
              <a:rPr lang="en-US" dirty="0"/>
              <a:t>Property Tax</a:t>
            </a:r>
          </a:p>
          <a:p>
            <a:pPr lvl="0"/>
            <a:r>
              <a:rPr lang="en-US" dirty="0" smtClean="0"/>
              <a:t>Tag and Tax</a:t>
            </a:r>
          </a:p>
          <a:p>
            <a:r>
              <a:rPr lang="en-US" dirty="0"/>
              <a:t>Appraise Public Service Companies</a:t>
            </a:r>
          </a:p>
          <a:p>
            <a:pPr lvl="0"/>
            <a:r>
              <a:rPr lang="en-US" dirty="0" smtClean="0"/>
              <a:t>Deed </a:t>
            </a:r>
            <a:r>
              <a:rPr lang="en-US" dirty="0"/>
              <a:t>Excise Tax</a:t>
            </a:r>
          </a:p>
          <a:p>
            <a:pPr lvl="0"/>
            <a:r>
              <a:rPr lang="en-US" dirty="0"/>
              <a:t>Sales and Use Tax Distribution</a:t>
            </a:r>
          </a:p>
          <a:p>
            <a:pPr lvl="0"/>
            <a:r>
              <a:rPr lang="en-US" dirty="0"/>
              <a:t>Utilities Franchise Distribution</a:t>
            </a:r>
          </a:p>
          <a:p>
            <a:pPr lvl="0"/>
            <a:r>
              <a:rPr lang="en-US" dirty="0"/>
              <a:t>Video Programming Distribution</a:t>
            </a:r>
          </a:p>
          <a:p>
            <a:pPr lvl="0"/>
            <a:r>
              <a:rPr lang="en-US" dirty="0"/>
              <a:t>Peg Channel Certifications</a:t>
            </a:r>
          </a:p>
          <a:p>
            <a:pPr lvl="0"/>
            <a:r>
              <a:rPr lang="en-US" dirty="0"/>
              <a:t>Alcoholic Beverage Tax Distribution</a:t>
            </a:r>
          </a:p>
          <a:p>
            <a:endParaRPr lang="en-US" dirty="0"/>
          </a:p>
        </p:txBody>
      </p:sp>
      <p:sp>
        <p:nvSpPr>
          <p:cNvPr id="5" name="Content Placeholder 4"/>
          <p:cNvSpPr>
            <a:spLocks noGrp="1"/>
          </p:cNvSpPr>
          <p:nvPr>
            <p:ph sz="half" idx="2"/>
          </p:nvPr>
        </p:nvSpPr>
        <p:spPr>
          <a:xfrm>
            <a:off x="4648200" y="1447800"/>
            <a:ext cx="4038600" cy="5221357"/>
          </a:xfrm>
        </p:spPr>
        <p:txBody>
          <a:bodyPr>
            <a:normAutofit fontScale="92500" lnSpcReduction="20000"/>
          </a:bodyPr>
          <a:lstStyle/>
          <a:p>
            <a:pPr lvl="0"/>
            <a:r>
              <a:rPr lang="en-US" dirty="0"/>
              <a:t>Medicaid Hold </a:t>
            </a:r>
            <a:r>
              <a:rPr lang="en-US" dirty="0" smtClean="0"/>
              <a:t>Harmless</a:t>
            </a:r>
          </a:p>
          <a:p>
            <a:r>
              <a:rPr lang="en-US" dirty="0"/>
              <a:t>Article 44 Harmless Distribution</a:t>
            </a:r>
          </a:p>
          <a:p>
            <a:pPr lvl="0"/>
            <a:r>
              <a:rPr lang="en-US" dirty="0" smtClean="0"/>
              <a:t>White </a:t>
            </a:r>
            <a:r>
              <a:rPr lang="en-US" dirty="0"/>
              <a:t>Goods Disposal Tax Distribution</a:t>
            </a:r>
          </a:p>
          <a:p>
            <a:pPr lvl="0"/>
            <a:r>
              <a:rPr lang="en-US" dirty="0"/>
              <a:t>Scrap Tire Disposal Tax Distribution</a:t>
            </a:r>
          </a:p>
          <a:p>
            <a:pPr lvl="0"/>
            <a:r>
              <a:rPr lang="en-US" dirty="0"/>
              <a:t>Solid Waste Disposal Distribution</a:t>
            </a:r>
          </a:p>
          <a:p>
            <a:pPr lvl="0"/>
            <a:r>
              <a:rPr lang="en-US" dirty="0" smtClean="0"/>
              <a:t>TR-1 </a:t>
            </a:r>
            <a:r>
              <a:rPr lang="en-US" dirty="0"/>
              <a:t>Reports and other information data requests</a:t>
            </a:r>
          </a:p>
          <a:p>
            <a:pPr lvl="0"/>
            <a:r>
              <a:rPr lang="en-US" dirty="0"/>
              <a:t>TVA </a:t>
            </a:r>
            <a:r>
              <a:rPr lang="en-US" dirty="0" smtClean="0"/>
              <a:t>Distribution</a:t>
            </a:r>
          </a:p>
          <a:p>
            <a:r>
              <a:rPr lang="en-US" dirty="0"/>
              <a:t>Debt Setoff </a:t>
            </a:r>
          </a:p>
          <a:p>
            <a:pPr marL="0" lvl="0" indent="0">
              <a:buNone/>
            </a:pPr>
            <a:endParaRPr lang="en-US" dirty="0"/>
          </a:p>
          <a:p>
            <a:pPr marL="0" lvl="0" indent="0">
              <a:buNone/>
            </a:pPr>
            <a:r>
              <a:rPr lang="en-US" dirty="0" smtClean="0"/>
              <a:t> </a:t>
            </a:r>
            <a:endParaRPr lang="en-US" dirty="0"/>
          </a:p>
        </p:txBody>
      </p:sp>
    </p:spTree>
    <p:extLst>
      <p:ext uri="{BB962C8B-B14F-4D97-AF65-F5344CB8AC3E}">
        <p14:creationId xmlns:p14="http://schemas.microsoft.com/office/powerpoint/2010/main" val="2726878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2016-17 Session</a:t>
            </a:r>
            <a:endParaRPr lang="en-US" dirty="0"/>
          </a:p>
        </p:txBody>
      </p:sp>
      <p:sp>
        <p:nvSpPr>
          <p:cNvPr id="3" name="Content Placeholder 2"/>
          <p:cNvSpPr>
            <a:spLocks noGrp="1"/>
          </p:cNvSpPr>
          <p:nvPr>
            <p:ph idx="1"/>
          </p:nvPr>
        </p:nvSpPr>
        <p:spPr>
          <a:xfrm>
            <a:off x="502920" y="1905000"/>
            <a:ext cx="8229600" cy="4389120"/>
          </a:xfrm>
        </p:spPr>
        <p:txBody>
          <a:bodyPr>
            <a:normAutofit lnSpcReduction="10000"/>
          </a:bodyPr>
          <a:lstStyle/>
          <a:p>
            <a:r>
              <a:rPr lang="en-US" sz="3600" dirty="0" smtClean="0"/>
              <a:t>Long Session in odd years</a:t>
            </a:r>
          </a:p>
          <a:p>
            <a:r>
              <a:rPr lang="en-US" sz="3600" dirty="0" smtClean="0"/>
              <a:t>Short Session in even years</a:t>
            </a:r>
          </a:p>
          <a:p>
            <a:r>
              <a:rPr lang="en-US" sz="3600" dirty="0" smtClean="0"/>
              <a:t>27 Bills introduced that concerned local government revenues.</a:t>
            </a:r>
          </a:p>
          <a:p>
            <a:r>
              <a:rPr lang="en-US" sz="3600" dirty="0" smtClean="0"/>
              <a:t>13 passed</a:t>
            </a:r>
          </a:p>
          <a:p>
            <a:r>
              <a:rPr lang="en-US" sz="3600" dirty="0" smtClean="0"/>
              <a:t>5 property tax bills</a:t>
            </a:r>
          </a:p>
          <a:p>
            <a:r>
              <a:rPr lang="en-US" sz="3600" dirty="0" smtClean="0"/>
              <a:t>5 passed</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House Bill 533</a:t>
            </a:r>
            <a:endParaRPr lang="en-US" dirty="0"/>
          </a:p>
        </p:txBody>
      </p:sp>
      <p:sp>
        <p:nvSpPr>
          <p:cNvPr id="5" name="Content Placeholder 4"/>
          <p:cNvSpPr>
            <a:spLocks noGrp="1"/>
          </p:cNvSpPr>
          <p:nvPr>
            <p:ph idx="1"/>
          </p:nvPr>
        </p:nvSpPr>
        <p:spPr/>
        <p:txBody>
          <a:bodyPr>
            <a:normAutofit fontScale="47500" lnSpcReduction="20000"/>
          </a:bodyPr>
          <a:lstStyle/>
          <a:p>
            <a:endParaRPr lang="en-US" sz="6000" dirty="0" smtClean="0"/>
          </a:p>
          <a:p>
            <a:r>
              <a:rPr lang="en-US" sz="6100" dirty="0"/>
              <a:t>Modify PUV Exceptions to Disqualification. </a:t>
            </a:r>
            <a:endParaRPr lang="en-US" sz="6100" dirty="0" smtClean="0"/>
          </a:p>
          <a:p>
            <a:pPr marL="0" indent="0">
              <a:buNone/>
            </a:pPr>
            <a:endParaRPr lang="en-US" sz="6100" dirty="0"/>
          </a:p>
          <a:p>
            <a:r>
              <a:rPr lang="en-US" sz="6000" dirty="0"/>
              <a:t> AN ACT TO MODIFY WHEN THE LIEN FOR DEFERRED TAXES ON LAND ELIGIBLE FOR PRESENT-USE VALUE CLASSIFICATION IS EXTINGUISHED IN ORDER TO PROMOTE SALES FOR LAND CONSERVATION </a:t>
            </a:r>
            <a:r>
              <a:rPr lang="en-US" sz="6000" dirty="0" smtClean="0"/>
              <a:t>USES</a:t>
            </a:r>
            <a:endParaRPr lang="en-US" sz="6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a:r>
              <a:rPr lang="en-US" sz="4800" dirty="0" smtClean="0"/>
              <a:t>HB 1030- Budget Bill</a:t>
            </a:r>
            <a:endParaRPr lang="en-US" sz="4800" dirty="0"/>
          </a:p>
        </p:txBody>
      </p:sp>
      <p:sp>
        <p:nvSpPr>
          <p:cNvPr id="3" name="Content Placeholder 2"/>
          <p:cNvSpPr>
            <a:spLocks noGrp="1"/>
          </p:cNvSpPr>
          <p:nvPr>
            <p:ph idx="1"/>
          </p:nvPr>
        </p:nvSpPr>
        <p:spPr>
          <a:xfrm>
            <a:off x="152400" y="1935480"/>
            <a:ext cx="8763000" cy="4389120"/>
          </a:xfrm>
        </p:spPr>
        <p:txBody>
          <a:bodyPr/>
          <a:lstStyle/>
          <a:p>
            <a:endParaRPr lang="en-US" dirty="0" smtClean="0"/>
          </a:p>
          <a:p>
            <a:pPr lvl="3"/>
            <a:r>
              <a:rPr lang="en-US" sz="2800" dirty="0" smtClean="0"/>
              <a:t>Study </a:t>
            </a:r>
            <a:r>
              <a:rPr lang="en-US" sz="2800" dirty="0"/>
              <a:t>taxation of tax exempt cropland and forestland</a:t>
            </a:r>
          </a:p>
          <a:p>
            <a:pPr lvl="3"/>
            <a:r>
              <a:rPr lang="en-US" sz="2800" dirty="0"/>
              <a:t>Full time </a:t>
            </a:r>
            <a:r>
              <a:rPr lang="en-US" sz="2800" dirty="0" smtClean="0"/>
              <a:t>positions </a:t>
            </a:r>
            <a:r>
              <a:rPr lang="en-US" sz="2800" dirty="0"/>
              <a:t>at DMV call center ($1.21 to $1.24)</a:t>
            </a:r>
          </a:p>
          <a:p>
            <a:pPr lvl="3"/>
            <a:r>
              <a:rPr lang="en-US" sz="2800" dirty="0"/>
              <a:t>Change sunset for 105-275(7a) from July 2016 to 2021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pPr lvl="2" algn="ctr"/>
            <a:r>
              <a:rPr lang="en-US" sz="4800" dirty="0" smtClean="0"/>
              <a:t>HB 1030- Budget Bill</a:t>
            </a:r>
            <a:endParaRPr lang="en-US" sz="4800" dirty="0"/>
          </a:p>
        </p:txBody>
      </p:sp>
      <p:sp>
        <p:nvSpPr>
          <p:cNvPr id="3" name="Content Placeholder 2"/>
          <p:cNvSpPr>
            <a:spLocks noGrp="1"/>
          </p:cNvSpPr>
          <p:nvPr>
            <p:ph idx="1"/>
          </p:nvPr>
        </p:nvSpPr>
        <p:spPr>
          <a:xfrm>
            <a:off x="152400" y="1447800"/>
            <a:ext cx="8839200" cy="5181600"/>
          </a:xfrm>
        </p:spPr>
        <p:txBody>
          <a:bodyPr>
            <a:normAutofit fontScale="92500" lnSpcReduction="10000"/>
          </a:bodyPr>
          <a:lstStyle/>
          <a:p>
            <a:r>
              <a:rPr lang="en-US" b="1" dirty="0"/>
              <a:t>SECTION 14.22.(b) </a:t>
            </a:r>
            <a:r>
              <a:rPr lang="en-US" dirty="0"/>
              <a:t>The County Tax Office of each covered county shall work together to identify all privately and publicly owned property island-wide in the county. A covered county includes the Counties of Brunswick, New Hanover, Pender, Onslow, Carteret, Hyde, Dare, and Currituck. Each County Tax Office shall determine whether the mailing/ownership address on the tax record of such property is (i) in the county where such property is located, (ii) in a </a:t>
            </a:r>
            <a:r>
              <a:rPr lang="en-US" dirty="0" err="1"/>
              <a:t>noncovered</a:t>
            </a:r>
            <a:r>
              <a:rPr lang="en-US" dirty="0"/>
              <a:t> county in North Carolina, or (iii) outside the State of North Carolina. Each County Tax Office shall send an electronic list of the property addresses and matched mailing/ownership addresses suitable for electronic sorting no later than November 1, 2016, to the Department of Environmental Quality and the Joint Legislative Oversight Committee on Agriculture and Natural and Economic Resources. </a:t>
            </a:r>
            <a:endParaRPr lang="en-US" dirty="0" smtClean="0"/>
          </a:p>
        </p:txBody>
      </p:sp>
    </p:spTree>
    <p:extLst>
      <p:ext uri="{BB962C8B-B14F-4D97-AF65-F5344CB8AC3E}">
        <p14:creationId xmlns:p14="http://schemas.microsoft.com/office/powerpoint/2010/main" val="2640338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914400" marR="0" lvl="2" algn="ctr">
              <a:lnSpc>
                <a:spcPct val="115000"/>
              </a:lnSpc>
              <a:spcBef>
                <a:spcPts val="0"/>
              </a:spcBef>
              <a:spcAft>
                <a:spcPts val="0"/>
              </a:spcAft>
            </a:pPr>
            <a:r>
              <a:rPr lang="en-US" sz="4800" dirty="0" smtClean="0">
                <a:latin typeface="Times New Roman" panose="02020603050405020304" pitchFamily="18" charset="0"/>
                <a:ea typeface="Calibri" panose="020F0502020204030204" pitchFamily="34" charset="0"/>
              </a:rPr>
              <a:t>SB 791</a:t>
            </a:r>
            <a:endParaRPr lang="en-US" sz="4800" dirty="0">
              <a:latin typeface="Times New Roman" panose="02020603050405020304" pitchFamily="18" charset="0"/>
              <a:ea typeface="Calibri" panose="020F0502020204030204" pitchFamily="34" charset="0"/>
            </a:endParaRPr>
          </a:p>
        </p:txBody>
      </p:sp>
      <p:sp>
        <p:nvSpPr>
          <p:cNvPr id="3" name="Content Placeholder 2"/>
          <p:cNvSpPr>
            <a:spLocks noGrp="1"/>
          </p:cNvSpPr>
          <p:nvPr>
            <p:ph idx="1"/>
          </p:nvPr>
        </p:nvSpPr>
        <p:spPr>
          <a:xfrm>
            <a:off x="228600" y="2438400"/>
            <a:ext cx="8686800" cy="4800600"/>
          </a:xfrm>
        </p:spPr>
        <p:txBody>
          <a:bodyPr>
            <a:normAutofit/>
          </a:bodyPr>
          <a:lstStyle/>
          <a:p>
            <a:pPr marL="1600200" marR="0" lvl="3" indent="-228600">
              <a:lnSpc>
                <a:spcPct val="115000"/>
              </a:lnSpc>
              <a:spcBef>
                <a:spcPts val="0"/>
              </a:spcBef>
              <a:spcAft>
                <a:spcPts val="1000"/>
              </a:spcAft>
              <a:buFont typeface="Symbol" panose="05050102010706020507" pitchFamily="18" charset="2"/>
              <a:buChar char=""/>
            </a:pPr>
            <a:r>
              <a:rPr lang="en-US" sz="4000" dirty="0" smtClean="0">
                <a:latin typeface="Times New Roman" panose="02020603050405020304" pitchFamily="18" charset="0"/>
                <a:ea typeface="Calibri" panose="020F0502020204030204" pitchFamily="34" charset="0"/>
              </a:rPr>
              <a:t>Increase </a:t>
            </a:r>
            <a:r>
              <a:rPr lang="en-US" sz="4000" dirty="0">
                <a:latin typeface="Times New Roman" panose="02020603050405020304" pitchFamily="18" charset="0"/>
                <a:ea typeface="Calibri" panose="020F0502020204030204" pitchFamily="34" charset="0"/>
              </a:rPr>
              <a:t>collection fee paid to LPA starting in 2020 every 4 years based on </a:t>
            </a:r>
            <a:r>
              <a:rPr lang="en-US" sz="4000" dirty="0" smtClean="0">
                <a:latin typeface="Times New Roman" panose="02020603050405020304" pitchFamily="18" charset="0"/>
                <a:ea typeface="Calibri" panose="020F0502020204030204" pitchFamily="34" charset="0"/>
              </a:rPr>
              <a:t>CPI.</a:t>
            </a:r>
            <a:endParaRPr lang="en-US" sz="4000" dirty="0">
              <a:latin typeface="Times New Roman" panose="02020603050405020304" pitchFamily="18" charset="0"/>
              <a:ea typeface="Calibri" panose="020F0502020204030204"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3568"/>
            <a:ext cx="8229600" cy="789432"/>
          </a:xfrm>
        </p:spPr>
        <p:txBody>
          <a:bodyPr>
            <a:normAutofit/>
          </a:bodyPr>
          <a:lstStyle/>
          <a:p>
            <a:pPr lvl="2" algn="ctr"/>
            <a:r>
              <a:rPr lang="en-US" sz="4800" dirty="0" smtClean="0"/>
              <a:t>SB 575</a:t>
            </a:r>
            <a:endParaRPr lang="en-US" sz="4800" dirty="0"/>
          </a:p>
        </p:txBody>
      </p:sp>
      <p:sp>
        <p:nvSpPr>
          <p:cNvPr id="3" name="Content Placeholder 2"/>
          <p:cNvSpPr>
            <a:spLocks noGrp="1"/>
          </p:cNvSpPr>
          <p:nvPr>
            <p:ph idx="1"/>
          </p:nvPr>
        </p:nvSpPr>
        <p:spPr>
          <a:xfrm>
            <a:off x="228600" y="1524000"/>
            <a:ext cx="8686800" cy="4800600"/>
          </a:xfrm>
        </p:spPr>
        <p:txBody>
          <a:bodyPr>
            <a:normAutofit/>
          </a:bodyPr>
          <a:lstStyle/>
          <a:p>
            <a:pPr lvl="3"/>
            <a:r>
              <a:rPr lang="en-US" sz="4400" dirty="0" smtClean="0"/>
              <a:t>NC/SC </a:t>
            </a:r>
            <a:r>
              <a:rPr lang="en-US" sz="4400" dirty="0"/>
              <a:t>Border</a:t>
            </a:r>
          </a:p>
          <a:p>
            <a:pPr lvl="3"/>
            <a:r>
              <a:rPr lang="en-US" sz="4400" dirty="0"/>
              <a:t>We will be putting something out on this to the affected </a:t>
            </a:r>
            <a:r>
              <a:rPr lang="en-US" sz="4400" dirty="0" smtClean="0"/>
              <a:t>counties</a:t>
            </a:r>
          </a:p>
          <a:p>
            <a:pPr marL="0" indent="0">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1224</TotalTime>
  <Words>532</Words>
  <Application>Microsoft Office PowerPoint</Application>
  <PresentationFormat>On-screen Show (4:3)</PresentationFormat>
  <Paragraphs>76</Paragraphs>
  <Slides>14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Constantia</vt:lpstr>
      <vt:lpstr>Symbol</vt:lpstr>
      <vt:lpstr>Times New Roman</vt:lpstr>
      <vt:lpstr>Wingdings 2</vt:lpstr>
      <vt:lpstr>Flow</vt:lpstr>
      <vt:lpstr>Picture</vt:lpstr>
      <vt:lpstr>Legislative Update</vt:lpstr>
      <vt:lpstr>Welcome</vt:lpstr>
      <vt:lpstr>Services Provide</vt:lpstr>
      <vt:lpstr>2016-17 Session</vt:lpstr>
      <vt:lpstr>House Bill 533</vt:lpstr>
      <vt:lpstr>HB 1030- Budget Bill</vt:lpstr>
      <vt:lpstr>HB 1030- Budget Bill</vt:lpstr>
      <vt:lpstr>SB 791</vt:lpstr>
      <vt:lpstr>SB 575</vt:lpstr>
      <vt:lpstr>Affected NC Counties</vt:lpstr>
      <vt:lpstr>HB 959 </vt:lpstr>
      <vt:lpstr>PowerPoint Presentation</vt:lpstr>
      <vt:lpstr>Reappraisal Standards </vt:lpstr>
      <vt:lpstr>Questions and Concerns</vt:lpstr>
    </vt:vector>
  </TitlesOfParts>
  <Company>NC Department of Revenue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 Bill 168</dc:title>
  <dc:creator>David Benton Baker</dc:creator>
  <cp:lastModifiedBy>dbbaker</cp:lastModifiedBy>
  <cp:revision>82</cp:revision>
  <dcterms:created xsi:type="dcterms:W3CDTF">2015-08-28T18:51:50Z</dcterms:created>
  <dcterms:modified xsi:type="dcterms:W3CDTF">2016-09-28T15:06:42Z</dcterms:modified>
</cp:coreProperties>
</file>