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7" r:id="rId1"/>
  </p:sldMasterIdLst>
  <p:notesMasterIdLst>
    <p:notesMasterId r:id="rId59"/>
  </p:notesMasterIdLst>
  <p:sldIdLst>
    <p:sldId id="256" r:id="rId2"/>
    <p:sldId id="257"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 id="288" r:id="rId17"/>
    <p:sldId id="274" r:id="rId18"/>
    <p:sldId id="258" r:id="rId19"/>
    <p:sldId id="259" r:id="rId20"/>
    <p:sldId id="260" r:id="rId21"/>
    <p:sldId id="261" r:id="rId22"/>
    <p:sldId id="262" r:id="rId23"/>
    <p:sldId id="264" r:id="rId24"/>
    <p:sldId id="294" r:id="rId25"/>
    <p:sldId id="265" r:id="rId26"/>
    <p:sldId id="266" r:id="rId27"/>
    <p:sldId id="267" r:id="rId28"/>
    <p:sldId id="268" r:id="rId29"/>
    <p:sldId id="271" r:id="rId30"/>
    <p:sldId id="272" r:id="rId31"/>
    <p:sldId id="263" r:id="rId32"/>
    <p:sldId id="319" r:id="rId33"/>
    <p:sldId id="327" r:id="rId34"/>
    <p:sldId id="297" r:id="rId35"/>
    <p:sldId id="298" r:id="rId36"/>
    <p:sldId id="299" r:id="rId37"/>
    <p:sldId id="300" r:id="rId38"/>
    <p:sldId id="301" r:id="rId39"/>
    <p:sldId id="302" r:id="rId40"/>
    <p:sldId id="303" r:id="rId41"/>
    <p:sldId id="304" r:id="rId42"/>
    <p:sldId id="305" r:id="rId43"/>
    <p:sldId id="320" r:id="rId44"/>
    <p:sldId id="317" r:id="rId45"/>
    <p:sldId id="316" r:id="rId46"/>
    <p:sldId id="315" r:id="rId47"/>
    <p:sldId id="307" r:id="rId48"/>
    <p:sldId id="308" r:id="rId49"/>
    <p:sldId id="309" r:id="rId50"/>
    <p:sldId id="310" r:id="rId51"/>
    <p:sldId id="326" r:id="rId52"/>
    <p:sldId id="321" r:id="rId53"/>
    <p:sldId id="306" r:id="rId54"/>
    <p:sldId id="323" r:id="rId55"/>
    <p:sldId id="324" r:id="rId56"/>
    <p:sldId id="325" r:id="rId57"/>
    <p:sldId id="270" r:id="rId5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1243"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25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A33D19-F0A7-4DBF-BBE6-127EE3817A2B}" type="datetimeFigureOut">
              <a:rPr lang="en-US" smtClean="0"/>
              <a:pPr/>
              <a:t>9/14/2016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3D7B05-4DF6-4E8B-B081-CE1FD8BEC01D}" type="slidenum">
              <a:rPr lang="en-US" smtClean="0"/>
              <a:pPr/>
              <a:t>‹#›</a:t>
            </a:fld>
            <a:endParaRPr lang="en-US" dirty="0"/>
          </a:p>
        </p:txBody>
      </p:sp>
    </p:spTree>
    <p:extLst>
      <p:ext uri="{BB962C8B-B14F-4D97-AF65-F5344CB8AC3E}">
        <p14:creationId xmlns:p14="http://schemas.microsoft.com/office/powerpoint/2010/main" val="1457126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3D7B05-4DF6-4E8B-B081-CE1FD8BEC01D}" type="slidenum">
              <a:rPr lang="en-US" smtClean="0"/>
              <a:pPr/>
              <a:t>18</a:t>
            </a:fld>
            <a:endParaRPr lang="en-US" dirty="0"/>
          </a:p>
        </p:txBody>
      </p:sp>
    </p:spTree>
    <p:extLst>
      <p:ext uri="{BB962C8B-B14F-4D97-AF65-F5344CB8AC3E}">
        <p14:creationId xmlns:p14="http://schemas.microsoft.com/office/powerpoint/2010/main" val="1342095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3D7B05-4DF6-4E8B-B081-CE1FD8BEC01D}" type="slidenum">
              <a:rPr lang="en-US" smtClean="0"/>
              <a:pPr/>
              <a:t>37</a:t>
            </a:fld>
            <a:endParaRPr lang="en-US" dirty="0"/>
          </a:p>
        </p:txBody>
      </p:sp>
    </p:spTree>
    <p:extLst>
      <p:ext uri="{BB962C8B-B14F-4D97-AF65-F5344CB8AC3E}">
        <p14:creationId xmlns:p14="http://schemas.microsoft.com/office/powerpoint/2010/main" val="2212839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9144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pPr>
              <a:defRPr/>
            </a:pPr>
            <a:fld id="{EFA7D8C9-97B3-4D61-A8CE-BB2974EDCA86}" type="datetimeFigureOut">
              <a:rPr lang="en-US" smtClean="0"/>
              <a:pPr>
                <a:defRPr/>
              </a:pPr>
              <a:t>9/14/2016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813E086-A461-43F5-9BAE-D48C04826318}" type="slidenum">
              <a:rPr lang="en-US" smtClean="0"/>
              <a:pPr>
                <a:defRPr/>
              </a:pPr>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4634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CBCCF58C-26C6-4771-972E-0DB1FF56052D}" type="datetimeFigureOut">
              <a:rPr lang="en-US" smtClean="0"/>
              <a:pPr>
                <a:defRPr/>
              </a:pPr>
              <a:t>9/14/2016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8E61C63-B716-4D03-BCEF-DDED44C8ABC2}" type="slidenum">
              <a:rPr lang="en-US" smtClean="0"/>
              <a:pPr>
                <a:defRPr/>
              </a:pPr>
              <a:t>‹#›</a:t>
            </a:fld>
            <a:endParaRPr lang="en-US" dirty="0"/>
          </a:p>
        </p:txBody>
      </p:sp>
    </p:spTree>
    <p:extLst>
      <p:ext uri="{BB962C8B-B14F-4D97-AF65-F5344CB8AC3E}">
        <p14:creationId xmlns:p14="http://schemas.microsoft.com/office/powerpoint/2010/main" val="3979713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E7DDB7BF-E545-494E-9F86-45876161894A}" type="datetimeFigureOut">
              <a:rPr lang="en-US" smtClean="0"/>
              <a:pPr>
                <a:defRPr/>
              </a:pPr>
              <a:t>9/14/2016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DF1ED47-788E-403D-AAA4-D5722826364F}" type="slidenum">
              <a:rPr lang="en-US" smtClean="0"/>
              <a:pPr>
                <a:defRPr/>
              </a:pPr>
              <a:t>‹#›</a:t>
            </a:fld>
            <a:endParaRPr lang="en-US" dirty="0"/>
          </a:p>
        </p:txBody>
      </p:sp>
      <p:cxnSp>
        <p:nvCxnSpPr>
          <p:cNvPr id="7" name="Straight Connector 6"/>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7816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5A12004B-B330-4EC7-99EE-2D8F21B18769}" type="datetimeFigureOut">
              <a:rPr lang="en-US" smtClean="0"/>
              <a:pPr>
                <a:defRPr/>
              </a:pPr>
              <a:t>9/14/2016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E6403130-642F-409B-889E-491ED1CD7B65}" type="slidenum">
              <a:rPr lang="en-US" smtClean="0"/>
              <a:pPr>
                <a:defRPr/>
              </a:pPr>
              <a:t>‹#›</a:t>
            </a:fld>
            <a:endParaRPr lang="en-US" dirty="0"/>
          </a:p>
        </p:txBody>
      </p:sp>
    </p:spTree>
    <p:extLst>
      <p:ext uri="{BB962C8B-B14F-4D97-AF65-F5344CB8AC3E}">
        <p14:creationId xmlns:p14="http://schemas.microsoft.com/office/powerpoint/2010/main" val="3194642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A5FC0931-D56C-45EC-9442-E68B03EB4797}" type="datetimeFigureOut">
              <a:rPr lang="en-US" smtClean="0"/>
              <a:pPr>
                <a:defRPr/>
              </a:pPr>
              <a:t>9/14/2016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E8AEA828-C4BD-4FA9-B6D7-28BAB6A50228}" type="slidenum">
              <a:rPr lang="en-US" smtClean="0"/>
              <a:pPr>
                <a:defRPr/>
              </a:pPr>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6558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453D4F61-66E0-4E62-AA48-59871D70FAA5}" type="datetimeFigureOut">
              <a:rPr lang="en-US" smtClean="0"/>
              <a:pPr>
                <a:defRPr/>
              </a:pPr>
              <a:t>9/14/2016</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E0161EEF-1B09-4A3C-A75A-D023C001570E}" type="slidenum">
              <a:rPr lang="en-US" smtClean="0"/>
              <a:pPr>
                <a:defRPr/>
              </a:pPr>
              <a:t>‹#›</a:t>
            </a:fld>
            <a:endParaRPr lang="en-US" dirty="0"/>
          </a:p>
        </p:txBody>
      </p:sp>
    </p:spTree>
    <p:extLst>
      <p:ext uri="{BB962C8B-B14F-4D97-AF65-F5344CB8AC3E}">
        <p14:creationId xmlns:p14="http://schemas.microsoft.com/office/powerpoint/2010/main" val="3442616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EE032312-05F0-41B5-BE9E-3D107330513B}" type="datetimeFigureOut">
              <a:rPr lang="en-US" smtClean="0"/>
              <a:pPr>
                <a:defRPr/>
              </a:pPr>
              <a:t>9/14/2016</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DED78362-E415-4802-8DC8-D71B9648CA79}" type="slidenum">
              <a:rPr lang="en-US" smtClean="0"/>
              <a:pPr>
                <a:defRPr/>
              </a:pPr>
              <a:t>‹#›</a:t>
            </a:fld>
            <a:endParaRPr lang="en-US" dirty="0"/>
          </a:p>
        </p:txBody>
      </p:sp>
    </p:spTree>
    <p:extLst>
      <p:ext uri="{BB962C8B-B14F-4D97-AF65-F5344CB8AC3E}">
        <p14:creationId xmlns:p14="http://schemas.microsoft.com/office/powerpoint/2010/main" val="154266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203F7B5E-33F8-4BB9-B7C7-D6BA100020B4}" type="datetimeFigureOut">
              <a:rPr lang="en-US" smtClean="0"/>
              <a:pPr>
                <a:defRPr/>
              </a:pPr>
              <a:t>9/14/2016</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9EC92EAE-F3CD-4A22-8487-52EFFEFE2027}" type="slidenum">
              <a:rPr lang="en-US" smtClean="0"/>
              <a:pPr>
                <a:defRPr/>
              </a:pPr>
              <a:t>‹#›</a:t>
            </a:fld>
            <a:endParaRPr lang="en-US" dirty="0"/>
          </a:p>
        </p:txBody>
      </p:sp>
    </p:spTree>
    <p:extLst>
      <p:ext uri="{BB962C8B-B14F-4D97-AF65-F5344CB8AC3E}">
        <p14:creationId xmlns:p14="http://schemas.microsoft.com/office/powerpoint/2010/main" val="2612183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B08A91A-FB0B-4E3F-822E-BAB5CA56BD94}" type="datetimeFigureOut">
              <a:rPr lang="en-US" smtClean="0"/>
              <a:pPr>
                <a:defRPr/>
              </a:pPr>
              <a:t>9/14/2016</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24F92D40-3B7A-4822-A6DE-E0C9C07FC732}" type="slidenum">
              <a:rPr lang="en-US" smtClean="0"/>
              <a:pPr>
                <a:defRPr/>
              </a:pPr>
              <a:t>‹#›</a:t>
            </a:fld>
            <a:endParaRPr lang="en-US" dirty="0"/>
          </a:p>
        </p:txBody>
      </p:sp>
    </p:spTree>
    <p:extLst>
      <p:ext uri="{BB962C8B-B14F-4D97-AF65-F5344CB8AC3E}">
        <p14:creationId xmlns:p14="http://schemas.microsoft.com/office/powerpoint/2010/main" val="1294623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4379C455-12AB-4848-8F91-8FD6E5B84A38}" type="datetimeFigureOut">
              <a:rPr lang="en-US" smtClean="0"/>
              <a:pPr>
                <a:defRPr/>
              </a:pPr>
              <a:t>9/14/2016</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89720B82-A878-4D1D-A178-01849EAF15E2}" type="slidenum">
              <a:rPr lang="en-US" smtClean="0"/>
              <a:pPr>
                <a:defRPr/>
              </a:pPr>
              <a:t>‹#›</a:t>
            </a:fld>
            <a:endParaRPr lang="en-US" dirty="0"/>
          </a:p>
        </p:txBody>
      </p:sp>
    </p:spTree>
    <p:extLst>
      <p:ext uri="{BB962C8B-B14F-4D97-AF65-F5344CB8AC3E}">
        <p14:creationId xmlns:p14="http://schemas.microsoft.com/office/powerpoint/2010/main" val="4234340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87A609FB-0A87-44DA-8D68-AB89C1E11115}" type="datetimeFigureOut">
              <a:rPr lang="en-US" smtClean="0"/>
              <a:pPr>
                <a:defRPr/>
              </a:pPr>
              <a:t>9/14/2016</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3AB47B91-2BDA-41C6-AC0A-32E52B31178B}" type="slidenum">
              <a:rPr lang="en-US" smtClean="0"/>
              <a:pPr>
                <a:defRPr/>
              </a:pPr>
              <a:t>‹#›</a:t>
            </a:fld>
            <a:endParaRPr lang="en-US" dirty="0"/>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9777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pPr>
              <a:defRPr/>
            </a:pPr>
            <a:fld id="{DAD1848E-88DD-4CEF-9996-08C5E01862D0}" type="datetimeFigureOut">
              <a:rPr lang="en-US" smtClean="0"/>
              <a:pPr>
                <a:defRPr/>
              </a:pPr>
              <a:t>9/14/2016</a:t>
            </a:fld>
            <a:endParaRPr lang="en-US"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pPr>
              <a:defRPr/>
            </a:pPr>
            <a:endParaRPr lang="en-US"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pPr>
              <a:defRPr/>
            </a:pPr>
            <a:fld id="{D740F150-8CC7-4597-80BE-CCCF0DD8A463}" type="slidenum">
              <a:rPr lang="en-US" smtClean="0"/>
              <a:pPr>
                <a:defRPr/>
              </a:pPr>
              <a:t>‹#›</a:t>
            </a:fld>
            <a:endParaRPr lang="en-US" dirty="0"/>
          </a:p>
        </p:txBody>
      </p:sp>
      <p:cxnSp>
        <p:nvCxnSpPr>
          <p:cNvPr id="7" name="Straight Connector 6"/>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3345485"/>
      </p:ext>
    </p:extLst>
  </p:cSld>
  <p:clrMap bg1="lt1" tx1="dk1" bg2="lt2" tx2="dk2" accent1="accent1" accent2="accent2" accent3="accent3" accent4="accent4" accent5="accent5" accent6="accent6" hlink="hlink" folHlink="folHlink"/>
  <p:sldLayoutIdLst>
    <p:sldLayoutId id="2147484208" r:id="rId1"/>
    <p:sldLayoutId id="2147484209" r:id="rId2"/>
    <p:sldLayoutId id="2147484210" r:id="rId3"/>
    <p:sldLayoutId id="2147484211" r:id="rId4"/>
    <p:sldLayoutId id="2147484212" r:id="rId5"/>
    <p:sldLayoutId id="2147484213" r:id="rId6"/>
    <p:sldLayoutId id="2147484214" r:id="rId7"/>
    <p:sldLayoutId id="2147484215" r:id="rId8"/>
    <p:sldLayoutId id="2147484216" r:id="rId9"/>
    <p:sldLayoutId id="2147484217" r:id="rId10"/>
    <p:sldLayoutId id="2147484218" r:id="rId11"/>
  </p:sldLayoutIdLst>
  <p:txStyles>
    <p:titleStyle>
      <a:lvl1pPr algn="l" defTabSz="914377" rtl="0" eaLnBrk="1" latinLnBrk="0" hangingPunct="1">
        <a:lnSpc>
          <a:spcPct val="80000"/>
        </a:lnSpc>
        <a:spcBef>
          <a:spcPct val="0"/>
        </a:spcBef>
        <a:buNone/>
        <a:defRPr sz="4400" kern="1200" cap="all" spc="100" baseline="0">
          <a:solidFill>
            <a:schemeClr val="tx1">
              <a:lumMod val="90000"/>
              <a:lumOff val="10000"/>
            </a:schemeClr>
          </a:solidFill>
          <a:latin typeface="+mj-lt"/>
          <a:ea typeface="+mj-ea"/>
          <a:cs typeface="+mj-cs"/>
        </a:defRPr>
      </a:lvl1pPr>
    </p:titleStyle>
    <p:body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p:cNvSpPr>
          <p:nvPr>
            <p:ph type="ctrTitle"/>
          </p:nvPr>
        </p:nvSpPr>
        <p:spPr/>
        <p:txBody>
          <a:bodyPr/>
          <a:lstStyle/>
          <a:p>
            <a:r>
              <a:rPr lang="en-US" dirty="0" smtClean="0"/>
              <a:t>LEASHOLD IMPROVEMENTS</a:t>
            </a:r>
          </a:p>
        </p:txBody>
      </p:sp>
      <p:sp>
        <p:nvSpPr>
          <p:cNvPr id="3" name="Subtitle 2"/>
          <p:cNvSpPr>
            <a:spLocks noGrp="1"/>
          </p:cNvSpPr>
          <p:nvPr>
            <p:ph type="subTitle" idx="1"/>
          </p:nvPr>
        </p:nvSpPr>
        <p:spPr>
          <a:xfrm>
            <a:off x="3124200" y="228600"/>
            <a:ext cx="5410200" cy="3886200"/>
          </a:xfrm>
        </p:spPr>
        <p:txBody>
          <a:bodyPr>
            <a:normAutofit/>
          </a:bodyPr>
          <a:lstStyle/>
          <a:p>
            <a:pPr fontAlgn="auto">
              <a:spcAft>
                <a:spcPts val="0"/>
              </a:spcAft>
              <a:buFont typeface="Wingdings 2"/>
              <a:buNone/>
              <a:defRPr/>
            </a:pPr>
            <a:r>
              <a:rPr lang="en-US" sz="5400" dirty="0" smtClean="0"/>
              <a:t>Lessons learned</a:t>
            </a:r>
          </a:p>
          <a:p>
            <a:pPr fontAlgn="auto">
              <a:spcAft>
                <a:spcPts val="0"/>
              </a:spcAft>
              <a:buFont typeface="Wingdings 2"/>
              <a:buNone/>
              <a:defRPr/>
            </a:pPr>
            <a:endParaRPr lang="en-US" sz="1400" dirty="0" smtClean="0"/>
          </a:p>
          <a:p>
            <a:pPr fontAlgn="auto">
              <a:spcAft>
                <a:spcPts val="0"/>
              </a:spcAft>
              <a:buFont typeface="Wingdings 2"/>
              <a:buNone/>
              <a:defRPr/>
            </a:pPr>
            <a:r>
              <a:rPr lang="en-US" sz="2800" b="1" dirty="0" smtClean="0"/>
              <a:t>NC Dept of Revenue</a:t>
            </a:r>
          </a:p>
          <a:p>
            <a:pPr fontAlgn="auto">
              <a:spcAft>
                <a:spcPts val="0"/>
              </a:spcAft>
              <a:buFont typeface="Wingdings 2"/>
              <a:buNone/>
              <a:defRPr/>
            </a:pPr>
            <a:r>
              <a:rPr lang="en-US" sz="2800" b="1" dirty="0" smtClean="0"/>
              <a:t>Tina stone, PPS</a:t>
            </a:r>
          </a:p>
          <a:p>
            <a:pPr fontAlgn="auto">
              <a:spcAft>
                <a:spcPts val="0"/>
              </a:spcAft>
              <a:buFont typeface="Wingdings 2"/>
              <a:buNone/>
              <a:defRPr/>
            </a:pPr>
            <a:r>
              <a:rPr lang="en-US" sz="2800" b="1" dirty="0" smtClean="0"/>
              <a:t>Travis Isaacs</a:t>
            </a:r>
          </a:p>
          <a:p>
            <a:pPr fontAlgn="auto">
              <a:spcAft>
                <a:spcPts val="0"/>
              </a:spcAft>
              <a:buFont typeface="Wingdings 2"/>
              <a:buNone/>
              <a:defRPr/>
            </a:pPr>
            <a:r>
              <a:rPr lang="en-US" sz="2800" b="1" dirty="0" smtClean="0"/>
              <a:t>David Baker, PPS</a:t>
            </a:r>
          </a:p>
          <a:p>
            <a:pPr fontAlgn="auto">
              <a:spcAft>
                <a:spcPts val="0"/>
              </a:spcAft>
              <a:buFont typeface="Wingdings 2"/>
              <a:buNone/>
              <a:defRPr/>
            </a:pPr>
            <a:endParaRPr lang="en-US" dirty="0"/>
          </a:p>
        </p:txBody>
      </p:sp>
      <p:pic>
        <p:nvPicPr>
          <p:cNvPr id="13316" name="Picture 3" descr="imagesCAQ2J8KW.jpg"/>
          <p:cNvPicPr>
            <a:picLocks noChangeAspect="1"/>
          </p:cNvPicPr>
          <p:nvPr/>
        </p:nvPicPr>
        <p:blipFill>
          <a:blip r:embed="rId2" cstate="print"/>
          <a:srcRect/>
          <a:stretch>
            <a:fillRect/>
          </a:stretch>
        </p:blipFill>
        <p:spPr bwMode="auto">
          <a:xfrm rot="-669779">
            <a:off x="525463" y="4122738"/>
            <a:ext cx="2619375" cy="174307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solidFill>
                  <a:srgbClr val="C00000"/>
                </a:solidFill>
              </a:rPr>
              <a:t>Personal or Real?</a:t>
            </a:r>
          </a:p>
        </p:txBody>
      </p:sp>
      <p:sp>
        <p:nvSpPr>
          <p:cNvPr id="17411" name="Content Placeholder 2"/>
          <p:cNvSpPr>
            <a:spLocks noGrp="1"/>
          </p:cNvSpPr>
          <p:nvPr>
            <p:ph idx="1"/>
          </p:nvPr>
        </p:nvSpPr>
        <p:spPr/>
        <p:txBody>
          <a:bodyPr>
            <a:normAutofit lnSpcReduction="10000"/>
          </a:bodyPr>
          <a:lstStyle/>
          <a:p>
            <a:r>
              <a:rPr lang="en-US" sz="2800" dirty="0" smtClean="0"/>
              <a:t>Webster's Real Estate Law in North Carolina, 4th Edition, 1994</a:t>
            </a:r>
          </a:p>
          <a:p>
            <a:r>
              <a:rPr lang="en-US" sz="2800" dirty="0" smtClean="0"/>
              <a:t>2-1 “Personal Fixtures” retain their character as personalty; “real fixtures” are those items which have become in law so inseparably a part of the land as to be deemed a part of the real property.  Again, the key factor in determining whether an item has become a fixture, i.e., a real fixture, is the intent of the owner of that item.</a:t>
            </a:r>
          </a:p>
          <a:p>
            <a:endParaRPr lang="en-US" dirty="0" smtClean="0"/>
          </a:p>
        </p:txBody>
      </p:sp>
      <p:sp>
        <p:nvSpPr>
          <p:cNvPr id="17412" name="Slide Number Placeholder 3"/>
          <p:cNvSpPr>
            <a:spLocks noGrp="1"/>
          </p:cNvSpPr>
          <p:nvPr>
            <p:ph type="sldNum" sz="quarter" idx="12"/>
          </p:nvPr>
        </p:nvSpPr>
        <p:spPr>
          <a:noFill/>
        </p:spPr>
        <p:txBody>
          <a:bodyPr/>
          <a:lstStyle/>
          <a:p>
            <a:fld id="{50AA9318-79F7-4367-9BB7-C850B1321563}" type="slidenum">
              <a:rPr lang="en-US" smtClean="0"/>
              <a:pPr/>
              <a:t>10</a:t>
            </a:fld>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solidFill>
                  <a:srgbClr val="C00000"/>
                </a:solidFill>
              </a:rPr>
              <a:t>Personal or Real?</a:t>
            </a:r>
          </a:p>
        </p:txBody>
      </p:sp>
      <p:sp>
        <p:nvSpPr>
          <p:cNvPr id="18435" name="Content Placeholder 2"/>
          <p:cNvSpPr>
            <a:spLocks noGrp="1"/>
          </p:cNvSpPr>
          <p:nvPr>
            <p:ph idx="1"/>
          </p:nvPr>
        </p:nvSpPr>
        <p:spPr>
          <a:xfrm>
            <a:off x="457200" y="2286000"/>
            <a:ext cx="8229600" cy="4023360"/>
          </a:xfrm>
        </p:spPr>
        <p:txBody>
          <a:bodyPr>
            <a:normAutofit/>
          </a:bodyPr>
          <a:lstStyle/>
          <a:p>
            <a:r>
              <a:rPr lang="en-US" sz="3200" dirty="0" smtClean="0"/>
              <a:t>2-2 Nevertheless, "real fixtures" generally consist of things, originally chattels personal, which have been annexed to land, or to things permanently attached to land, by the owner of the chattels or with his assent, and with the intention to make the annexation permanent.  All other annexations are "personal fixtures".</a:t>
            </a:r>
          </a:p>
          <a:p>
            <a:endParaRPr lang="en-US" dirty="0" smtClean="0"/>
          </a:p>
        </p:txBody>
      </p:sp>
      <p:sp>
        <p:nvSpPr>
          <p:cNvPr id="18436" name="Slide Number Placeholder 3"/>
          <p:cNvSpPr>
            <a:spLocks noGrp="1"/>
          </p:cNvSpPr>
          <p:nvPr>
            <p:ph type="sldNum" sz="quarter" idx="12"/>
          </p:nvPr>
        </p:nvSpPr>
        <p:spPr>
          <a:noFill/>
        </p:spPr>
        <p:txBody>
          <a:bodyPr/>
          <a:lstStyle/>
          <a:p>
            <a:fld id="{DD6242A3-6A91-43D3-AF67-7223039135B8}" type="slidenum">
              <a:rPr lang="en-US" smtClean="0"/>
              <a:pPr/>
              <a:t>11</a:t>
            </a:fld>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solidFill>
                  <a:srgbClr val="C00000"/>
                </a:solidFill>
              </a:rPr>
              <a:t>Personal or Real?</a:t>
            </a:r>
          </a:p>
        </p:txBody>
      </p:sp>
      <p:sp>
        <p:nvSpPr>
          <p:cNvPr id="19459" name="Content Placeholder 2"/>
          <p:cNvSpPr>
            <a:spLocks noGrp="1"/>
          </p:cNvSpPr>
          <p:nvPr>
            <p:ph idx="1"/>
          </p:nvPr>
        </p:nvSpPr>
        <p:spPr/>
        <p:txBody>
          <a:bodyPr/>
          <a:lstStyle/>
          <a:p>
            <a:r>
              <a:rPr lang="en-US" sz="3200" dirty="0" smtClean="0"/>
              <a:t>2-2 However, the key consideration in determining whether an item has become a “real fixture” is often not whether it has actually been annexed but is instead the intent of the item’s owner</a:t>
            </a:r>
          </a:p>
          <a:p>
            <a:endParaRPr lang="en-US" dirty="0" smtClean="0"/>
          </a:p>
        </p:txBody>
      </p:sp>
      <p:sp>
        <p:nvSpPr>
          <p:cNvPr id="19460" name="Slide Number Placeholder 3"/>
          <p:cNvSpPr>
            <a:spLocks noGrp="1"/>
          </p:cNvSpPr>
          <p:nvPr>
            <p:ph type="sldNum" sz="quarter" idx="12"/>
          </p:nvPr>
        </p:nvSpPr>
        <p:spPr>
          <a:noFill/>
        </p:spPr>
        <p:txBody>
          <a:bodyPr/>
          <a:lstStyle/>
          <a:p>
            <a:fld id="{C1FA8334-B9BC-4037-A038-2B97D64646D4}" type="slidenum">
              <a:rPr lang="en-US" smtClean="0"/>
              <a:pPr/>
              <a:t>12</a:t>
            </a:fld>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solidFill>
                  <a:srgbClr val="C00000"/>
                </a:solidFill>
              </a:rPr>
              <a:t>Personal or Real?</a:t>
            </a:r>
          </a:p>
        </p:txBody>
      </p:sp>
      <p:sp>
        <p:nvSpPr>
          <p:cNvPr id="20483" name="Content Placeholder 2"/>
          <p:cNvSpPr>
            <a:spLocks noGrp="1"/>
          </p:cNvSpPr>
          <p:nvPr>
            <p:ph idx="1"/>
          </p:nvPr>
        </p:nvSpPr>
        <p:spPr>
          <a:xfrm>
            <a:off x="304800" y="1828800"/>
            <a:ext cx="8382000" cy="4480560"/>
          </a:xfrm>
        </p:spPr>
        <p:txBody>
          <a:bodyPr>
            <a:noAutofit/>
          </a:bodyPr>
          <a:lstStyle/>
          <a:p>
            <a:r>
              <a:rPr lang="en-US" sz="3200" dirty="0" smtClean="0"/>
              <a:t>2-4(a) The fact that a chattel has been attached to the land or a building in such a way that it cannot be detached therefrom without seriously tearing or injuring the soil, land or building to which it is attached is strong evidence that the annexation was intended to be permanent.  Such fixtures are usually considered to be “real fixtures” and therefore nonremovable.</a:t>
            </a:r>
            <a:r>
              <a:rPr lang="en-US" sz="3200" baseline="30000" dirty="0" smtClean="0"/>
              <a:t>9</a:t>
            </a:r>
            <a:endParaRPr lang="en-US" sz="3200" dirty="0" smtClean="0"/>
          </a:p>
          <a:p>
            <a:endParaRPr lang="en-US" sz="3200" dirty="0" smtClean="0"/>
          </a:p>
        </p:txBody>
      </p:sp>
      <p:sp>
        <p:nvSpPr>
          <p:cNvPr id="20484" name="Slide Number Placeholder 3"/>
          <p:cNvSpPr>
            <a:spLocks noGrp="1"/>
          </p:cNvSpPr>
          <p:nvPr>
            <p:ph type="sldNum" sz="quarter" idx="12"/>
          </p:nvPr>
        </p:nvSpPr>
        <p:spPr>
          <a:noFill/>
        </p:spPr>
        <p:txBody>
          <a:bodyPr/>
          <a:lstStyle/>
          <a:p>
            <a:fld id="{A68F6B15-D2E9-450C-AFF4-3A29005793E6}" type="slidenum">
              <a:rPr lang="en-US" smtClean="0"/>
              <a:pPr/>
              <a:t>13</a:t>
            </a:fld>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solidFill>
                  <a:srgbClr val="C00000"/>
                </a:solidFill>
              </a:rPr>
              <a:t>Personal or Real?</a:t>
            </a:r>
          </a:p>
        </p:txBody>
      </p:sp>
      <p:sp>
        <p:nvSpPr>
          <p:cNvPr id="21507" name="Content Placeholder 2"/>
          <p:cNvSpPr>
            <a:spLocks noGrp="1"/>
          </p:cNvSpPr>
          <p:nvPr>
            <p:ph idx="1"/>
          </p:nvPr>
        </p:nvSpPr>
        <p:spPr>
          <a:xfrm>
            <a:off x="304800" y="1905000"/>
            <a:ext cx="8458200" cy="4404360"/>
          </a:xfrm>
        </p:spPr>
        <p:txBody>
          <a:bodyPr>
            <a:noAutofit/>
          </a:bodyPr>
          <a:lstStyle/>
          <a:p>
            <a:r>
              <a:rPr lang="en-US" sz="3200" dirty="0" smtClean="0"/>
              <a:t>2-4(b)(5)(b) "</a:t>
            </a:r>
            <a:r>
              <a:rPr lang="en-US" sz="3200" i="1" dirty="0" smtClean="0"/>
              <a:t>For trade purposes</a:t>
            </a:r>
            <a:r>
              <a:rPr lang="en-US" sz="3200" dirty="0" smtClean="0"/>
              <a:t>. With respect to trade purposes, it is the purpose of the law to encourage trade, manufacture, industry and transportation. The law allows a tenant who places chattels on leased realty to remove whatever he has affixed to the premises for trade purposes.</a:t>
            </a:r>
            <a:r>
              <a:rPr lang="en-US" sz="3200" baseline="30000" dirty="0" smtClean="0"/>
              <a:t>33  </a:t>
            </a:r>
            <a:r>
              <a:rPr lang="en-US" sz="3200" dirty="0" smtClean="0"/>
              <a:t>They are called "trade fixtures" and remain personal property of the tenant. ..."</a:t>
            </a:r>
          </a:p>
          <a:p>
            <a:endParaRPr lang="en-US" sz="3200" dirty="0" smtClean="0"/>
          </a:p>
        </p:txBody>
      </p:sp>
      <p:sp>
        <p:nvSpPr>
          <p:cNvPr id="21508" name="Slide Number Placeholder 3"/>
          <p:cNvSpPr>
            <a:spLocks noGrp="1"/>
          </p:cNvSpPr>
          <p:nvPr>
            <p:ph type="sldNum" sz="quarter" idx="12"/>
          </p:nvPr>
        </p:nvSpPr>
        <p:spPr>
          <a:noFill/>
        </p:spPr>
        <p:txBody>
          <a:bodyPr/>
          <a:lstStyle/>
          <a:p>
            <a:fld id="{9DA2256F-1347-4A4D-9475-6F6DD2B9C69C}" type="slidenum">
              <a:rPr lang="en-US" smtClean="0"/>
              <a:pPr/>
              <a:t>14</a:t>
            </a:fld>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solidFill>
                  <a:srgbClr val="C00000"/>
                </a:solidFill>
              </a:rPr>
              <a:t>Personal or Real?</a:t>
            </a:r>
          </a:p>
        </p:txBody>
      </p:sp>
      <p:sp>
        <p:nvSpPr>
          <p:cNvPr id="22531" name="Content Placeholder 2"/>
          <p:cNvSpPr>
            <a:spLocks noGrp="1"/>
          </p:cNvSpPr>
          <p:nvPr>
            <p:ph idx="1"/>
          </p:nvPr>
        </p:nvSpPr>
        <p:spPr>
          <a:xfrm>
            <a:off x="768096" y="2286000"/>
            <a:ext cx="7918704" cy="4023360"/>
          </a:xfrm>
        </p:spPr>
        <p:txBody>
          <a:bodyPr/>
          <a:lstStyle/>
          <a:p>
            <a:r>
              <a:rPr lang="en-US" sz="3200" dirty="0" smtClean="0"/>
              <a:t>...if one has only a temporary interest in the real property, it is reasonably presumable that he does not intend for an attachment to the realty to be more than temporary, to parallel his temporary interest in the realty, and thus to remain personalty."</a:t>
            </a:r>
          </a:p>
          <a:p>
            <a:endParaRPr lang="en-US" dirty="0" smtClean="0"/>
          </a:p>
        </p:txBody>
      </p:sp>
      <p:sp>
        <p:nvSpPr>
          <p:cNvPr id="22532" name="Slide Number Placeholder 3"/>
          <p:cNvSpPr>
            <a:spLocks noGrp="1"/>
          </p:cNvSpPr>
          <p:nvPr>
            <p:ph type="sldNum" sz="quarter" idx="12"/>
          </p:nvPr>
        </p:nvSpPr>
        <p:spPr>
          <a:noFill/>
        </p:spPr>
        <p:txBody>
          <a:bodyPr/>
          <a:lstStyle/>
          <a:p>
            <a:fld id="{A47ACBBE-424F-410F-99A9-34C327C8F58B}" type="slidenum">
              <a:rPr lang="en-US" smtClean="0"/>
              <a:pPr/>
              <a:t>15</a:t>
            </a:fld>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solidFill>
                  <a:srgbClr val="C00000"/>
                </a:solidFill>
              </a:rPr>
              <a:t>Personal or Real?</a:t>
            </a:r>
          </a:p>
        </p:txBody>
      </p:sp>
      <p:sp>
        <p:nvSpPr>
          <p:cNvPr id="23555" name="Content Placeholder 2"/>
          <p:cNvSpPr>
            <a:spLocks noGrp="1"/>
          </p:cNvSpPr>
          <p:nvPr>
            <p:ph idx="1"/>
          </p:nvPr>
        </p:nvSpPr>
        <p:spPr>
          <a:xfrm>
            <a:off x="457200" y="2047356"/>
            <a:ext cx="8229600" cy="4505843"/>
          </a:xfrm>
        </p:spPr>
        <p:txBody>
          <a:bodyPr>
            <a:normAutofit/>
          </a:bodyPr>
          <a:lstStyle/>
          <a:p>
            <a:pPr>
              <a:buFont typeface="Arial" panose="020B0604020202020204" pitchFamily="34" charset="0"/>
              <a:buChar char="•"/>
            </a:pPr>
            <a:r>
              <a:rPr lang="en-US" sz="2800" dirty="0" smtClean="0"/>
              <a:t>No one single test, but a set of questions.</a:t>
            </a:r>
          </a:p>
          <a:p>
            <a:pPr>
              <a:buFont typeface="Arial" panose="020B0604020202020204" pitchFamily="34" charset="0"/>
              <a:buChar char="•"/>
            </a:pPr>
            <a:r>
              <a:rPr lang="en-US" sz="2800" dirty="0" smtClean="0"/>
              <a:t>What is the intent of the lessee or owner of the leasehold improvements?</a:t>
            </a:r>
          </a:p>
          <a:p>
            <a:pPr>
              <a:buFont typeface="Arial" panose="020B0604020202020204" pitchFamily="34" charset="0"/>
              <a:buChar char="•"/>
            </a:pPr>
            <a:r>
              <a:rPr lang="en-US" sz="2800" dirty="0"/>
              <a:t>Wh</a:t>
            </a:r>
            <a:r>
              <a:rPr lang="en-US" sz="2800" dirty="0" smtClean="0"/>
              <a:t>at is the intent of the lessor or owner of the real property?</a:t>
            </a:r>
          </a:p>
          <a:p>
            <a:pPr>
              <a:buFont typeface="Arial" panose="020B0604020202020204" pitchFamily="34" charset="0"/>
              <a:buChar char="•"/>
            </a:pPr>
            <a:r>
              <a:rPr lang="en-US" sz="2800" dirty="0" smtClean="0"/>
              <a:t>How is the property affixed to the real property?</a:t>
            </a:r>
          </a:p>
          <a:p>
            <a:pPr>
              <a:buFont typeface="Arial" panose="020B0604020202020204" pitchFamily="34" charset="0"/>
              <a:buChar char="•"/>
            </a:pPr>
            <a:r>
              <a:rPr lang="en-US" sz="2800" dirty="0" smtClean="0"/>
              <a:t>For what purpose is the leasehold put in place?</a:t>
            </a:r>
          </a:p>
          <a:p>
            <a:r>
              <a:rPr lang="en-US" sz="2800" dirty="0" smtClean="0"/>
              <a:t>What has been appraised as real by the county?</a:t>
            </a:r>
          </a:p>
          <a:p>
            <a:endParaRPr lang="en-US" dirty="0" smtClean="0"/>
          </a:p>
          <a:p>
            <a:endParaRPr lang="en-US" dirty="0" smtClean="0"/>
          </a:p>
        </p:txBody>
      </p:sp>
      <p:sp>
        <p:nvSpPr>
          <p:cNvPr id="23556" name="Slide Number Placeholder 3"/>
          <p:cNvSpPr>
            <a:spLocks noGrp="1"/>
          </p:cNvSpPr>
          <p:nvPr>
            <p:ph type="sldNum" sz="quarter" idx="12"/>
          </p:nvPr>
        </p:nvSpPr>
        <p:spPr>
          <a:noFill/>
        </p:spPr>
        <p:txBody>
          <a:bodyPr/>
          <a:lstStyle/>
          <a:p>
            <a:fld id="{6A732FB8-3B5B-40AF-A14D-C73A465DB965}" type="slidenum">
              <a:rPr lang="en-US" smtClean="0"/>
              <a:pPr/>
              <a:t>16</a:t>
            </a:fld>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dirty="0" smtClean="0">
                <a:solidFill>
                  <a:srgbClr val="C00000"/>
                </a:solidFill>
              </a:rPr>
              <a:t>Current State of Affairs</a:t>
            </a:r>
          </a:p>
        </p:txBody>
      </p:sp>
      <p:sp>
        <p:nvSpPr>
          <p:cNvPr id="4099" name="Content Placeholder 2"/>
          <p:cNvSpPr>
            <a:spLocks noGrp="1"/>
          </p:cNvSpPr>
          <p:nvPr>
            <p:ph idx="1"/>
          </p:nvPr>
        </p:nvSpPr>
        <p:spPr>
          <a:xfrm>
            <a:off x="152400" y="1758846"/>
            <a:ext cx="8839200" cy="5105400"/>
          </a:xfrm>
        </p:spPr>
        <p:txBody>
          <a:bodyPr/>
          <a:lstStyle/>
          <a:p>
            <a:pPr eaLnBrk="1" hangingPunct="1"/>
            <a:endParaRPr lang="en-US" sz="800" dirty="0" smtClean="0"/>
          </a:p>
          <a:p>
            <a:pPr>
              <a:buFont typeface="Arial" panose="020B0604020202020204" pitchFamily="34" charset="0"/>
              <a:buChar char="•"/>
            </a:pPr>
            <a:r>
              <a:rPr lang="en-US" sz="2800" dirty="0" smtClean="0"/>
              <a:t>Counties are receiving many leasehold improvement (LHI) appeals based on a number of arguments.</a:t>
            </a:r>
          </a:p>
          <a:p>
            <a:pPr eaLnBrk="1" hangingPunct="1"/>
            <a:endParaRPr lang="en-US" sz="2800" dirty="0" smtClean="0"/>
          </a:p>
          <a:p>
            <a:pPr eaLnBrk="1" hangingPunct="1">
              <a:buFont typeface="Arial" panose="020B0604020202020204" pitchFamily="34" charset="0"/>
              <a:buChar char="•"/>
            </a:pPr>
            <a:r>
              <a:rPr lang="en-US" sz="2800" dirty="0" smtClean="0"/>
              <a:t>Some inconsistencies in taxpayer treatment of LHI.</a:t>
            </a:r>
          </a:p>
          <a:p>
            <a:pPr eaLnBrk="1" hangingPunct="1"/>
            <a:endParaRPr lang="en-US" sz="2800" dirty="0" smtClean="0"/>
          </a:p>
          <a:p>
            <a:pPr eaLnBrk="1" hangingPunct="1">
              <a:buFont typeface="Arial" panose="020B0604020202020204" pitchFamily="34" charset="0"/>
              <a:buChar char="•"/>
            </a:pPr>
            <a:r>
              <a:rPr lang="en-US" sz="2800" dirty="0" smtClean="0"/>
              <a:t>Some inconsistencies in county treatment of LHI.</a:t>
            </a:r>
          </a:p>
          <a:p>
            <a:pPr eaLnBrk="1" hangingPunct="1"/>
            <a:endParaRPr lang="en-US" sz="2800" dirty="0" smtClean="0"/>
          </a:p>
          <a:p>
            <a:pPr eaLnBrk="1" hangingPunct="1">
              <a:buFont typeface="Arial" panose="020B0604020202020204" pitchFamily="34" charset="0"/>
              <a:buChar char="•"/>
            </a:pPr>
            <a:r>
              <a:rPr lang="en-US" sz="2800" dirty="0" smtClean="0"/>
              <a:t>Desire to explore options for improvement in the LHI process led to recent discussions.</a:t>
            </a:r>
          </a:p>
          <a:p>
            <a:pPr eaLnBrk="1" hangingPunct="1"/>
            <a:endParaRPr lang="en-US" dirty="0" smtClean="0"/>
          </a:p>
          <a:p>
            <a:pPr eaLnBrk="1" hangingPunct="1"/>
            <a:endParaRPr lang="en-US" dirty="0" smtClean="0"/>
          </a:p>
        </p:txBody>
      </p:sp>
      <p:sp>
        <p:nvSpPr>
          <p:cNvPr id="4100" name="Slide Number Placeholder 3"/>
          <p:cNvSpPr>
            <a:spLocks noGrp="1"/>
          </p:cNvSpPr>
          <p:nvPr>
            <p:ph type="sldNum" sz="quarter" idx="12"/>
          </p:nvPr>
        </p:nvSpPr>
        <p:spPr>
          <a:noFill/>
        </p:spPr>
        <p:txBody>
          <a:bodyPr/>
          <a:lstStyle/>
          <a:p>
            <a:fld id="{3A937B99-491A-4A98-9D37-EEC1B403D93B}" type="slidenum">
              <a:rPr lang="en-US" smtClean="0"/>
              <a:pPr/>
              <a:t>17</a:t>
            </a:fld>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solidFill>
                  <a:srgbClr val="9D2512"/>
                </a:solidFill>
              </a:rPr>
              <a:t>Lesson 1-	Do not Assume</a:t>
            </a:r>
          </a:p>
        </p:txBody>
      </p:sp>
      <p:sp>
        <p:nvSpPr>
          <p:cNvPr id="3" name="Content Placeholder 2"/>
          <p:cNvSpPr>
            <a:spLocks noGrp="1"/>
          </p:cNvSpPr>
          <p:nvPr>
            <p:ph idx="1"/>
          </p:nvPr>
        </p:nvSpPr>
        <p:spPr>
          <a:xfrm>
            <a:off x="381000" y="1676400"/>
            <a:ext cx="8504238" cy="4572000"/>
          </a:xfrm>
        </p:spPr>
        <p:txBody>
          <a:bodyPr>
            <a:normAutofit/>
          </a:bodyPr>
          <a:lstStyle/>
          <a:p>
            <a:pPr marL="274320" indent="-274320" fontAlgn="auto">
              <a:spcAft>
                <a:spcPts val="0"/>
              </a:spcAft>
              <a:buFont typeface="Wingdings 2"/>
              <a:buChar char=""/>
              <a:defRPr/>
            </a:pPr>
            <a:r>
              <a:rPr lang="en-US" sz="3200" dirty="0" smtClean="0"/>
              <a:t>Are all Leasehold Improvements taxable as</a:t>
            </a:r>
          </a:p>
          <a:p>
            <a:pPr marL="0" indent="0" fontAlgn="auto">
              <a:spcAft>
                <a:spcPts val="0"/>
              </a:spcAft>
              <a:buNone/>
              <a:defRPr/>
            </a:pPr>
            <a:r>
              <a:rPr lang="en-US" sz="3200" dirty="0" smtClean="0"/>
              <a:t>    business Personal Property?</a:t>
            </a:r>
          </a:p>
          <a:p>
            <a:pPr marL="823277" lvl="2" indent="-274320" fontAlgn="auto">
              <a:spcAft>
                <a:spcPts val="0"/>
              </a:spcAft>
              <a:buClr>
                <a:schemeClr val="accent3"/>
              </a:buClr>
              <a:buFont typeface="Wingdings"/>
              <a:buChar char=""/>
              <a:defRPr/>
            </a:pPr>
            <a:r>
              <a:rPr lang="en-US" sz="3000" dirty="0" smtClean="0"/>
              <a:t>Maybe?</a:t>
            </a:r>
          </a:p>
          <a:p>
            <a:pPr marL="823277" lvl="2" indent="-274320" fontAlgn="auto">
              <a:spcAft>
                <a:spcPts val="0"/>
              </a:spcAft>
              <a:buClr>
                <a:schemeClr val="accent3"/>
              </a:buClr>
              <a:buFont typeface="Wingdings"/>
              <a:buChar char=""/>
              <a:defRPr/>
            </a:pPr>
            <a:r>
              <a:rPr lang="en-US" sz="3000" dirty="0" smtClean="0"/>
              <a:t>County should request detail of Leasehold Assets!</a:t>
            </a:r>
          </a:p>
          <a:p>
            <a:pPr marL="823277" lvl="2" indent="-274320" fontAlgn="auto">
              <a:spcAft>
                <a:spcPts val="0"/>
              </a:spcAft>
              <a:buClr>
                <a:schemeClr val="accent3"/>
              </a:buClr>
              <a:buFont typeface="Wingdings"/>
              <a:buChar char=""/>
              <a:defRPr/>
            </a:pPr>
            <a:r>
              <a:rPr lang="en-US" sz="3000" dirty="0" smtClean="0"/>
              <a:t>Just because a county does not have it included in the real property does not make it automatically taxable as Business Personal Property</a:t>
            </a:r>
          </a:p>
          <a:p>
            <a:pPr marL="548640" lvl="1" indent="-274320" fontAlgn="auto">
              <a:spcAft>
                <a:spcPts val="0"/>
              </a:spcAft>
              <a:buFont typeface="Wingdings"/>
              <a:buChar char=""/>
              <a:defRPr/>
            </a:pPr>
            <a:endParaRPr lang="en-US" sz="3200" dirty="0"/>
          </a:p>
        </p:txBody>
      </p:sp>
      <p:sp>
        <p:nvSpPr>
          <p:cNvPr id="4" name="Slide Number Placeholder 3"/>
          <p:cNvSpPr>
            <a:spLocks noGrp="1"/>
          </p:cNvSpPr>
          <p:nvPr>
            <p:ph type="sldNum" sz="quarter" idx="12"/>
          </p:nvPr>
        </p:nvSpPr>
        <p:spPr>
          <a:noFill/>
        </p:spPr>
        <p:txBody>
          <a:bodyPr/>
          <a:lstStyle/>
          <a:p>
            <a:fld id="{3A937B99-491A-4A98-9D37-EEC1B403D93B}" type="slidenum">
              <a:rPr lang="en-US" smtClean="0"/>
              <a:pPr/>
              <a:t>18</a:t>
            </a:fld>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solidFill>
                  <a:srgbClr val="9D2512"/>
                </a:solidFill>
              </a:rPr>
              <a:t>Lesson 2-Review Details	</a:t>
            </a:r>
          </a:p>
        </p:txBody>
      </p:sp>
      <p:sp>
        <p:nvSpPr>
          <p:cNvPr id="16387" name="Content Placeholder 2"/>
          <p:cNvSpPr>
            <a:spLocks noGrp="1"/>
          </p:cNvSpPr>
          <p:nvPr>
            <p:ph idx="1"/>
          </p:nvPr>
        </p:nvSpPr>
        <p:spPr>
          <a:xfrm>
            <a:off x="301625" y="1527175"/>
            <a:ext cx="8504238" cy="4797425"/>
          </a:xfrm>
        </p:spPr>
        <p:txBody>
          <a:bodyPr>
            <a:normAutofit lnSpcReduction="10000"/>
          </a:bodyPr>
          <a:lstStyle/>
          <a:p>
            <a:pPr marL="514350" indent="-514350">
              <a:lnSpc>
                <a:spcPct val="150000"/>
              </a:lnSpc>
              <a:buFont typeface="+mj-lt"/>
              <a:buAutoNum type="arabicPeriod"/>
            </a:pPr>
            <a:r>
              <a:rPr lang="en-US" sz="3200" dirty="0" smtClean="0"/>
              <a:t>Review Asset Detail</a:t>
            </a:r>
          </a:p>
          <a:p>
            <a:pPr marL="514350" indent="-514350">
              <a:lnSpc>
                <a:spcPct val="150000"/>
              </a:lnSpc>
              <a:buFont typeface="+mj-lt"/>
              <a:buAutoNum type="arabicPeriod"/>
            </a:pPr>
            <a:r>
              <a:rPr lang="en-US" sz="3200" dirty="0" smtClean="0"/>
              <a:t>Communicate with Taxpayer</a:t>
            </a:r>
          </a:p>
          <a:p>
            <a:pPr marL="514350" indent="-514350">
              <a:lnSpc>
                <a:spcPct val="150000"/>
              </a:lnSpc>
              <a:buFont typeface="+mj-lt"/>
              <a:buAutoNum type="arabicPeriod"/>
            </a:pPr>
            <a:r>
              <a:rPr lang="en-US" sz="3200" dirty="0" smtClean="0"/>
              <a:t>Descriptions- if unable to determine ask for more detail</a:t>
            </a:r>
          </a:p>
          <a:p>
            <a:pPr marL="514350" indent="-514350">
              <a:lnSpc>
                <a:spcPct val="150000"/>
              </a:lnSpc>
              <a:buFont typeface="+mj-lt"/>
              <a:buAutoNum type="arabicPeriod"/>
            </a:pPr>
            <a:r>
              <a:rPr lang="en-US" sz="3200" dirty="0" smtClean="0"/>
              <a:t>Taxpayer unable to identify assets based on descriptions </a:t>
            </a:r>
          </a:p>
          <a:p>
            <a:pPr>
              <a:buFont typeface="Wingdings 2" pitchFamily="18" charset="2"/>
              <a:buNone/>
            </a:pPr>
            <a:endParaRPr lang="en-US" dirty="0" smtClean="0"/>
          </a:p>
        </p:txBody>
      </p:sp>
      <p:sp>
        <p:nvSpPr>
          <p:cNvPr id="4" name="Slide Number Placeholder 3"/>
          <p:cNvSpPr>
            <a:spLocks noGrp="1"/>
          </p:cNvSpPr>
          <p:nvPr>
            <p:ph type="sldNum" sz="quarter" idx="12"/>
          </p:nvPr>
        </p:nvSpPr>
        <p:spPr>
          <a:noFill/>
        </p:spPr>
        <p:txBody>
          <a:bodyPr/>
          <a:lstStyle/>
          <a:p>
            <a:fld id="{3A937B99-491A-4A98-9D37-EEC1B403D93B}" type="slidenum">
              <a:rPr lang="en-US" smtClean="0"/>
              <a:pPr/>
              <a:t>19</a:t>
            </a:fld>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solidFill>
                  <a:srgbClr val="9D2512"/>
                </a:solidFill>
              </a:rPr>
              <a:t>Leasehold Improvements	</a:t>
            </a:r>
          </a:p>
        </p:txBody>
      </p:sp>
      <p:sp>
        <p:nvSpPr>
          <p:cNvPr id="14339" name="Content Placeholder 2"/>
          <p:cNvSpPr>
            <a:spLocks noGrp="1"/>
          </p:cNvSpPr>
          <p:nvPr>
            <p:ph idx="1"/>
          </p:nvPr>
        </p:nvSpPr>
        <p:spPr>
          <a:xfrm>
            <a:off x="457201" y="1905000"/>
            <a:ext cx="8077200" cy="4023360"/>
          </a:xfrm>
        </p:spPr>
        <p:txBody>
          <a:bodyPr>
            <a:noAutofit/>
          </a:bodyPr>
          <a:lstStyle/>
          <a:p>
            <a:r>
              <a:rPr lang="en-US" sz="3200" dirty="0" smtClean="0"/>
              <a:t>Real Estate improvements to leased property contracted for, installed by, and paid for by the lessee; and which </a:t>
            </a:r>
            <a:r>
              <a:rPr lang="en-US" sz="3200" dirty="0"/>
              <a:t>may or may not </a:t>
            </a:r>
            <a:r>
              <a:rPr lang="en-US" sz="3200" dirty="0" smtClean="0"/>
              <a:t>remain with </a:t>
            </a:r>
            <a:r>
              <a:rPr lang="en-US" sz="3200" dirty="0"/>
              <a:t>the real e</a:t>
            </a:r>
            <a:r>
              <a:rPr lang="en-US" sz="3200" dirty="0" smtClean="0"/>
              <a:t>state, there by becoming an integral part of the leased real estate upon expiration or termination of the current lease, but which are the property of, and should be charged to, the current lessee.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solidFill>
                  <a:srgbClr val="9D2512"/>
                </a:solidFill>
              </a:rPr>
              <a:t>Lesson 3- Verify Real Property</a:t>
            </a:r>
          </a:p>
        </p:txBody>
      </p:sp>
      <p:sp>
        <p:nvSpPr>
          <p:cNvPr id="17411" name="Content Placeholder 2"/>
          <p:cNvSpPr>
            <a:spLocks noGrp="1"/>
          </p:cNvSpPr>
          <p:nvPr>
            <p:ph idx="1"/>
          </p:nvPr>
        </p:nvSpPr>
        <p:spPr>
          <a:xfrm>
            <a:off x="304800" y="1981200"/>
            <a:ext cx="8305800" cy="4648200"/>
          </a:xfrm>
        </p:spPr>
        <p:txBody>
          <a:bodyPr>
            <a:noAutofit/>
          </a:bodyPr>
          <a:lstStyle/>
          <a:p>
            <a:pPr>
              <a:lnSpc>
                <a:spcPct val="150000"/>
              </a:lnSpc>
              <a:buFont typeface="Arial" panose="020B0604020202020204" pitchFamily="34" charset="0"/>
              <a:buChar char="•"/>
            </a:pPr>
            <a:r>
              <a:rPr lang="en-US" sz="2800" dirty="0" smtClean="0"/>
              <a:t>During Review of Assets review your real property record card</a:t>
            </a:r>
          </a:p>
          <a:p>
            <a:pPr>
              <a:lnSpc>
                <a:spcPct val="150000"/>
              </a:lnSpc>
              <a:buFont typeface="Arial" panose="020B0604020202020204" pitchFamily="34" charset="0"/>
              <a:buChar char="•"/>
            </a:pPr>
            <a:r>
              <a:rPr lang="en-US" sz="2800" dirty="0" smtClean="0"/>
              <a:t>Communicate with Real Property Appraiser- </a:t>
            </a:r>
          </a:p>
          <a:p>
            <a:pPr>
              <a:lnSpc>
                <a:spcPct val="150000"/>
              </a:lnSpc>
              <a:buFont typeface="Arial" panose="020B0604020202020204" pitchFamily="34" charset="0"/>
              <a:buChar char="•"/>
            </a:pPr>
            <a:r>
              <a:rPr lang="en-US" sz="2800" dirty="0" smtClean="0"/>
              <a:t>Review Schedules of Values- </a:t>
            </a:r>
          </a:p>
          <a:p>
            <a:pPr lvl="2">
              <a:lnSpc>
                <a:spcPct val="150000"/>
              </a:lnSpc>
            </a:pPr>
            <a:r>
              <a:rPr lang="en-US" sz="2400" dirty="0" smtClean="0"/>
              <a:t>What is considered real vs. personal?</a:t>
            </a:r>
          </a:p>
          <a:p>
            <a:pPr lvl="2">
              <a:lnSpc>
                <a:spcPct val="150000"/>
              </a:lnSpc>
            </a:pPr>
            <a:r>
              <a:rPr lang="en-US" sz="2400" dirty="0" smtClean="0"/>
              <a:t> Is it clearly defined?</a:t>
            </a:r>
          </a:p>
          <a:p>
            <a:pPr lvl="2">
              <a:lnSpc>
                <a:spcPct val="150000"/>
              </a:lnSpc>
            </a:pPr>
            <a:r>
              <a:rPr lang="en-US" sz="2400" dirty="0" smtClean="0"/>
              <a:t>What approach to value was used?</a:t>
            </a:r>
          </a:p>
        </p:txBody>
      </p:sp>
      <p:sp>
        <p:nvSpPr>
          <p:cNvPr id="4" name="Slide Number Placeholder 3"/>
          <p:cNvSpPr>
            <a:spLocks noGrp="1"/>
          </p:cNvSpPr>
          <p:nvPr>
            <p:ph type="sldNum" sz="quarter" idx="12"/>
          </p:nvPr>
        </p:nvSpPr>
        <p:spPr>
          <a:noFill/>
        </p:spPr>
        <p:txBody>
          <a:bodyPr/>
          <a:lstStyle/>
          <a:p>
            <a:fld id="{3A937B99-491A-4A98-9D37-EEC1B403D93B}" type="slidenum">
              <a:rPr lang="en-US" smtClean="0"/>
              <a:pPr/>
              <a:t>20</a:t>
            </a:fld>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solidFill>
                  <a:srgbClr val="9D2512"/>
                </a:solidFill>
              </a:rPr>
              <a:t>Lesson 4- Site Visit	</a:t>
            </a:r>
          </a:p>
        </p:txBody>
      </p:sp>
      <p:sp>
        <p:nvSpPr>
          <p:cNvPr id="18435" name="Content Placeholder 2"/>
          <p:cNvSpPr>
            <a:spLocks noGrp="1"/>
          </p:cNvSpPr>
          <p:nvPr>
            <p:ph idx="1"/>
          </p:nvPr>
        </p:nvSpPr>
        <p:spPr>
          <a:xfrm>
            <a:off x="354012" y="1798320"/>
            <a:ext cx="8504238" cy="4946704"/>
          </a:xfrm>
        </p:spPr>
        <p:txBody>
          <a:bodyPr/>
          <a:lstStyle/>
          <a:p>
            <a:pPr>
              <a:lnSpc>
                <a:spcPct val="150000"/>
              </a:lnSpc>
              <a:buFont typeface="Arial" panose="020B0604020202020204" pitchFamily="34" charset="0"/>
              <a:buChar char="•"/>
            </a:pPr>
            <a:r>
              <a:rPr lang="en-US" sz="3200" dirty="0" smtClean="0"/>
              <a:t>Schedule Site Visit</a:t>
            </a:r>
          </a:p>
          <a:p>
            <a:pPr>
              <a:lnSpc>
                <a:spcPct val="150000"/>
              </a:lnSpc>
              <a:buFont typeface="Arial" panose="020B0604020202020204" pitchFamily="34" charset="0"/>
              <a:buChar char="•"/>
            </a:pPr>
            <a:r>
              <a:rPr lang="en-US" sz="3200" dirty="0" smtClean="0"/>
              <a:t>Ask for detail- Review assets and how they are installed</a:t>
            </a:r>
          </a:p>
          <a:p>
            <a:pPr>
              <a:lnSpc>
                <a:spcPct val="150000"/>
              </a:lnSpc>
              <a:buFont typeface="Arial" panose="020B0604020202020204" pitchFamily="34" charset="0"/>
              <a:buChar char="•"/>
            </a:pPr>
            <a:r>
              <a:rPr lang="en-US" sz="3200" dirty="0" smtClean="0"/>
              <a:t>Ask questions</a:t>
            </a:r>
          </a:p>
          <a:p>
            <a:endParaRPr lang="en-US" dirty="0" smtClean="0"/>
          </a:p>
        </p:txBody>
      </p:sp>
      <p:sp>
        <p:nvSpPr>
          <p:cNvPr id="4" name="Slide Number Placeholder 3"/>
          <p:cNvSpPr>
            <a:spLocks noGrp="1"/>
          </p:cNvSpPr>
          <p:nvPr>
            <p:ph type="sldNum" sz="quarter" idx="12"/>
          </p:nvPr>
        </p:nvSpPr>
        <p:spPr>
          <a:noFill/>
        </p:spPr>
        <p:txBody>
          <a:bodyPr/>
          <a:lstStyle/>
          <a:p>
            <a:fld id="{3A937B99-491A-4A98-9D37-EEC1B403D93B}" type="slidenum">
              <a:rPr lang="en-US" smtClean="0"/>
              <a:pPr/>
              <a:t>21</a:t>
            </a:fld>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solidFill>
                  <a:srgbClr val="9D2512"/>
                </a:solidFill>
              </a:rPr>
              <a:t>Lesson 5- How is the Real Property Valued</a:t>
            </a:r>
          </a:p>
        </p:txBody>
      </p:sp>
      <p:sp>
        <p:nvSpPr>
          <p:cNvPr id="19459" name="Content Placeholder 2"/>
          <p:cNvSpPr>
            <a:spLocks noGrp="1"/>
          </p:cNvSpPr>
          <p:nvPr>
            <p:ph idx="1"/>
          </p:nvPr>
        </p:nvSpPr>
        <p:spPr/>
        <p:txBody>
          <a:bodyPr/>
          <a:lstStyle/>
          <a:p>
            <a:endParaRPr lang="en-US" sz="2400" dirty="0" smtClean="0"/>
          </a:p>
          <a:p>
            <a:pPr>
              <a:buFont typeface="Arial" panose="020B0604020202020204" pitchFamily="34" charset="0"/>
              <a:buChar char="•"/>
            </a:pPr>
            <a:r>
              <a:rPr lang="en-US" sz="3200" dirty="0" smtClean="0"/>
              <a:t>Be familiar with how the Real Property is valued	</a:t>
            </a:r>
          </a:p>
          <a:p>
            <a:pPr>
              <a:buFont typeface="Arial" panose="020B0604020202020204" pitchFamily="34" charset="0"/>
              <a:buChar char="•"/>
            </a:pPr>
            <a:r>
              <a:rPr lang="en-US" sz="3200" dirty="0" smtClean="0"/>
              <a:t>Income Approach</a:t>
            </a:r>
          </a:p>
          <a:p>
            <a:pPr lvl="3"/>
            <a:r>
              <a:rPr lang="en-US" sz="2800" dirty="0" smtClean="0"/>
              <a:t>Best approach for leased property</a:t>
            </a:r>
          </a:p>
          <a:p>
            <a:pPr lvl="2">
              <a:buFont typeface="Wingdings 2" pitchFamily="18" charset="2"/>
              <a:buNone/>
            </a:pPr>
            <a:endParaRPr lang="en-US" sz="3200" dirty="0" smtClean="0"/>
          </a:p>
          <a:p>
            <a:pPr lvl="1">
              <a:buFont typeface="Arial" panose="020B0604020202020204" pitchFamily="34" charset="0"/>
              <a:buChar char="•"/>
            </a:pPr>
            <a:r>
              <a:rPr lang="en-US" sz="3200" dirty="0" smtClean="0"/>
              <a:t>Market/Sales Approach</a:t>
            </a:r>
          </a:p>
          <a:p>
            <a:pPr lvl="1"/>
            <a:endParaRPr lang="en-US" sz="2400" dirty="0" smtClean="0"/>
          </a:p>
        </p:txBody>
      </p:sp>
      <p:sp>
        <p:nvSpPr>
          <p:cNvPr id="4" name="Slide Number Placeholder 3"/>
          <p:cNvSpPr>
            <a:spLocks noGrp="1"/>
          </p:cNvSpPr>
          <p:nvPr>
            <p:ph type="sldNum" sz="quarter" idx="12"/>
          </p:nvPr>
        </p:nvSpPr>
        <p:spPr>
          <a:noFill/>
        </p:spPr>
        <p:txBody>
          <a:bodyPr/>
          <a:lstStyle/>
          <a:p>
            <a:fld id="{3A937B99-491A-4A98-9D37-EEC1B403D93B}" type="slidenum">
              <a:rPr lang="en-US" smtClean="0"/>
              <a:pPr/>
              <a:t>22</a:t>
            </a:fld>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solidFill>
                  <a:srgbClr val="9D2512"/>
                </a:solidFill>
              </a:rPr>
              <a:t>Lesson 6 - Read the Lease	</a:t>
            </a:r>
          </a:p>
        </p:txBody>
      </p:sp>
      <p:sp>
        <p:nvSpPr>
          <p:cNvPr id="21507" name="Content Placeholder 2"/>
          <p:cNvSpPr>
            <a:spLocks noGrp="1"/>
          </p:cNvSpPr>
          <p:nvPr>
            <p:ph idx="1"/>
          </p:nvPr>
        </p:nvSpPr>
        <p:spPr>
          <a:xfrm>
            <a:off x="457200" y="1752600"/>
            <a:ext cx="8001000" cy="4556760"/>
          </a:xfrm>
        </p:spPr>
        <p:txBody>
          <a:bodyPr>
            <a:normAutofit fontScale="92500" lnSpcReduction="10000"/>
          </a:bodyPr>
          <a:lstStyle/>
          <a:p>
            <a:pPr marL="274320" indent="-274320" fontAlgn="auto">
              <a:lnSpc>
                <a:spcPct val="150000"/>
              </a:lnSpc>
              <a:spcAft>
                <a:spcPts val="0"/>
              </a:spcAft>
              <a:buFont typeface="Wingdings 2"/>
              <a:buChar char=""/>
              <a:defRPr/>
            </a:pPr>
            <a:r>
              <a:rPr lang="en-US" sz="2800" dirty="0" smtClean="0"/>
              <a:t>Ask for a copy of the Lease</a:t>
            </a:r>
          </a:p>
          <a:p>
            <a:pPr marL="274320" indent="-274320" fontAlgn="auto">
              <a:lnSpc>
                <a:spcPct val="150000"/>
              </a:lnSpc>
              <a:spcAft>
                <a:spcPts val="0"/>
              </a:spcAft>
              <a:buFont typeface="Wingdings 2"/>
              <a:buChar char=""/>
              <a:defRPr/>
            </a:pPr>
            <a:r>
              <a:rPr lang="en-US" sz="2800" dirty="0" smtClean="0"/>
              <a:t>What type of Lease?</a:t>
            </a:r>
          </a:p>
          <a:p>
            <a:pPr marL="274320" indent="-274320" fontAlgn="auto">
              <a:lnSpc>
                <a:spcPct val="150000"/>
              </a:lnSpc>
              <a:spcAft>
                <a:spcPts val="0"/>
              </a:spcAft>
              <a:buFont typeface="Wingdings 2"/>
              <a:buChar char=""/>
              <a:defRPr/>
            </a:pPr>
            <a:r>
              <a:rPr lang="en-US" sz="2800" dirty="0" smtClean="0"/>
              <a:t>Understanding the type of lease may be helpful in understanding leasehold improvement and how they should be treated</a:t>
            </a:r>
          </a:p>
          <a:p>
            <a:pPr marL="548640" lvl="1" indent="-274320" fontAlgn="auto">
              <a:spcAft>
                <a:spcPts val="0"/>
              </a:spcAft>
              <a:buFont typeface="Wingdings"/>
              <a:buChar char=""/>
              <a:defRPr/>
            </a:pPr>
            <a:r>
              <a:rPr lang="en-US" sz="2800" dirty="0" smtClean="0"/>
              <a:t>Gross Lease</a:t>
            </a:r>
          </a:p>
          <a:p>
            <a:pPr marL="548640" lvl="1" indent="-274320" fontAlgn="auto">
              <a:spcAft>
                <a:spcPts val="0"/>
              </a:spcAft>
              <a:buFont typeface="Wingdings"/>
              <a:buChar char=""/>
              <a:defRPr/>
            </a:pPr>
            <a:r>
              <a:rPr lang="en-US" sz="2800" dirty="0" smtClean="0"/>
              <a:t>Net Lease</a:t>
            </a:r>
          </a:p>
          <a:p>
            <a:pPr marL="822960" lvl="2" fontAlgn="auto">
              <a:spcAft>
                <a:spcPts val="0"/>
              </a:spcAft>
              <a:buClr>
                <a:schemeClr val="accent3"/>
              </a:buClr>
              <a:buFont typeface="Wingdings 2"/>
              <a:buChar char=""/>
              <a:defRPr/>
            </a:pPr>
            <a:r>
              <a:rPr lang="en-US" sz="2800" dirty="0" smtClean="0"/>
              <a:t>Triple Net Lease ( Most Common)- Tenant pays property tax, insurance, etc</a:t>
            </a:r>
          </a:p>
          <a:p>
            <a:pPr marL="274320" indent="-274320" fontAlgn="auto">
              <a:spcAft>
                <a:spcPts val="0"/>
              </a:spcAft>
              <a:buFont typeface="Wingdings 2"/>
              <a:buChar char=""/>
              <a:defRPr/>
            </a:pPr>
            <a:endParaRPr lang="en-US" dirty="0" smtClean="0"/>
          </a:p>
          <a:p>
            <a:pPr marL="274320" indent="-274320" fontAlgn="auto">
              <a:spcAft>
                <a:spcPts val="0"/>
              </a:spcAft>
              <a:buFont typeface="Wingdings 2"/>
              <a:buChar char=""/>
              <a:defRPr/>
            </a:pPr>
            <a:endParaRPr lang="en-US" dirty="0" smtClean="0"/>
          </a:p>
        </p:txBody>
      </p:sp>
      <p:sp>
        <p:nvSpPr>
          <p:cNvPr id="4" name="Slide Number Placeholder 3"/>
          <p:cNvSpPr>
            <a:spLocks noGrp="1"/>
          </p:cNvSpPr>
          <p:nvPr>
            <p:ph type="sldNum" sz="quarter" idx="12"/>
          </p:nvPr>
        </p:nvSpPr>
        <p:spPr>
          <a:noFill/>
        </p:spPr>
        <p:txBody>
          <a:bodyPr/>
          <a:lstStyle/>
          <a:p>
            <a:fld id="{3A937B99-491A-4A98-9D37-EEC1B403D93B}" type="slidenum">
              <a:rPr lang="en-US" smtClean="0"/>
              <a:pPr/>
              <a:t>23</a:t>
            </a:fld>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973" y="228600"/>
            <a:ext cx="7290054" cy="1499616"/>
          </a:xfrm>
        </p:spPr>
        <p:txBody>
          <a:bodyPr/>
          <a:lstStyle/>
          <a:p>
            <a:r>
              <a:rPr lang="en-US" dirty="0" smtClean="0">
                <a:solidFill>
                  <a:srgbClr val="C00000"/>
                </a:solidFill>
              </a:rPr>
              <a:t>Leasehold Diagram?</a:t>
            </a:r>
            <a:endParaRPr lang="en-US" dirty="0">
              <a:solidFill>
                <a:srgbClr val="C00000"/>
              </a:solidFill>
            </a:endParaRPr>
          </a:p>
        </p:txBody>
      </p:sp>
      <p:pic>
        <p:nvPicPr>
          <p:cNvPr id="4" name="Content Placeholder 3"/>
          <p:cNvPicPr>
            <a:picLocks noGrp="1" noChangeAspect="1"/>
          </p:cNvPicPr>
          <p:nvPr>
            <p:ph idx="1"/>
          </p:nvPr>
        </p:nvPicPr>
        <p:blipFill>
          <a:blip r:embed="rId2"/>
          <a:stretch>
            <a:fillRect/>
          </a:stretch>
        </p:blipFill>
        <p:spPr>
          <a:xfrm>
            <a:off x="48999" y="1728216"/>
            <a:ext cx="9036497" cy="4953560"/>
          </a:xfrm>
          <a:prstGeom prst="rect">
            <a:avLst/>
          </a:prstGeom>
        </p:spPr>
      </p:pic>
    </p:spTree>
    <p:extLst>
      <p:ext uri="{BB962C8B-B14F-4D97-AF65-F5344CB8AC3E}">
        <p14:creationId xmlns:p14="http://schemas.microsoft.com/office/powerpoint/2010/main" val="10014285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solidFill>
                  <a:srgbClr val="9D2512"/>
                </a:solidFill>
              </a:rPr>
              <a:t>Lesson 7- Double taxed</a:t>
            </a:r>
          </a:p>
        </p:txBody>
      </p:sp>
      <p:sp>
        <p:nvSpPr>
          <p:cNvPr id="22531" name="Content Placeholder 2"/>
          <p:cNvSpPr>
            <a:spLocks noGrp="1"/>
          </p:cNvSpPr>
          <p:nvPr>
            <p:ph idx="1"/>
          </p:nvPr>
        </p:nvSpPr>
        <p:spPr>
          <a:xfrm>
            <a:off x="381000" y="2286000"/>
            <a:ext cx="8477250" cy="4023360"/>
          </a:xfrm>
        </p:spPr>
        <p:txBody>
          <a:bodyPr>
            <a:normAutofit/>
          </a:bodyPr>
          <a:lstStyle/>
          <a:p>
            <a:pPr>
              <a:buFont typeface="Arial" panose="020B0604020202020204" pitchFamily="34" charset="0"/>
              <a:buChar char="•"/>
            </a:pPr>
            <a:r>
              <a:rPr lang="en-US" sz="3200" dirty="0" smtClean="0"/>
              <a:t>Most all leasehold improvements are taxable however they are only taxable as real or personal and cannot be taxed as both “ DOUBLE TAXED”</a:t>
            </a:r>
          </a:p>
          <a:p>
            <a:endParaRPr lang="en-US" sz="3200" dirty="0" smtClean="0"/>
          </a:p>
          <a:p>
            <a:pPr>
              <a:buFont typeface="Arial" panose="020B0604020202020204" pitchFamily="34" charset="0"/>
              <a:buChar char="•"/>
            </a:pPr>
            <a:r>
              <a:rPr lang="en-US" sz="3200" dirty="0" smtClean="0"/>
              <a:t>Information should be verified: Again check with your real property appraiser</a:t>
            </a:r>
          </a:p>
        </p:txBody>
      </p:sp>
      <p:sp>
        <p:nvSpPr>
          <p:cNvPr id="4" name="Slide Number Placeholder 3"/>
          <p:cNvSpPr>
            <a:spLocks noGrp="1"/>
          </p:cNvSpPr>
          <p:nvPr>
            <p:ph type="sldNum" sz="quarter" idx="12"/>
          </p:nvPr>
        </p:nvSpPr>
        <p:spPr>
          <a:noFill/>
        </p:spPr>
        <p:txBody>
          <a:bodyPr/>
          <a:lstStyle/>
          <a:p>
            <a:fld id="{3A937B99-491A-4A98-9D37-EEC1B403D93B}" type="slidenum">
              <a:rPr lang="en-US" smtClean="0"/>
              <a:pPr/>
              <a:t>25</a:t>
            </a:fld>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solidFill>
                  <a:srgbClr val="9D2512"/>
                </a:solidFill>
              </a:rPr>
              <a:t>Lesson 8- Does it add Value?</a:t>
            </a:r>
          </a:p>
        </p:txBody>
      </p:sp>
      <p:sp>
        <p:nvSpPr>
          <p:cNvPr id="23555" name="Content Placeholder 2"/>
          <p:cNvSpPr>
            <a:spLocks noGrp="1"/>
          </p:cNvSpPr>
          <p:nvPr>
            <p:ph idx="1"/>
          </p:nvPr>
        </p:nvSpPr>
        <p:spPr>
          <a:xfrm>
            <a:off x="768096" y="1752600"/>
            <a:ext cx="7690104" cy="4556760"/>
          </a:xfrm>
        </p:spPr>
        <p:txBody>
          <a:bodyPr>
            <a:normAutofit/>
          </a:bodyPr>
          <a:lstStyle/>
          <a:p>
            <a:r>
              <a:rPr lang="en-US" sz="3200" dirty="0" smtClean="0"/>
              <a:t>Ask yourself does it add value to real or personal?</a:t>
            </a:r>
          </a:p>
          <a:p>
            <a:pPr lvl="1"/>
            <a:endParaRPr lang="en-US" sz="2800" dirty="0" smtClean="0"/>
          </a:p>
          <a:p>
            <a:pPr lvl="1"/>
            <a:r>
              <a:rPr lang="en-US" sz="2800" dirty="0" smtClean="0"/>
              <a:t>How does it add value?</a:t>
            </a:r>
          </a:p>
          <a:p>
            <a:pPr lvl="1"/>
            <a:endParaRPr lang="en-US" sz="2800" dirty="0" smtClean="0"/>
          </a:p>
          <a:p>
            <a:pPr lvl="1"/>
            <a:r>
              <a:rPr lang="en-US" sz="2800" dirty="0" smtClean="0"/>
              <a:t>Real, Personal or neither?</a:t>
            </a:r>
          </a:p>
          <a:p>
            <a:pPr lvl="1">
              <a:buFont typeface="Wingdings" pitchFamily="2" charset="2"/>
              <a:buNone/>
            </a:pPr>
            <a:endParaRPr lang="en-US" dirty="0" smtClean="0"/>
          </a:p>
        </p:txBody>
      </p:sp>
      <p:sp>
        <p:nvSpPr>
          <p:cNvPr id="4" name="Slide Number Placeholder 3"/>
          <p:cNvSpPr>
            <a:spLocks noGrp="1"/>
          </p:cNvSpPr>
          <p:nvPr>
            <p:ph type="sldNum" sz="quarter" idx="12"/>
          </p:nvPr>
        </p:nvSpPr>
        <p:spPr>
          <a:noFill/>
        </p:spPr>
        <p:txBody>
          <a:bodyPr/>
          <a:lstStyle/>
          <a:p>
            <a:fld id="{3A937B99-491A-4A98-9D37-EEC1B403D93B}" type="slidenum">
              <a:rPr lang="en-US" smtClean="0"/>
              <a:pPr/>
              <a:t>26</a:t>
            </a:fld>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dirty="0" smtClean="0">
                <a:solidFill>
                  <a:srgbClr val="9D2512"/>
                </a:solidFill>
              </a:rPr>
              <a:t>Lesson 9- Use the correct Schedule</a:t>
            </a:r>
          </a:p>
        </p:txBody>
      </p:sp>
      <p:sp>
        <p:nvSpPr>
          <p:cNvPr id="24579" name="Content Placeholder 2"/>
          <p:cNvSpPr>
            <a:spLocks noGrp="1"/>
          </p:cNvSpPr>
          <p:nvPr>
            <p:ph idx="1"/>
          </p:nvPr>
        </p:nvSpPr>
        <p:spPr>
          <a:xfrm>
            <a:off x="457200" y="2286000"/>
            <a:ext cx="8305800" cy="4459024"/>
          </a:xfrm>
        </p:spPr>
        <p:txBody>
          <a:bodyPr>
            <a:noAutofit/>
          </a:bodyPr>
          <a:lstStyle/>
          <a:p>
            <a:pPr>
              <a:buFont typeface="Arial" panose="020B0604020202020204" pitchFamily="34" charset="0"/>
              <a:buChar char="•"/>
            </a:pPr>
            <a:r>
              <a:rPr lang="en-US" sz="2800" dirty="0" smtClean="0"/>
              <a:t>Once you have determined what assets are actually leasehold improvements and taxable as business personal property apply the correct schedule</a:t>
            </a:r>
          </a:p>
          <a:p>
            <a:endParaRPr lang="en-US" sz="2800" dirty="0" smtClean="0"/>
          </a:p>
          <a:p>
            <a:pPr>
              <a:buFont typeface="Arial" panose="020B0604020202020204" pitchFamily="34" charset="0"/>
              <a:buChar char="•"/>
            </a:pPr>
            <a:r>
              <a:rPr lang="en-US" sz="2800" dirty="0" smtClean="0"/>
              <a:t>Do not automatically use N15 or N20</a:t>
            </a:r>
          </a:p>
          <a:p>
            <a:endParaRPr lang="en-US" sz="2800" dirty="0" smtClean="0"/>
          </a:p>
          <a:p>
            <a:pPr>
              <a:buFont typeface="Arial" panose="020B0604020202020204" pitchFamily="34" charset="0"/>
              <a:buChar char="•"/>
            </a:pPr>
            <a:r>
              <a:rPr lang="en-US" sz="2800" dirty="0" smtClean="0"/>
              <a:t>This is why it is important to request a detailed asset listing of the leasehold improvements</a:t>
            </a:r>
          </a:p>
        </p:txBody>
      </p:sp>
      <p:sp>
        <p:nvSpPr>
          <p:cNvPr id="4" name="Slide Number Placeholder 3"/>
          <p:cNvSpPr>
            <a:spLocks noGrp="1"/>
          </p:cNvSpPr>
          <p:nvPr>
            <p:ph type="sldNum" sz="quarter" idx="12"/>
          </p:nvPr>
        </p:nvSpPr>
        <p:spPr>
          <a:noFill/>
        </p:spPr>
        <p:txBody>
          <a:bodyPr/>
          <a:lstStyle/>
          <a:p>
            <a:fld id="{3A937B99-491A-4A98-9D37-EEC1B403D93B}" type="slidenum">
              <a:rPr lang="en-US" smtClean="0"/>
              <a:pPr/>
              <a:t>27</a:t>
            </a:fld>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smtClean="0">
                <a:solidFill>
                  <a:srgbClr val="9D2512"/>
                </a:solidFill>
              </a:rPr>
              <a:t>Lessons Learned Summary	</a:t>
            </a:r>
          </a:p>
        </p:txBody>
      </p:sp>
      <p:sp>
        <p:nvSpPr>
          <p:cNvPr id="25603" name="Content Placeholder 2"/>
          <p:cNvSpPr>
            <a:spLocks noGrp="1"/>
          </p:cNvSpPr>
          <p:nvPr>
            <p:ph idx="1"/>
          </p:nvPr>
        </p:nvSpPr>
        <p:spPr>
          <a:xfrm>
            <a:off x="457200" y="1676400"/>
            <a:ext cx="7600951" cy="4953000"/>
          </a:xfrm>
        </p:spPr>
        <p:txBody>
          <a:bodyPr>
            <a:normAutofit lnSpcReduction="10000"/>
          </a:bodyPr>
          <a:lstStyle/>
          <a:p>
            <a:pPr>
              <a:lnSpc>
                <a:spcPct val="150000"/>
              </a:lnSpc>
              <a:buFont typeface="Arial" panose="020B0604020202020204" pitchFamily="34" charset="0"/>
              <a:buChar char="•"/>
            </a:pPr>
            <a:r>
              <a:rPr lang="en-US" sz="3000" dirty="0" smtClean="0"/>
              <a:t>No absolutes in determining if an asset is real or personal</a:t>
            </a:r>
          </a:p>
          <a:p>
            <a:pPr>
              <a:lnSpc>
                <a:spcPct val="150000"/>
              </a:lnSpc>
              <a:buFont typeface="Arial" panose="020B0604020202020204" pitchFamily="34" charset="0"/>
              <a:buChar char="•"/>
            </a:pPr>
            <a:r>
              <a:rPr lang="en-US" sz="3000" dirty="0" smtClean="0"/>
              <a:t>Examine Leases- Determine intent of the owner</a:t>
            </a:r>
          </a:p>
          <a:p>
            <a:pPr>
              <a:lnSpc>
                <a:spcPct val="150000"/>
              </a:lnSpc>
              <a:buFont typeface="Arial" panose="020B0604020202020204" pitchFamily="34" charset="0"/>
              <a:buChar char="•"/>
            </a:pPr>
            <a:r>
              <a:rPr lang="en-US" sz="3000" dirty="0" smtClean="0"/>
              <a:t>Personal Property Appraisers should be familiar with Schedule of Values not just Real Property Appraiser</a:t>
            </a:r>
          </a:p>
          <a:p>
            <a:endParaRPr lang="en-US" dirty="0" smtClean="0"/>
          </a:p>
          <a:p>
            <a:endParaRPr lang="en-US" dirty="0" smtClean="0"/>
          </a:p>
        </p:txBody>
      </p:sp>
      <p:sp>
        <p:nvSpPr>
          <p:cNvPr id="4" name="Slide Number Placeholder 3"/>
          <p:cNvSpPr>
            <a:spLocks noGrp="1"/>
          </p:cNvSpPr>
          <p:nvPr>
            <p:ph type="sldNum" sz="quarter" idx="12"/>
          </p:nvPr>
        </p:nvSpPr>
        <p:spPr>
          <a:noFill/>
        </p:spPr>
        <p:txBody>
          <a:bodyPr/>
          <a:lstStyle/>
          <a:p>
            <a:fld id="{3A937B99-491A-4A98-9D37-EEC1B403D93B}" type="slidenum">
              <a:rPr lang="en-US" smtClean="0"/>
              <a:pPr/>
              <a:t>28</a:t>
            </a:fld>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smtClean="0">
                <a:solidFill>
                  <a:srgbClr val="9D2512"/>
                </a:solidFill>
              </a:rPr>
              <a:t>Lessons Learned Summary Continue</a:t>
            </a:r>
          </a:p>
        </p:txBody>
      </p:sp>
      <p:sp>
        <p:nvSpPr>
          <p:cNvPr id="26627" name="Content Placeholder 2"/>
          <p:cNvSpPr>
            <a:spLocks noGrp="1"/>
          </p:cNvSpPr>
          <p:nvPr>
            <p:ph idx="1"/>
          </p:nvPr>
        </p:nvSpPr>
        <p:spPr>
          <a:xfrm>
            <a:off x="304800" y="2084832"/>
            <a:ext cx="8305800" cy="4660192"/>
          </a:xfrm>
        </p:spPr>
        <p:txBody>
          <a:bodyPr>
            <a:normAutofit lnSpcReduction="10000"/>
          </a:bodyPr>
          <a:lstStyle/>
          <a:p>
            <a:pPr>
              <a:lnSpc>
                <a:spcPct val="150000"/>
              </a:lnSpc>
              <a:buFont typeface="Arial" panose="020B0604020202020204" pitchFamily="34" charset="0"/>
              <a:buChar char="•"/>
            </a:pPr>
            <a:r>
              <a:rPr lang="en-US" sz="2800" dirty="0" smtClean="0"/>
              <a:t>Clearly define what is considered real or personal </a:t>
            </a:r>
          </a:p>
          <a:p>
            <a:pPr>
              <a:lnSpc>
                <a:spcPct val="150000"/>
              </a:lnSpc>
              <a:buFont typeface="Arial" panose="020B0604020202020204" pitchFamily="34" charset="0"/>
              <a:buChar char="•"/>
            </a:pPr>
            <a:r>
              <a:rPr lang="en-US" sz="2800" dirty="0" smtClean="0"/>
              <a:t>How is the property affixed? </a:t>
            </a:r>
          </a:p>
          <a:p>
            <a:pPr>
              <a:lnSpc>
                <a:spcPct val="150000"/>
              </a:lnSpc>
              <a:buFont typeface="Arial" panose="020B0604020202020204" pitchFamily="34" charset="0"/>
              <a:buChar char="•"/>
            </a:pPr>
            <a:r>
              <a:rPr lang="en-US" sz="2800" dirty="0" smtClean="0"/>
              <a:t>Is the property there for the benefit of the process or people?</a:t>
            </a:r>
          </a:p>
          <a:p>
            <a:pPr>
              <a:lnSpc>
                <a:spcPct val="150000"/>
              </a:lnSpc>
              <a:buFont typeface="Arial" panose="020B0604020202020204" pitchFamily="34" charset="0"/>
              <a:buChar char="•"/>
            </a:pPr>
            <a:r>
              <a:rPr lang="en-US" sz="2800" dirty="0" smtClean="0"/>
              <a:t>Property is only taxable once as real or personal</a:t>
            </a:r>
          </a:p>
          <a:p>
            <a:pPr>
              <a:lnSpc>
                <a:spcPct val="150000"/>
              </a:lnSpc>
              <a:buFont typeface="Arial" panose="020B0604020202020204" pitchFamily="34" charset="0"/>
              <a:buChar char="•"/>
            </a:pPr>
            <a:r>
              <a:rPr lang="en-US" sz="2800" dirty="0" smtClean="0"/>
              <a:t>Be consistent</a:t>
            </a:r>
          </a:p>
          <a:p>
            <a:endParaRPr lang="en-US" dirty="0" smtClean="0"/>
          </a:p>
        </p:txBody>
      </p:sp>
      <p:sp>
        <p:nvSpPr>
          <p:cNvPr id="4" name="Slide Number Placeholder 3"/>
          <p:cNvSpPr>
            <a:spLocks noGrp="1"/>
          </p:cNvSpPr>
          <p:nvPr>
            <p:ph type="sldNum" sz="quarter" idx="12"/>
          </p:nvPr>
        </p:nvSpPr>
        <p:spPr>
          <a:noFill/>
        </p:spPr>
        <p:txBody>
          <a:bodyPr/>
          <a:lstStyle/>
          <a:p>
            <a:fld id="{3A937B99-491A-4A98-9D37-EEC1B403D93B}" type="slidenum">
              <a:rPr lang="en-US" smtClean="0"/>
              <a:pPr/>
              <a:t>29</a:t>
            </a:fld>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738116" y="228600"/>
            <a:ext cx="7290054" cy="1499616"/>
          </a:xfrm>
        </p:spPr>
        <p:txBody>
          <a:bodyPr/>
          <a:lstStyle/>
          <a:p>
            <a:pPr eaLnBrk="1" hangingPunct="1"/>
            <a:r>
              <a:rPr lang="en-US" dirty="0" smtClean="0">
                <a:solidFill>
                  <a:srgbClr val="C00000"/>
                </a:solidFill>
              </a:rPr>
              <a:t>Two Big Questions</a:t>
            </a:r>
          </a:p>
        </p:txBody>
      </p:sp>
      <p:sp>
        <p:nvSpPr>
          <p:cNvPr id="10243" name="Content Placeholder 2"/>
          <p:cNvSpPr>
            <a:spLocks noGrp="1"/>
          </p:cNvSpPr>
          <p:nvPr>
            <p:ph idx="1"/>
          </p:nvPr>
        </p:nvSpPr>
        <p:spPr>
          <a:xfrm>
            <a:off x="738115" y="1905000"/>
            <a:ext cx="7290055" cy="4023360"/>
          </a:xfrm>
        </p:spPr>
        <p:txBody>
          <a:bodyPr>
            <a:normAutofit/>
          </a:bodyPr>
          <a:lstStyle/>
          <a:p>
            <a:pPr eaLnBrk="1" hangingPunct="1"/>
            <a:endParaRPr lang="en-US" sz="1800" dirty="0" smtClean="0"/>
          </a:p>
          <a:p>
            <a:pPr>
              <a:buFont typeface="Arial" panose="020B0604020202020204" pitchFamily="34" charset="0"/>
              <a:buChar char="•"/>
            </a:pPr>
            <a:r>
              <a:rPr lang="en-US" sz="3600" dirty="0" smtClean="0"/>
              <a:t>Are the improvements:</a:t>
            </a:r>
          </a:p>
          <a:p>
            <a:pPr lvl="1" eaLnBrk="1" hangingPunct="1"/>
            <a:endParaRPr lang="en-US" sz="3600" dirty="0" smtClean="0"/>
          </a:p>
          <a:p>
            <a:pPr lvl="2"/>
            <a:r>
              <a:rPr lang="en-US" sz="3200" dirty="0" smtClean="0"/>
              <a:t>Real property, or Personal property?</a:t>
            </a:r>
          </a:p>
          <a:p>
            <a:pPr lvl="1" eaLnBrk="1" hangingPunct="1"/>
            <a:endParaRPr lang="en-US" sz="3600" dirty="0" smtClean="0"/>
          </a:p>
          <a:p>
            <a:pPr eaLnBrk="1" hangingPunct="1">
              <a:buFont typeface="Arial" panose="020B0604020202020204" pitchFamily="34" charset="0"/>
              <a:buChar char="•"/>
            </a:pPr>
            <a:r>
              <a:rPr lang="en-US" sz="3600" dirty="0" smtClean="0"/>
              <a:t>Who is the owner of the property?</a:t>
            </a:r>
          </a:p>
        </p:txBody>
      </p:sp>
      <p:sp>
        <p:nvSpPr>
          <p:cNvPr id="10244" name="Slide Number Placeholder 3"/>
          <p:cNvSpPr>
            <a:spLocks noGrp="1"/>
          </p:cNvSpPr>
          <p:nvPr>
            <p:ph type="sldNum" sz="quarter" idx="12"/>
          </p:nvPr>
        </p:nvSpPr>
        <p:spPr>
          <a:noFill/>
        </p:spPr>
        <p:txBody>
          <a:bodyPr/>
          <a:lstStyle/>
          <a:p>
            <a:fld id="{370F8D4A-CA49-4D45-BEB9-A3A4615266CA}" type="slidenum">
              <a:rPr lang="en-US" smtClean="0"/>
              <a:pPr/>
              <a:t>3</a:t>
            </a:fld>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smtClean="0">
                <a:solidFill>
                  <a:srgbClr val="9D2512"/>
                </a:solidFill>
              </a:rPr>
              <a:t>Lessons Learned -- Appeals</a:t>
            </a:r>
          </a:p>
        </p:txBody>
      </p:sp>
      <p:sp>
        <p:nvSpPr>
          <p:cNvPr id="27651" name="Content Placeholder 2"/>
          <p:cNvSpPr>
            <a:spLocks noGrp="1"/>
          </p:cNvSpPr>
          <p:nvPr>
            <p:ph idx="1"/>
          </p:nvPr>
        </p:nvSpPr>
        <p:spPr>
          <a:xfrm>
            <a:off x="533400" y="1905000"/>
            <a:ext cx="8077200" cy="4840024"/>
          </a:xfrm>
        </p:spPr>
        <p:txBody>
          <a:bodyPr>
            <a:normAutofit lnSpcReduction="10000"/>
          </a:bodyPr>
          <a:lstStyle/>
          <a:p>
            <a:r>
              <a:rPr lang="en-US" sz="3200" dirty="0" smtClean="0"/>
              <a:t>Appeals </a:t>
            </a:r>
          </a:p>
          <a:p>
            <a:pPr lvl="2"/>
            <a:r>
              <a:rPr lang="en-US" sz="2400" dirty="0" smtClean="0"/>
              <a:t>Be able to defend your position</a:t>
            </a:r>
          </a:p>
          <a:p>
            <a:pPr lvl="2"/>
            <a:endParaRPr lang="en-US" sz="2400" dirty="0" smtClean="0"/>
          </a:p>
          <a:p>
            <a:pPr lvl="2"/>
            <a:r>
              <a:rPr lang="en-US" sz="2400" dirty="0" smtClean="0"/>
              <a:t>If the business is unable to identify a leasehold improvement then can you?</a:t>
            </a:r>
          </a:p>
          <a:p>
            <a:pPr lvl="2"/>
            <a:endParaRPr lang="en-US" sz="2400" dirty="0" smtClean="0"/>
          </a:p>
          <a:p>
            <a:pPr lvl="2"/>
            <a:r>
              <a:rPr lang="en-US" sz="2400" dirty="0" smtClean="0"/>
              <a:t>No cases to the PTC on Leasehold Improvements</a:t>
            </a:r>
          </a:p>
          <a:p>
            <a:pPr lvl="2"/>
            <a:endParaRPr lang="en-US" sz="2400" dirty="0" smtClean="0"/>
          </a:p>
          <a:p>
            <a:pPr lvl="2"/>
            <a:r>
              <a:rPr lang="en-US" sz="2400" dirty="0" smtClean="0"/>
              <a:t>Red Flag to commission –INCONSISTANCIES WITH THE COUNTIES ACROSS THE STATE</a:t>
            </a:r>
          </a:p>
          <a:p>
            <a:pPr lvl="3"/>
            <a:r>
              <a:rPr lang="en-US" sz="2400" dirty="0" smtClean="0"/>
              <a:t>If parking lot lighting is personal property in County A then how is it real property in County B?</a:t>
            </a:r>
          </a:p>
          <a:p>
            <a:pPr lvl="3"/>
            <a:r>
              <a:rPr lang="en-US" sz="2400" dirty="0" smtClean="0"/>
              <a:t>Standards</a:t>
            </a:r>
          </a:p>
          <a:p>
            <a:pPr lvl="2">
              <a:buFont typeface="Wingdings 2" pitchFamily="18" charset="2"/>
              <a:buNone/>
            </a:pPr>
            <a:endParaRPr lang="en-US" dirty="0" smtClean="0"/>
          </a:p>
        </p:txBody>
      </p:sp>
      <p:sp>
        <p:nvSpPr>
          <p:cNvPr id="4" name="Slide Number Placeholder 3"/>
          <p:cNvSpPr>
            <a:spLocks noGrp="1"/>
          </p:cNvSpPr>
          <p:nvPr>
            <p:ph type="sldNum" sz="quarter" idx="12"/>
          </p:nvPr>
        </p:nvSpPr>
        <p:spPr>
          <a:noFill/>
        </p:spPr>
        <p:txBody>
          <a:bodyPr/>
          <a:lstStyle/>
          <a:p>
            <a:fld id="{3A937B99-491A-4A98-9D37-EEC1B403D93B}" type="slidenum">
              <a:rPr lang="en-US" smtClean="0"/>
              <a:pPr/>
              <a:t>30</a:t>
            </a:fld>
            <a:endParaRPr lang="en-US"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04800" y="585216"/>
            <a:ext cx="8382000" cy="1499616"/>
          </a:xfrm>
        </p:spPr>
        <p:txBody>
          <a:bodyPr/>
          <a:lstStyle/>
          <a:p>
            <a:r>
              <a:rPr lang="en-US" dirty="0" smtClean="0">
                <a:solidFill>
                  <a:srgbClr val="9D2512"/>
                </a:solidFill>
              </a:rPr>
              <a:t>Lessons Learned -Inconsistencies </a:t>
            </a:r>
          </a:p>
        </p:txBody>
      </p:sp>
      <p:sp>
        <p:nvSpPr>
          <p:cNvPr id="20483" name="Content Placeholder 2"/>
          <p:cNvSpPr>
            <a:spLocks noGrp="1"/>
          </p:cNvSpPr>
          <p:nvPr>
            <p:ph idx="1"/>
          </p:nvPr>
        </p:nvSpPr>
        <p:spPr>
          <a:xfrm>
            <a:off x="304800" y="2286000"/>
            <a:ext cx="8229600" cy="4343400"/>
          </a:xfrm>
        </p:spPr>
        <p:txBody>
          <a:bodyPr>
            <a:normAutofit fontScale="92500" lnSpcReduction="10000"/>
          </a:bodyPr>
          <a:lstStyle/>
          <a:p>
            <a:endParaRPr lang="en-US" dirty="0" smtClean="0"/>
          </a:p>
          <a:p>
            <a:pPr>
              <a:buFont typeface="Arial" panose="020B0604020202020204" pitchFamily="34" charset="0"/>
              <a:buChar char="•"/>
            </a:pPr>
            <a:r>
              <a:rPr lang="en-US" sz="2800" dirty="0" smtClean="0"/>
              <a:t>County Inconsistencies on Leasehold Improvements</a:t>
            </a:r>
          </a:p>
          <a:p>
            <a:pPr>
              <a:buFont typeface="Arial" panose="020B0604020202020204" pitchFamily="34" charset="0"/>
              <a:buChar char="•"/>
            </a:pPr>
            <a:endParaRPr lang="en-US" sz="2800" dirty="0" smtClean="0"/>
          </a:p>
          <a:p>
            <a:pPr>
              <a:buFont typeface="Arial" panose="020B0604020202020204" pitchFamily="34" charset="0"/>
              <a:buChar char="•"/>
            </a:pPr>
            <a:r>
              <a:rPr lang="en-US" sz="2800" dirty="0" smtClean="0"/>
              <a:t>Inconsistencies with counties across the state and how assets are categorized as real or personal</a:t>
            </a:r>
          </a:p>
          <a:p>
            <a:pPr>
              <a:buFont typeface="Arial" panose="020B0604020202020204" pitchFamily="34" charset="0"/>
              <a:buChar char="•"/>
            </a:pPr>
            <a:endParaRPr lang="en-US" sz="2800" dirty="0" smtClean="0"/>
          </a:p>
          <a:p>
            <a:pPr>
              <a:buFont typeface="Arial" panose="020B0604020202020204" pitchFamily="34" charset="0"/>
              <a:buChar char="•"/>
            </a:pPr>
            <a:r>
              <a:rPr lang="en-US" sz="2800" dirty="0" smtClean="0"/>
              <a:t>Different CAMA systems.</a:t>
            </a:r>
          </a:p>
          <a:p>
            <a:pPr>
              <a:buFont typeface="Arial" panose="020B0604020202020204" pitchFamily="34" charset="0"/>
              <a:buChar char="•"/>
            </a:pPr>
            <a:endParaRPr lang="en-US" sz="2800" dirty="0" smtClean="0"/>
          </a:p>
          <a:p>
            <a:pPr>
              <a:buFont typeface="Arial" panose="020B0604020202020204" pitchFamily="34" charset="0"/>
              <a:buChar char="•"/>
            </a:pPr>
            <a:r>
              <a:rPr lang="en-US" sz="2800" dirty="0" smtClean="0"/>
              <a:t>Difficult for multi county taxpayer to report/list BPP</a:t>
            </a:r>
          </a:p>
          <a:p>
            <a:endParaRPr lang="en-US" dirty="0" smtClean="0"/>
          </a:p>
          <a:p>
            <a:pPr>
              <a:buFont typeface="Wingdings 2" pitchFamily="18" charset="2"/>
              <a:buNone/>
            </a:pPr>
            <a:endParaRPr lang="en-US" dirty="0" smtClean="0"/>
          </a:p>
        </p:txBody>
      </p:sp>
      <p:sp>
        <p:nvSpPr>
          <p:cNvPr id="4" name="Slide Number Placeholder 3"/>
          <p:cNvSpPr>
            <a:spLocks noGrp="1"/>
          </p:cNvSpPr>
          <p:nvPr>
            <p:ph type="sldNum" sz="quarter" idx="12"/>
          </p:nvPr>
        </p:nvSpPr>
        <p:spPr>
          <a:noFill/>
        </p:spPr>
        <p:txBody>
          <a:bodyPr/>
          <a:lstStyle/>
          <a:p>
            <a:fld id="{3A937B99-491A-4A98-9D37-EEC1B403D93B}" type="slidenum">
              <a:rPr lang="en-US" smtClean="0"/>
              <a:pPr/>
              <a:t>31</a:t>
            </a:fld>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solidFill>
                  <a:srgbClr val="9D2512"/>
                </a:solidFill>
              </a:rPr>
              <a:t>Lessons Learned</a:t>
            </a:r>
          </a:p>
        </p:txBody>
      </p:sp>
      <p:sp>
        <p:nvSpPr>
          <p:cNvPr id="20483" name="Content Placeholder 2"/>
          <p:cNvSpPr>
            <a:spLocks noGrp="1"/>
          </p:cNvSpPr>
          <p:nvPr>
            <p:ph idx="1"/>
          </p:nvPr>
        </p:nvSpPr>
        <p:spPr>
          <a:xfrm>
            <a:off x="381000" y="2084832"/>
            <a:ext cx="8229600" cy="4224528"/>
          </a:xfrm>
        </p:spPr>
        <p:txBody>
          <a:bodyPr>
            <a:normAutofit/>
          </a:bodyPr>
          <a:lstStyle/>
          <a:p>
            <a:pPr>
              <a:buFont typeface="Arial" panose="020B0604020202020204" pitchFamily="34" charset="0"/>
              <a:buChar char="•"/>
            </a:pPr>
            <a:r>
              <a:rPr lang="en-US" sz="2800" dirty="0" smtClean="0"/>
              <a:t>Must Solve County Inconsistencies on Leasehold Improvements-</a:t>
            </a:r>
          </a:p>
          <a:p>
            <a:pPr>
              <a:buFont typeface="Arial" panose="020B0604020202020204" pitchFamily="34" charset="0"/>
              <a:buChar char="•"/>
            </a:pPr>
            <a:endParaRPr lang="en-US" sz="2800" dirty="0" smtClean="0"/>
          </a:p>
          <a:p>
            <a:pPr>
              <a:buFont typeface="Arial" panose="020B0604020202020204" pitchFamily="34" charset="0"/>
              <a:buChar char="•"/>
            </a:pPr>
            <a:r>
              <a:rPr lang="en-US" sz="2800" dirty="0" smtClean="0"/>
              <a:t>What is real property in one county should be the same in another. </a:t>
            </a:r>
            <a:r>
              <a:rPr lang="en-US" sz="2800" i="1" dirty="0" smtClean="0"/>
              <a:t>Ex: Parking Lot Lighting; Dock Levelers, Walk-in Freezer, Roll Up Doors</a:t>
            </a:r>
          </a:p>
          <a:p>
            <a:pPr>
              <a:buFont typeface="Arial" panose="020B0604020202020204" pitchFamily="34" charset="0"/>
              <a:buChar char="•"/>
            </a:pPr>
            <a:endParaRPr lang="en-US" sz="2800" dirty="0" smtClean="0"/>
          </a:p>
          <a:p>
            <a:pPr>
              <a:buFont typeface="Arial" panose="020B0604020202020204" pitchFamily="34" charset="0"/>
              <a:buChar char="•"/>
            </a:pPr>
            <a:r>
              <a:rPr lang="en-US" sz="2800" dirty="0" smtClean="0"/>
              <a:t>Reappraisal Cycles</a:t>
            </a:r>
          </a:p>
          <a:p>
            <a:endParaRPr lang="en-US" dirty="0" smtClean="0"/>
          </a:p>
          <a:p>
            <a:pPr>
              <a:buFont typeface="Wingdings 2" pitchFamily="18" charset="2"/>
              <a:buNone/>
            </a:pPr>
            <a:endParaRPr lang="en-US" dirty="0" smtClean="0"/>
          </a:p>
        </p:txBody>
      </p:sp>
      <p:sp>
        <p:nvSpPr>
          <p:cNvPr id="4" name="Slide Number Placeholder 3"/>
          <p:cNvSpPr>
            <a:spLocks noGrp="1"/>
          </p:cNvSpPr>
          <p:nvPr>
            <p:ph type="sldNum" sz="quarter" idx="12"/>
          </p:nvPr>
        </p:nvSpPr>
        <p:spPr>
          <a:noFill/>
        </p:spPr>
        <p:txBody>
          <a:bodyPr/>
          <a:lstStyle/>
          <a:p>
            <a:fld id="{3A937B99-491A-4A98-9D37-EEC1B403D93B}" type="slidenum">
              <a:rPr lang="en-US" smtClean="0"/>
              <a:pPr/>
              <a:t>32</a:t>
            </a:fld>
            <a:endParaRPr lang="en-US" dirty="0" smtClean="0"/>
          </a:p>
        </p:txBody>
      </p:sp>
    </p:spTree>
    <p:extLst>
      <p:ext uri="{BB962C8B-B14F-4D97-AF65-F5344CB8AC3E}">
        <p14:creationId xmlns:p14="http://schemas.microsoft.com/office/powerpoint/2010/main" val="37834109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dirty="0">
                <a:solidFill>
                  <a:srgbClr val="9D2512"/>
                </a:solidFill>
              </a:rPr>
              <a:t>Three Goals</a:t>
            </a:r>
          </a:p>
        </p:txBody>
      </p:sp>
      <p:sp>
        <p:nvSpPr>
          <p:cNvPr id="5" name="Content Placeholder 4"/>
          <p:cNvSpPr>
            <a:spLocks noGrp="1"/>
          </p:cNvSpPr>
          <p:nvPr>
            <p:ph idx="1"/>
          </p:nvPr>
        </p:nvSpPr>
        <p:spPr>
          <a:xfrm>
            <a:off x="381000" y="2286000"/>
            <a:ext cx="8305800" cy="4023360"/>
          </a:xfrm>
        </p:spPr>
        <p:txBody>
          <a:bodyPr>
            <a:normAutofit lnSpcReduction="10000"/>
          </a:bodyPr>
          <a:lstStyle/>
          <a:p>
            <a:pPr marL="457200" indent="-457200">
              <a:buFont typeface="+mj-lt"/>
              <a:buAutoNum type="arabicPeriod"/>
            </a:pPr>
            <a:r>
              <a:rPr lang="en-US" sz="3600" dirty="0" smtClean="0"/>
              <a:t>All real and personal property is taxed correctly</a:t>
            </a:r>
          </a:p>
          <a:p>
            <a:pPr marL="457200" indent="-457200">
              <a:buFont typeface="+mj-lt"/>
              <a:buAutoNum type="arabicPeriod"/>
            </a:pPr>
            <a:endParaRPr lang="en-US" sz="3600" dirty="0" smtClean="0"/>
          </a:p>
          <a:p>
            <a:pPr marL="457200" indent="-457200">
              <a:buFont typeface="+mj-lt"/>
              <a:buAutoNum type="arabicPeriod"/>
            </a:pPr>
            <a:r>
              <a:rPr lang="en-US" sz="3600" dirty="0" smtClean="0"/>
              <a:t>No property is doubled taxed</a:t>
            </a:r>
          </a:p>
          <a:p>
            <a:pPr marL="457200" indent="-457200">
              <a:buFont typeface="+mj-lt"/>
              <a:buAutoNum type="arabicPeriod"/>
            </a:pPr>
            <a:endParaRPr lang="en-US" sz="3600" dirty="0" smtClean="0"/>
          </a:p>
          <a:p>
            <a:pPr marL="457200" indent="-457200">
              <a:buFont typeface="+mj-lt"/>
              <a:buAutoNum type="arabicPeriod"/>
            </a:pPr>
            <a:r>
              <a:rPr lang="en-US" sz="3600" dirty="0" smtClean="0"/>
              <a:t>Property is assessed to the correct owner.</a:t>
            </a:r>
            <a:endParaRPr lang="en-US" sz="3600" dirty="0"/>
          </a:p>
        </p:txBody>
      </p:sp>
    </p:spTree>
    <p:extLst>
      <p:ext uri="{BB962C8B-B14F-4D97-AF65-F5344CB8AC3E}">
        <p14:creationId xmlns:p14="http://schemas.microsoft.com/office/powerpoint/2010/main" val="1279420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873" y="152400"/>
            <a:ext cx="7290054" cy="1499616"/>
          </a:xfrm>
        </p:spPr>
        <p:txBody>
          <a:bodyPr>
            <a:normAutofit/>
          </a:bodyPr>
          <a:lstStyle/>
          <a:p>
            <a:pPr algn="ctr"/>
            <a:r>
              <a:rPr lang="en-US" dirty="0">
                <a:solidFill>
                  <a:srgbClr val="9D2512"/>
                </a:solidFill>
              </a:rPr>
              <a:t>Example for discussion</a:t>
            </a:r>
          </a:p>
        </p:txBody>
      </p:sp>
      <p:sp>
        <p:nvSpPr>
          <p:cNvPr id="3" name="Content Placeholder 2"/>
          <p:cNvSpPr>
            <a:spLocks noGrp="1"/>
          </p:cNvSpPr>
          <p:nvPr>
            <p:ph idx="1"/>
          </p:nvPr>
        </p:nvSpPr>
        <p:spPr>
          <a:xfrm>
            <a:off x="228600" y="1295400"/>
            <a:ext cx="8610600" cy="5257800"/>
          </a:xfrm>
        </p:spPr>
        <p:txBody>
          <a:bodyPr>
            <a:noAutofit/>
          </a:bodyPr>
          <a:lstStyle/>
          <a:p>
            <a:pPr marL="457200" indent="-457200">
              <a:buFont typeface="+mj-lt"/>
              <a:buAutoNum type="arabicPeriod"/>
            </a:pPr>
            <a:r>
              <a:rPr lang="en-US" sz="2400" dirty="0" smtClean="0"/>
              <a:t>Two stores that are the same size, same age, same construction with the same personal property and retail up fit.</a:t>
            </a:r>
          </a:p>
          <a:p>
            <a:pPr marL="457200" indent="-457200">
              <a:buFont typeface="+mj-lt"/>
              <a:buAutoNum type="arabicPeriod"/>
            </a:pPr>
            <a:endParaRPr lang="en-US" sz="2400" dirty="0" smtClean="0"/>
          </a:p>
          <a:p>
            <a:pPr marL="457200" indent="-457200">
              <a:buFont typeface="+mj-lt"/>
              <a:buAutoNum type="arabicPeriod"/>
            </a:pPr>
            <a:r>
              <a:rPr lang="en-US" sz="2400" dirty="0" smtClean="0"/>
              <a:t>Land values are not in question in this example. Land is owned by the owner of the building in both cases.</a:t>
            </a:r>
          </a:p>
          <a:p>
            <a:pPr marL="457200" indent="-457200">
              <a:buFont typeface="+mj-lt"/>
              <a:buAutoNum type="arabicPeriod"/>
            </a:pPr>
            <a:endParaRPr lang="en-US" sz="2400" dirty="0" smtClean="0"/>
          </a:p>
          <a:p>
            <a:pPr marL="457200" indent="-457200">
              <a:buFont typeface="+mj-lt"/>
              <a:buAutoNum type="arabicPeriod"/>
            </a:pPr>
            <a:r>
              <a:rPr lang="en-US" sz="2400" dirty="0" smtClean="0"/>
              <a:t>First store is owner occupied and the personal property is owned by the owner of the land and building.</a:t>
            </a:r>
          </a:p>
          <a:p>
            <a:pPr marL="457200" indent="-457200">
              <a:buFont typeface="+mj-lt"/>
              <a:buAutoNum type="arabicPeriod"/>
            </a:pPr>
            <a:endParaRPr lang="en-US" sz="2400" dirty="0" smtClean="0"/>
          </a:p>
          <a:p>
            <a:pPr marL="457200" indent="-457200">
              <a:buFont typeface="+mj-lt"/>
              <a:buAutoNum type="arabicPeriod"/>
            </a:pPr>
            <a:r>
              <a:rPr lang="en-US" sz="2400" dirty="0" smtClean="0"/>
              <a:t>Second store is leased to the retail operator of the store. Personal property and leasehold improvements are owned by the operator of the store or lessee.</a:t>
            </a:r>
            <a:endParaRPr lang="en-US" sz="2400" dirty="0"/>
          </a:p>
        </p:txBody>
      </p:sp>
    </p:spTree>
    <p:extLst>
      <p:ext uri="{BB962C8B-B14F-4D97-AF65-F5344CB8AC3E}">
        <p14:creationId xmlns:p14="http://schemas.microsoft.com/office/powerpoint/2010/main" val="305419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71600" y="1028700"/>
            <a:ext cx="6332220" cy="37180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US" dirty="0"/>
          </a:p>
        </p:txBody>
      </p:sp>
      <p:sp>
        <p:nvSpPr>
          <p:cNvPr id="8" name="Flowchart: Connector 7"/>
          <p:cNvSpPr/>
          <p:nvPr/>
        </p:nvSpPr>
        <p:spPr>
          <a:xfrm>
            <a:off x="2142750" y="2335165"/>
            <a:ext cx="1704041" cy="1850010"/>
          </a:xfrm>
          <a:prstGeom prst="flowChartConnector">
            <a:avLst/>
          </a:prstGeom>
          <a:noFill/>
          <a:ln w="12700" cap="flat" cmpd="sng" algn="ctr">
            <a:solidFill>
              <a:sysClr val="window" lastClr="FFFFFF"/>
            </a:solid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07000"/>
              </a:lnSpc>
              <a:spcBef>
                <a:spcPts val="0"/>
              </a:spcBef>
              <a:spcAft>
                <a:spcPts val="600"/>
              </a:spcAft>
            </a:pPr>
            <a:r>
              <a:rPr lang="en-US"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Personal</a:t>
            </a:r>
          </a:p>
          <a:p>
            <a:pPr algn="ctr">
              <a:lnSpc>
                <a:spcPct val="107000"/>
              </a:lnSpc>
              <a:spcBef>
                <a:spcPts val="0"/>
              </a:spcBef>
              <a:spcAft>
                <a:spcPts val="600"/>
              </a:spcAft>
            </a:pPr>
            <a:r>
              <a:rPr lang="en-US"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Property</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8"/>
          <p:cNvSpPr>
            <a:spLocks noChangeArrowheads="1"/>
          </p:cNvSpPr>
          <p:nvPr/>
        </p:nvSpPr>
        <p:spPr bwMode="auto">
          <a:xfrm>
            <a:off x="0" y="855576"/>
            <a:ext cx="138564"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dirty="0"/>
          </a:p>
        </p:txBody>
      </p:sp>
      <p:sp>
        <p:nvSpPr>
          <p:cNvPr id="13" name="Rectangle 14"/>
          <p:cNvSpPr>
            <a:spLocks noChangeArrowheads="1"/>
          </p:cNvSpPr>
          <p:nvPr/>
        </p:nvSpPr>
        <p:spPr bwMode="auto">
          <a:xfrm>
            <a:off x="0" y="1038568"/>
            <a:ext cx="501419"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lvl1pPr eaLnBrk="0" fontAlgn="base" hangingPunct="0">
              <a:spcBef>
                <a:spcPct val="0"/>
              </a:spcBef>
              <a:spcAft>
                <a:spcPct val="0"/>
              </a:spcAft>
              <a:tabLst>
                <a:tab pos="479425" algn="l"/>
              </a:tabLst>
              <a:defRPr>
                <a:solidFill>
                  <a:schemeClr val="tx1"/>
                </a:solidFill>
                <a:latin typeface="Arial" panose="020B0604020202020204" pitchFamily="34" charset="0"/>
              </a:defRPr>
            </a:lvl1pPr>
            <a:lvl2pPr eaLnBrk="0" fontAlgn="base" hangingPunct="0">
              <a:spcBef>
                <a:spcPct val="0"/>
              </a:spcBef>
              <a:spcAft>
                <a:spcPct val="0"/>
              </a:spcAft>
              <a:tabLst>
                <a:tab pos="479425" algn="l"/>
              </a:tabLst>
              <a:defRPr>
                <a:solidFill>
                  <a:schemeClr val="tx1"/>
                </a:solidFill>
                <a:latin typeface="Arial" panose="020B0604020202020204" pitchFamily="34" charset="0"/>
              </a:defRPr>
            </a:lvl2pPr>
            <a:lvl3pPr eaLnBrk="0" fontAlgn="base" hangingPunct="0">
              <a:spcBef>
                <a:spcPct val="0"/>
              </a:spcBef>
              <a:spcAft>
                <a:spcPct val="0"/>
              </a:spcAft>
              <a:tabLst>
                <a:tab pos="479425" algn="l"/>
              </a:tabLst>
              <a:defRPr>
                <a:solidFill>
                  <a:schemeClr val="tx1"/>
                </a:solidFill>
                <a:latin typeface="Arial" panose="020B0604020202020204" pitchFamily="34" charset="0"/>
              </a:defRPr>
            </a:lvl3pPr>
            <a:lvl4pPr eaLnBrk="0" fontAlgn="base" hangingPunct="0">
              <a:spcBef>
                <a:spcPct val="0"/>
              </a:spcBef>
              <a:spcAft>
                <a:spcPct val="0"/>
              </a:spcAft>
              <a:tabLst>
                <a:tab pos="479425" algn="l"/>
              </a:tabLst>
              <a:defRPr>
                <a:solidFill>
                  <a:schemeClr val="tx1"/>
                </a:solidFill>
                <a:latin typeface="Arial" panose="020B0604020202020204" pitchFamily="34" charset="0"/>
              </a:defRPr>
            </a:lvl4pPr>
            <a:lvl5pPr eaLnBrk="0" fontAlgn="base" hangingPunct="0">
              <a:spcBef>
                <a:spcPct val="0"/>
              </a:spcBef>
              <a:spcAft>
                <a:spcPct val="0"/>
              </a:spcAft>
              <a:tabLst>
                <a:tab pos="479425" algn="l"/>
              </a:tabLst>
              <a:defRPr>
                <a:solidFill>
                  <a:schemeClr val="tx1"/>
                </a:solidFill>
                <a:latin typeface="Arial" panose="020B0604020202020204" pitchFamily="34" charset="0"/>
              </a:defRPr>
            </a:lvl5pPr>
            <a:lvl6pPr eaLnBrk="0" fontAlgn="base" hangingPunct="0">
              <a:spcBef>
                <a:spcPct val="0"/>
              </a:spcBef>
              <a:spcAft>
                <a:spcPct val="0"/>
              </a:spcAft>
              <a:tabLst>
                <a:tab pos="479425" algn="l"/>
              </a:tabLst>
              <a:defRPr>
                <a:solidFill>
                  <a:schemeClr val="tx1"/>
                </a:solidFill>
                <a:latin typeface="Arial" panose="020B0604020202020204" pitchFamily="34" charset="0"/>
              </a:defRPr>
            </a:lvl6pPr>
            <a:lvl7pPr eaLnBrk="0" fontAlgn="base" hangingPunct="0">
              <a:spcBef>
                <a:spcPct val="0"/>
              </a:spcBef>
              <a:spcAft>
                <a:spcPct val="0"/>
              </a:spcAft>
              <a:tabLst>
                <a:tab pos="479425" algn="l"/>
              </a:tabLst>
              <a:defRPr>
                <a:solidFill>
                  <a:schemeClr val="tx1"/>
                </a:solidFill>
                <a:latin typeface="Arial" panose="020B0604020202020204" pitchFamily="34" charset="0"/>
              </a:defRPr>
            </a:lvl7pPr>
            <a:lvl8pPr eaLnBrk="0" fontAlgn="base" hangingPunct="0">
              <a:spcBef>
                <a:spcPct val="0"/>
              </a:spcBef>
              <a:spcAft>
                <a:spcPct val="0"/>
              </a:spcAft>
              <a:tabLst>
                <a:tab pos="479425" algn="l"/>
              </a:tabLst>
              <a:defRPr>
                <a:solidFill>
                  <a:schemeClr val="tx1"/>
                </a:solidFill>
                <a:latin typeface="Arial" panose="020B0604020202020204" pitchFamily="34" charset="0"/>
              </a:defRPr>
            </a:lvl8pPr>
            <a:lvl9pPr eaLnBrk="0" fontAlgn="base" hangingPunct="0">
              <a:spcBef>
                <a:spcPct val="0"/>
              </a:spcBef>
              <a:spcAft>
                <a:spcPct val="0"/>
              </a:spcAft>
              <a:tabLst>
                <a:tab pos="479425" algn="l"/>
              </a:tabLst>
              <a:defRPr>
                <a:solidFill>
                  <a:schemeClr val="tx1"/>
                </a:solidFill>
                <a:latin typeface="Arial" panose="020B0604020202020204" pitchFamily="34" charset="0"/>
              </a:defRPr>
            </a:lvl9pPr>
          </a:lstStyle>
          <a:p>
            <a:pPr defTabSz="685800">
              <a:tabLst>
                <a:tab pos="359569" algn="l"/>
              </a:tabLst>
            </a:pPr>
            <a:endParaRPr lang="en-US" altLang="en-US" sz="825" dirty="0">
              <a:latin typeface="Calibri" panose="020F0502020204030204" pitchFamily="34" charset="0"/>
              <a:ea typeface="Calibri" panose="020F0502020204030204" pitchFamily="34" charset="0"/>
              <a:cs typeface="Times New Roman" panose="02020603050405020304" pitchFamily="18" charset="0"/>
            </a:endParaRPr>
          </a:p>
          <a:p>
            <a:pPr defTabSz="685800">
              <a:tabLst>
                <a:tab pos="359569" algn="l"/>
              </a:tabLst>
            </a:pPr>
            <a:r>
              <a:rPr lang="en-US" altLang="en-US" sz="825" dirty="0">
                <a:latin typeface="Calibri" panose="020F0502020204030204" pitchFamily="34" charset="0"/>
                <a:ea typeface="Calibri" panose="020F0502020204030204" pitchFamily="34" charset="0"/>
                <a:cs typeface="Times New Roman" panose="02020603050405020304" pitchFamily="18" charset="0"/>
              </a:rPr>
              <a:t>	</a:t>
            </a:r>
            <a:endParaRPr lang="en-US" altLang="en-US" sz="1350" dirty="0"/>
          </a:p>
        </p:txBody>
      </p:sp>
      <p:sp>
        <p:nvSpPr>
          <p:cNvPr id="14" name="Flowchart: Connector 13"/>
          <p:cNvSpPr/>
          <p:nvPr/>
        </p:nvSpPr>
        <p:spPr>
          <a:xfrm>
            <a:off x="5133902" y="2203649"/>
            <a:ext cx="1720971" cy="1931562"/>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07000"/>
              </a:lnSpc>
              <a:spcBef>
                <a:spcPts val="0"/>
              </a:spcBef>
              <a:spcAft>
                <a:spcPts val="600"/>
              </a:spcAft>
            </a:pPr>
            <a:r>
              <a:rPr lang="en-US" dirty="0">
                <a:ea typeface="Calibri" panose="020F0502020204030204" pitchFamily="34" charset="0"/>
                <a:cs typeface="Times New Roman" panose="02020603050405020304" pitchFamily="18" charset="0"/>
              </a:rPr>
              <a:t>Real </a:t>
            </a:r>
          </a:p>
          <a:p>
            <a:pPr algn="ctr">
              <a:lnSpc>
                <a:spcPct val="107000"/>
              </a:lnSpc>
              <a:spcBef>
                <a:spcPts val="0"/>
              </a:spcBef>
              <a:spcAft>
                <a:spcPts val="600"/>
              </a:spcAft>
            </a:pPr>
            <a:r>
              <a:rPr lang="en-US" dirty="0">
                <a:ea typeface="Calibri" panose="020F0502020204030204" pitchFamily="34" charset="0"/>
                <a:cs typeface="Times New Roman" panose="02020603050405020304" pitchFamily="18" charset="0"/>
              </a:rPr>
              <a:t>Property</a:t>
            </a:r>
          </a:p>
        </p:txBody>
      </p:sp>
      <p:sp>
        <p:nvSpPr>
          <p:cNvPr id="15" name="Title 14"/>
          <p:cNvSpPr>
            <a:spLocks noGrp="1"/>
          </p:cNvSpPr>
          <p:nvPr>
            <p:ph type="title"/>
          </p:nvPr>
        </p:nvSpPr>
        <p:spPr>
          <a:xfrm>
            <a:off x="1752600" y="1200150"/>
            <a:ext cx="5257800" cy="1035103"/>
          </a:xfrm>
        </p:spPr>
        <p:txBody>
          <a:bodyPr>
            <a:normAutofit fontScale="90000"/>
          </a:bodyPr>
          <a:lstStyle/>
          <a:p>
            <a:pPr algn="ctr"/>
            <a:r>
              <a:rPr lang="en-US" dirty="0" smtClean="0"/>
              <a:t> Owner Occupied Store</a:t>
            </a:r>
            <a:endParaRPr lang="en-US" dirty="0"/>
          </a:p>
        </p:txBody>
      </p:sp>
      <p:sp>
        <p:nvSpPr>
          <p:cNvPr id="16" name="TextBox 15"/>
          <p:cNvSpPr txBox="1"/>
          <p:nvPr/>
        </p:nvSpPr>
        <p:spPr>
          <a:xfrm>
            <a:off x="2036586" y="5429680"/>
            <a:ext cx="5262979" cy="369332"/>
          </a:xfrm>
          <a:prstGeom prst="rect">
            <a:avLst/>
          </a:prstGeom>
          <a:noFill/>
        </p:spPr>
        <p:txBody>
          <a:bodyPr wrap="none" rtlCol="0">
            <a:spAutoFit/>
          </a:bodyPr>
          <a:lstStyle/>
          <a:p>
            <a:pPr algn="ctr"/>
            <a:r>
              <a:rPr lang="en-US" dirty="0" smtClean="0"/>
              <a:t>Real and Personal Property owned by land owner</a:t>
            </a:r>
            <a:endParaRPr lang="en-US" dirty="0"/>
          </a:p>
        </p:txBody>
      </p:sp>
    </p:spTree>
    <p:extLst>
      <p:ext uri="{BB962C8B-B14F-4D97-AF65-F5344CB8AC3E}">
        <p14:creationId xmlns:p14="http://schemas.microsoft.com/office/powerpoint/2010/main" val="15737873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05889" y="1526553"/>
            <a:ext cx="6332220" cy="37180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US" dirty="0"/>
          </a:p>
        </p:txBody>
      </p:sp>
      <p:sp>
        <p:nvSpPr>
          <p:cNvPr id="8" name="Flowchart: Connector 7"/>
          <p:cNvSpPr/>
          <p:nvPr/>
        </p:nvSpPr>
        <p:spPr>
          <a:xfrm>
            <a:off x="2067859" y="2108835"/>
            <a:ext cx="1374080" cy="1601601"/>
          </a:xfrm>
          <a:prstGeom prst="flowChartConnector">
            <a:avLst/>
          </a:prstGeom>
          <a:noFill/>
          <a:ln w="12700" cap="flat" cmpd="sng" algn="ctr">
            <a:solidFill>
              <a:sysClr val="window" lastClr="FFFFFF"/>
            </a:solid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07000"/>
              </a:lnSpc>
              <a:spcBef>
                <a:spcPts val="0"/>
              </a:spcBef>
              <a:spcAft>
                <a:spcPts val="600"/>
              </a:spcAft>
            </a:pPr>
            <a:r>
              <a:rPr lang="en-US"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Personal</a:t>
            </a:r>
          </a:p>
          <a:p>
            <a:pPr algn="ctr">
              <a:lnSpc>
                <a:spcPct val="107000"/>
              </a:lnSpc>
              <a:spcBef>
                <a:spcPts val="0"/>
              </a:spcBef>
              <a:spcAft>
                <a:spcPts val="600"/>
              </a:spcAft>
            </a:pPr>
            <a:r>
              <a:rPr lang="en-US"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Property</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8"/>
          <p:cNvSpPr>
            <a:spLocks noChangeArrowheads="1"/>
          </p:cNvSpPr>
          <p:nvPr/>
        </p:nvSpPr>
        <p:spPr bwMode="auto">
          <a:xfrm>
            <a:off x="0" y="855576"/>
            <a:ext cx="138564"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dirty="0"/>
          </a:p>
        </p:txBody>
      </p:sp>
      <p:sp>
        <p:nvSpPr>
          <p:cNvPr id="13" name="Rectangle 14"/>
          <p:cNvSpPr>
            <a:spLocks noChangeArrowheads="1"/>
          </p:cNvSpPr>
          <p:nvPr/>
        </p:nvSpPr>
        <p:spPr bwMode="auto">
          <a:xfrm>
            <a:off x="0" y="1038568"/>
            <a:ext cx="501419"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lvl1pPr eaLnBrk="0" fontAlgn="base" hangingPunct="0">
              <a:spcBef>
                <a:spcPct val="0"/>
              </a:spcBef>
              <a:spcAft>
                <a:spcPct val="0"/>
              </a:spcAft>
              <a:tabLst>
                <a:tab pos="479425" algn="l"/>
              </a:tabLst>
              <a:defRPr>
                <a:solidFill>
                  <a:schemeClr val="tx1"/>
                </a:solidFill>
                <a:latin typeface="Arial" panose="020B0604020202020204" pitchFamily="34" charset="0"/>
              </a:defRPr>
            </a:lvl1pPr>
            <a:lvl2pPr eaLnBrk="0" fontAlgn="base" hangingPunct="0">
              <a:spcBef>
                <a:spcPct val="0"/>
              </a:spcBef>
              <a:spcAft>
                <a:spcPct val="0"/>
              </a:spcAft>
              <a:tabLst>
                <a:tab pos="479425" algn="l"/>
              </a:tabLst>
              <a:defRPr>
                <a:solidFill>
                  <a:schemeClr val="tx1"/>
                </a:solidFill>
                <a:latin typeface="Arial" panose="020B0604020202020204" pitchFamily="34" charset="0"/>
              </a:defRPr>
            </a:lvl2pPr>
            <a:lvl3pPr eaLnBrk="0" fontAlgn="base" hangingPunct="0">
              <a:spcBef>
                <a:spcPct val="0"/>
              </a:spcBef>
              <a:spcAft>
                <a:spcPct val="0"/>
              </a:spcAft>
              <a:tabLst>
                <a:tab pos="479425" algn="l"/>
              </a:tabLst>
              <a:defRPr>
                <a:solidFill>
                  <a:schemeClr val="tx1"/>
                </a:solidFill>
                <a:latin typeface="Arial" panose="020B0604020202020204" pitchFamily="34" charset="0"/>
              </a:defRPr>
            </a:lvl3pPr>
            <a:lvl4pPr eaLnBrk="0" fontAlgn="base" hangingPunct="0">
              <a:spcBef>
                <a:spcPct val="0"/>
              </a:spcBef>
              <a:spcAft>
                <a:spcPct val="0"/>
              </a:spcAft>
              <a:tabLst>
                <a:tab pos="479425" algn="l"/>
              </a:tabLst>
              <a:defRPr>
                <a:solidFill>
                  <a:schemeClr val="tx1"/>
                </a:solidFill>
                <a:latin typeface="Arial" panose="020B0604020202020204" pitchFamily="34" charset="0"/>
              </a:defRPr>
            </a:lvl4pPr>
            <a:lvl5pPr eaLnBrk="0" fontAlgn="base" hangingPunct="0">
              <a:spcBef>
                <a:spcPct val="0"/>
              </a:spcBef>
              <a:spcAft>
                <a:spcPct val="0"/>
              </a:spcAft>
              <a:tabLst>
                <a:tab pos="479425" algn="l"/>
              </a:tabLst>
              <a:defRPr>
                <a:solidFill>
                  <a:schemeClr val="tx1"/>
                </a:solidFill>
                <a:latin typeface="Arial" panose="020B0604020202020204" pitchFamily="34" charset="0"/>
              </a:defRPr>
            </a:lvl5pPr>
            <a:lvl6pPr eaLnBrk="0" fontAlgn="base" hangingPunct="0">
              <a:spcBef>
                <a:spcPct val="0"/>
              </a:spcBef>
              <a:spcAft>
                <a:spcPct val="0"/>
              </a:spcAft>
              <a:tabLst>
                <a:tab pos="479425" algn="l"/>
              </a:tabLst>
              <a:defRPr>
                <a:solidFill>
                  <a:schemeClr val="tx1"/>
                </a:solidFill>
                <a:latin typeface="Arial" panose="020B0604020202020204" pitchFamily="34" charset="0"/>
              </a:defRPr>
            </a:lvl6pPr>
            <a:lvl7pPr eaLnBrk="0" fontAlgn="base" hangingPunct="0">
              <a:spcBef>
                <a:spcPct val="0"/>
              </a:spcBef>
              <a:spcAft>
                <a:spcPct val="0"/>
              </a:spcAft>
              <a:tabLst>
                <a:tab pos="479425" algn="l"/>
              </a:tabLst>
              <a:defRPr>
                <a:solidFill>
                  <a:schemeClr val="tx1"/>
                </a:solidFill>
                <a:latin typeface="Arial" panose="020B0604020202020204" pitchFamily="34" charset="0"/>
              </a:defRPr>
            </a:lvl7pPr>
            <a:lvl8pPr eaLnBrk="0" fontAlgn="base" hangingPunct="0">
              <a:spcBef>
                <a:spcPct val="0"/>
              </a:spcBef>
              <a:spcAft>
                <a:spcPct val="0"/>
              </a:spcAft>
              <a:tabLst>
                <a:tab pos="479425" algn="l"/>
              </a:tabLst>
              <a:defRPr>
                <a:solidFill>
                  <a:schemeClr val="tx1"/>
                </a:solidFill>
                <a:latin typeface="Arial" panose="020B0604020202020204" pitchFamily="34" charset="0"/>
              </a:defRPr>
            </a:lvl8pPr>
            <a:lvl9pPr eaLnBrk="0" fontAlgn="base" hangingPunct="0">
              <a:spcBef>
                <a:spcPct val="0"/>
              </a:spcBef>
              <a:spcAft>
                <a:spcPct val="0"/>
              </a:spcAft>
              <a:tabLst>
                <a:tab pos="479425" algn="l"/>
              </a:tabLst>
              <a:defRPr>
                <a:solidFill>
                  <a:schemeClr val="tx1"/>
                </a:solidFill>
                <a:latin typeface="Arial" panose="020B0604020202020204" pitchFamily="34" charset="0"/>
              </a:defRPr>
            </a:lvl9pPr>
          </a:lstStyle>
          <a:p>
            <a:pPr defTabSz="685800">
              <a:tabLst>
                <a:tab pos="359569" algn="l"/>
              </a:tabLst>
            </a:pPr>
            <a:endParaRPr lang="en-US" altLang="en-US" sz="825" dirty="0">
              <a:latin typeface="Calibri" panose="020F0502020204030204" pitchFamily="34" charset="0"/>
              <a:ea typeface="Calibri" panose="020F0502020204030204" pitchFamily="34" charset="0"/>
              <a:cs typeface="Times New Roman" panose="02020603050405020304" pitchFamily="18" charset="0"/>
            </a:endParaRPr>
          </a:p>
          <a:p>
            <a:pPr defTabSz="685800">
              <a:tabLst>
                <a:tab pos="359569" algn="l"/>
              </a:tabLst>
            </a:pPr>
            <a:r>
              <a:rPr lang="en-US" altLang="en-US" sz="825" dirty="0">
                <a:latin typeface="Calibri" panose="020F0502020204030204" pitchFamily="34" charset="0"/>
                <a:ea typeface="Calibri" panose="020F0502020204030204" pitchFamily="34" charset="0"/>
                <a:cs typeface="Times New Roman" panose="02020603050405020304" pitchFamily="18" charset="0"/>
              </a:rPr>
              <a:t>	</a:t>
            </a:r>
            <a:endParaRPr lang="en-US" altLang="en-US" sz="1350" dirty="0"/>
          </a:p>
        </p:txBody>
      </p:sp>
      <p:sp>
        <p:nvSpPr>
          <p:cNvPr id="14" name="Flowchart: Connector 13"/>
          <p:cNvSpPr/>
          <p:nvPr/>
        </p:nvSpPr>
        <p:spPr>
          <a:xfrm>
            <a:off x="5596387" y="2108835"/>
            <a:ext cx="1479754" cy="1601601"/>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07000"/>
              </a:lnSpc>
              <a:spcBef>
                <a:spcPts val="0"/>
              </a:spcBef>
              <a:spcAft>
                <a:spcPts val="600"/>
              </a:spcAft>
            </a:pPr>
            <a:r>
              <a:rPr lang="en-US" dirty="0">
                <a:ea typeface="Calibri" panose="020F0502020204030204" pitchFamily="34" charset="0"/>
                <a:cs typeface="Times New Roman" panose="02020603050405020304" pitchFamily="18" charset="0"/>
              </a:rPr>
              <a:t>Real </a:t>
            </a:r>
          </a:p>
          <a:p>
            <a:pPr algn="ctr">
              <a:lnSpc>
                <a:spcPct val="107000"/>
              </a:lnSpc>
              <a:spcBef>
                <a:spcPts val="0"/>
              </a:spcBef>
              <a:spcAft>
                <a:spcPts val="600"/>
              </a:spcAft>
            </a:pPr>
            <a:r>
              <a:rPr lang="en-US" dirty="0">
                <a:ea typeface="Calibri" panose="020F0502020204030204" pitchFamily="34" charset="0"/>
                <a:cs typeface="Times New Roman" panose="02020603050405020304" pitchFamily="18" charset="0"/>
              </a:rPr>
              <a:t>Property</a:t>
            </a:r>
          </a:p>
        </p:txBody>
      </p:sp>
      <p:sp>
        <p:nvSpPr>
          <p:cNvPr id="2" name="Oval 1"/>
          <p:cNvSpPr/>
          <p:nvPr/>
        </p:nvSpPr>
        <p:spPr>
          <a:xfrm>
            <a:off x="3352800" y="3710436"/>
            <a:ext cx="2362200" cy="13187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Leasehold</a:t>
            </a:r>
          </a:p>
          <a:p>
            <a:pPr algn="ctr"/>
            <a:r>
              <a:rPr lang="en-US" dirty="0" smtClean="0">
                <a:solidFill>
                  <a:srgbClr val="FF0000"/>
                </a:solidFill>
              </a:rPr>
              <a:t>Improvements</a:t>
            </a:r>
            <a:endParaRPr lang="en-US" dirty="0">
              <a:solidFill>
                <a:srgbClr val="FF0000"/>
              </a:solidFill>
            </a:endParaRPr>
          </a:p>
        </p:txBody>
      </p:sp>
      <p:sp>
        <p:nvSpPr>
          <p:cNvPr id="4" name="Title 3"/>
          <p:cNvSpPr>
            <a:spLocks noGrp="1"/>
          </p:cNvSpPr>
          <p:nvPr>
            <p:ph type="title"/>
          </p:nvPr>
        </p:nvSpPr>
        <p:spPr>
          <a:xfrm>
            <a:off x="1895440" y="1341107"/>
            <a:ext cx="5267360" cy="994172"/>
          </a:xfrm>
        </p:spPr>
        <p:txBody>
          <a:bodyPr/>
          <a:lstStyle/>
          <a:p>
            <a:pPr algn="ctr"/>
            <a:r>
              <a:rPr lang="en-US" dirty="0" smtClean="0"/>
              <a:t>  Leased Store</a:t>
            </a:r>
            <a:endParaRPr lang="en-US" dirty="0"/>
          </a:p>
        </p:txBody>
      </p:sp>
      <p:sp>
        <p:nvSpPr>
          <p:cNvPr id="6" name="TextBox 5"/>
          <p:cNvSpPr txBox="1"/>
          <p:nvPr/>
        </p:nvSpPr>
        <p:spPr>
          <a:xfrm>
            <a:off x="1066800" y="5361668"/>
            <a:ext cx="7315200" cy="646331"/>
          </a:xfrm>
          <a:prstGeom prst="rect">
            <a:avLst/>
          </a:prstGeom>
          <a:noFill/>
        </p:spPr>
        <p:txBody>
          <a:bodyPr wrap="square" rtlCol="0">
            <a:spAutoFit/>
          </a:bodyPr>
          <a:lstStyle/>
          <a:p>
            <a:pPr algn="ctr"/>
            <a:r>
              <a:rPr lang="en-US" dirty="0" smtClean="0"/>
              <a:t>Personal Property and Leaseholds owned by the Lessee</a:t>
            </a:r>
          </a:p>
          <a:p>
            <a:pPr algn="ctr"/>
            <a:r>
              <a:rPr lang="en-US" dirty="0" smtClean="0"/>
              <a:t>Real Property owned by the land owner</a:t>
            </a:r>
            <a:endParaRPr lang="en-US" dirty="0"/>
          </a:p>
        </p:txBody>
      </p:sp>
    </p:spTree>
    <p:extLst>
      <p:ext uri="{BB962C8B-B14F-4D97-AF65-F5344CB8AC3E}">
        <p14:creationId xmlns:p14="http://schemas.microsoft.com/office/powerpoint/2010/main" val="7824666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2984"/>
            <a:ext cx="7290054" cy="1499616"/>
          </a:xfrm>
        </p:spPr>
        <p:txBody>
          <a:bodyPr/>
          <a:lstStyle/>
          <a:p>
            <a:pPr algn="ctr"/>
            <a:r>
              <a:rPr lang="en-US" dirty="0">
                <a:solidFill>
                  <a:srgbClr val="9D2512"/>
                </a:solidFill>
              </a:rPr>
              <a:t>Question</a:t>
            </a:r>
          </a:p>
        </p:txBody>
      </p:sp>
      <p:sp>
        <p:nvSpPr>
          <p:cNvPr id="3" name="Content Placeholder 2"/>
          <p:cNvSpPr>
            <a:spLocks noGrp="1"/>
          </p:cNvSpPr>
          <p:nvPr>
            <p:ph idx="1"/>
          </p:nvPr>
        </p:nvSpPr>
        <p:spPr>
          <a:xfrm>
            <a:off x="533400" y="1752600"/>
            <a:ext cx="7924800" cy="4572000"/>
          </a:xfrm>
        </p:spPr>
        <p:txBody>
          <a:bodyPr>
            <a:normAutofit fontScale="85000" lnSpcReduction="10000"/>
          </a:bodyPr>
          <a:lstStyle/>
          <a:p>
            <a:r>
              <a:rPr lang="en-US" sz="4000" dirty="0" smtClean="0"/>
              <a:t>How would your county appraise these two buildings the year of the reappraisal?</a:t>
            </a:r>
          </a:p>
          <a:p>
            <a:pPr marL="342900" lvl="1" indent="0">
              <a:buNone/>
            </a:pPr>
            <a:endParaRPr lang="en-US" sz="4000" dirty="0"/>
          </a:p>
          <a:p>
            <a:pPr lvl="1"/>
            <a:r>
              <a:rPr lang="en-US" sz="4000" dirty="0" smtClean="0"/>
              <a:t>Use the cost approach with the same base rate per sq. foot on both stores or different base rates on the two stores?</a:t>
            </a:r>
          </a:p>
          <a:p>
            <a:pPr lvl="1"/>
            <a:endParaRPr lang="en-US" sz="4000" dirty="0" smtClean="0"/>
          </a:p>
          <a:p>
            <a:pPr lvl="1"/>
            <a:r>
              <a:rPr lang="en-US" sz="4000" dirty="0" smtClean="0"/>
              <a:t>Use the income on the leased store and the cost on the owner occupied.</a:t>
            </a:r>
          </a:p>
          <a:p>
            <a:pPr lvl="1"/>
            <a:endParaRPr lang="en-US" dirty="0"/>
          </a:p>
        </p:txBody>
      </p:sp>
    </p:spTree>
    <p:extLst>
      <p:ext uri="{BB962C8B-B14F-4D97-AF65-F5344CB8AC3E}">
        <p14:creationId xmlns:p14="http://schemas.microsoft.com/office/powerpoint/2010/main" val="3183262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864109"/>
            <a:ext cx="7886700" cy="994172"/>
          </a:xfrm>
        </p:spPr>
        <p:txBody>
          <a:bodyPr>
            <a:normAutofit/>
          </a:bodyPr>
          <a:lstStyle/>
          <a:p>
            <a:pPr algn="ctr"/>
            <a:r>
              <a:rPr lang="en-US" sz="3600" dirty="0" smtClean="0"/>
              <a:t/>
            </a:r>
            <a:br>
              <a:rPr lang="en-US" sz="3600" dirty="0" smtClean="0"/>
            </a:br>
            <a:r>
              <a:rPr lang="en-US" sz="3600" dirty="0">
                <a:solidFill>
                  <a:srgbClr val="9D2512"/>
                </a:solidFill>
              </a:rPr>
              <a:t>Cost Example: Owner Occupied Store</a:t>
            </a:r>
          </a:p>
        </p:txBody>
      </p:sp>
      <p:sp>
        <p:nvSpPr>
          <p:cNvPr id="3" name="Content Placeholder 2"/>
          <p:cNvSpPr>
            <a:spLocks noGrp="1"/>
          </p:cNvSpPr>
          <p:nvPr>
            <p:ph idx="1"/>
          </p:nvPr>
        </p:nvSpPr>
        <p:spPr>
          <a:xfrm>
            <a:off x="381000" y="2362200"/>
            <a:ext cx="8382000" cy="4267200"/>
          </a:xfrm>
        </p:spPr>
        <p:txBody>
          <a:bodyPr>
            <a:normAutofit/>
          </a:bodyPr>
          <a:lstStyle/>
          <a:p>
            <a:pPr marL="0" indent="0">
              <a:buNone/>
            </a:pPr>
            <a:r>
              <a:rPr lang="en-US" sz="2400" dirty="0" smtClean="0"/>
              <a:t>Cost of each store for all property (real and personal) is $120.00 per square foot.</a:t>
            </a:r>
          </a:p>
          <a:p>
            <a:pPr marL="0" indent="0">
              <a:buNone/>
            </a:pPr>
            <a:endParaRPr lang="en-US" sz="2400" dirty="0" smtClean="0"/>
          </a:p>
          <a:p>
            <a:pPr marL="0" indent="0">
              <a:buNone/>
            </a:pPr>
            <a:r>
              <a:rPr lang="en-US" sz="2400" dirty="0" smtClean="0"/>
              <a:t>County appraises real property at $80.00 per square foot for the real property.</a:t>
            </a:r>
          </a:p>
          <a:p>
            <a:pPr marL="0" indent="0">
              <a:buNone/>
            </a:pPr>
            <a:endParaRPr lang="en-US" sz="2400" dirty="0" smtClean="0"/>
          </a:p>
          <a:p>
            <a:pPr marL="0" indent="0">
              <a:buNone/>
            </a:pPr>
            <a:r>
              <a:rPr lang="en-US" sz="2400" dirty="0" smtClean="0"/>
              <a:t>The owner lists $40.00 per square foot of personal property.</a:t>
            </a:r>
          </a:p>
          <a:p>
            <a:pPr marL="0" indent="0">
              <a:buNone/>
            </a:pPr>
            <a:endParaRPr lang="en-US" sz="2400" dirty="0" smtClean="0"/>
          </a:p>
          <a:p>
            <a:pPr marL="0" indent="0">
              <a:buNone/>
            </a:pPr>
            <a:r>
              <a:rPr lang="en-US" sz="2400" dirty="0" smtClean="0"/>
              <a:t>County has all the property appraised and taxed.</a:t>
            </a:r>
            <a:endParaRPr lang="en-US" sz="2400" dirty="0"/>
          </a:p>
        </p:txBody>
      </p:sp>
    </p:spTree>
    <p:extLst>
      <p:ext uri="{BB962C8B-B14F-4D97-AF65-F5344CB8AC3E}">
        <p14:creationId xmlns:p14="http://schemas.microsoft.com/office/powerpoint/2010/main" val="2519048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450" y="304800"/>
            <a:ext cx="7886700" cy="994172"/>
          </a:xfrm>
        </p:spPr>
        <p:txBody>
          <a:bodyPr>
            <a:normAutofit fontScale="90000"/>
          </a:bodyPr>
          <a:lstStyle/>
          <a:p>
            <a:pPr algn="ctr"/>
            <a:r>
              <a:rPr lang="en-US" dirty="0" smtClean="0"/>
              <a:t/>
            </a:r>
            <a:br>
              <a:rPr lang="en-US" dirty="0" smtClean="0"/>
            </a:br>
            <a:r>
              <a:rPr lang="en-US" dirty="0" smtClean="0">
                <a:solidFill>
                  <a:srgbClr val="C00000"/>
                </a:solidFill>
              </a:rPr>
              <a:t>Cost </a:t>
            </a:r>
            <a:r>
              <a:rPr lang="en-US" dirty="0">
                <a:solidFill>
                  <a:srgbClr val="C00000"/>
                </a:solidFill>
              </a:rPr>
              <a:t>Example: </a:t>
            </a:r>
            <a:r>
              <a:rPr lang="en-US" dirty="0" smtClean="0">
                <a:solidFill>
                  <a:srgbClr val="C00000"/>
                </a:solidFill>
              </a:rPr>
              <a:t>Leased Store</a:t>
            </a:r>
            <a:endParaRPr lang="en-US" dirty="0">
              <a:solidFill>
                <a:srgbClr val="C00000"/>
              </a:solidFill>
            </a:endParaRPr>
          </a:p>
        </p:txBody>
      </p:sp>
      <p:sp>
        <p:nvSpPr>
          <p:cNvPr id="3" name="Content Placeholder 2"/>
          <p:cNvSpPr>
            <a:spLocks noGrp="1"/>
          </p:cNvSpPr>
          <p:nvPr>
            <p:ph idx="1"/>
          </p:nvPr>
        </p:nvSpPr>
        <p:spPr>
          <a:xfrm>
            <a:off x="304800" y="1524000"/>
            <a:ext cx="8534400" cy="4785360"/>
          </a:xfrm>
        </p:spPr>
        <p:txBody>
          <a:bodyPr>
            <a:normAutofit/>
          </a:bodyPr>
          <a:lstStyle/>
          <a:p>
            <a:pPr marL="0" indent="0">
              <a:buNone/>
            </a:pPr>
            <a:r>
              <a:rPr lang="en-US" sz="2400" dirty="0" smtClean="0"/>
              <a:t>Cost of each store for all property (real and personal) is $120.00 per square foot.</a:t>
            </a:r>
          </a:p>
          <a:p>
            <a:pPr marL="0" indent="0">
              <a:buNone/>
            </a:pPr>
            <a:endParaRPr lang="en-US" sz="2400" dirty="0" smtClean="0"/>
          </a:p>
          <a:p>
            <a:pPr marL="0" indent="0">
              <a:buNone/>
            </a:pPr>
            <a:r>
              <a:rPr lang="en-US" sz="2400" dirty="0" smtClean="0"/>
              <a:t>County appraises real property at $80.00 per square foot for the real property.</a:t>
            </a:r>
          </a:p>
          <a:p>
            <a:pPr marL="0" indent="0">
              <a:buNone/>
            </a:pPr>
            <a:endParaRPr lang="en-US" sz="2400" dirty="0" smtClean="0"/>
          </a:p>
          <a:p>
            <a:pPr marL="0" indent="0">
              <a:buNone/>
            </a:pPr>
            <a:r>
              <a:rPr lang="en-US" sz="2400" dirty="0" smtClean="0"/>
              <a:t>The owner lists $40.00 per square foot of personal property and no leaseholds.</a:t>
            </a:r>
          </a:p>
          <a:p>
            <a:pPr marL="0" indent="0">
              <a:buNone/>
            </a:pPr>
            <a:endParaRPr lang="en-US" sz="2400" dirty="0" smtClean="0"/>
          </a:p>
          <a:p>
            <a:pPr marL="0" indent="0">
              <a:buNone/>
            </a:pPr>
            <a:r>
              <a:rPr lang="en-US" sz="2400" dirty="0" smtClean="0"/>
              <a:t>County has all the property appraised and taxed but is taxing the owner of the real for property owned by the lessee.</a:t>
            </a:r>
            <a:endParaRPr lang="en-US" sz="2400" dirty="0"/>
          </a:p>
        </p:txBody>
      </p:sp>
    </p:spTree>
    <p:extLst>
      <p:ext uri="{BB962C8B-B14F-4D97-AF65-F5344CB8AC3E}">
        <p14:creationId xmlns:p14="http://schemas.microsoft.com/office/powerpoint/2010/main" val="1281362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smtClean="0">
                <a:solidFill>
                  <a:srgbClr val="C00000"/>
                </a:solidFill>
              </a:rPr>
              <a:t>Real Property Defined</a:t>
            </a:r>
          </a:p>
        </p:txBody>
      </p:sp>
      <p:sp>
        <p:nvSpPr>
          <p:cNvPr id="11267" name="Content Placeholder 2"/>
          <p:cNvSpPr>
            <a:spLocks noGrp="1"/>
          </p:cNvSpPr>
          <p:nvPr>
            <p:ph idx="1"/>
          </p:nvPr>
        </p:nvSpPr>
        <p:spPr>
          <a:xfrm>
            <a:off x="768096" y="1905000"/>
            <a:ext cx="7290055" cy="4023360"/>
          </a:xfrm>
        </p:spPr>
        <p:txBody>
          <a:bodyPr>
            <a:noAutofit/>
          </a:bodyPr>
          <a:lstStyle/>
          <a:p>
            <a:r>
              <a:rPr lang="en-US" sz="2400" b="1" u="sng" dirty="0" smtClean="0"/>
              <a:t>G.S. 105-273</a:t>
            </a:r>
            <a:endParaRPr lang="en-US" sz="2400" dirty="0" smtClean="0"/>
          </a:p>
          <a:p>
            <a:endParaRPr lang="en-US" sz="2400" dirty="0" smtClean="0"/>
          </a:p>
          <a:p>
            <a:pPr>
              <a:buFontTx/>
              <a:buNone/>
            </a:pPr>
            <a:r>
              <a:rPr lang="en-US" sz="2400" dirty="0" smtClean="0"/>
              <a:t>	(13)  Real property, real estate, or land. – Any of the following:</a:t>
            </a:r>
          </a:p>
          <a:p>
            <a:pPr lvl="1">
              <a:buFontTx/>
              <a:buNone/>
            </a:pPr>
            <a:r>
              <a:rPr lang="en-US" sz="2400" dirty="0" smtClean="0"/>
              <a:t>	</a:t>
            </a:r>
          </a:p>
          <a:p>
            <a:pPr lvl="1">
              <a:buFontTx/>
              <a:buNone/>
            </a:pPr>
            <a:r>
              <a:rPr lang="en-US" sz="2400" dirty="0" smtClean="0"/>
              <a:t>	a.   The land itself.</a:t>
            </a:r>
          </a:p>
          <a:p>
            <a:pPr lvl="1">
              <a:buFontTx/>
              <a:buNone/>
            </a:pPr>
            <a:r>
              <a:rPr lang="en-US" sz="2400" dirty="0" smtClean="0"/>
              <a:t>	b.  Buildings, structures, improvements, </a:t>
            </a:r>
            <a:r>
              <a:rPr lang="en-US" sz="2400" u="sng" dirty="0" smtClean="0"/>
              <a:t>or permanent fixtures on land</a:t>
            </a:r>
            <a:r>
              <a:rPr lang="en-US" sz="2400" dirty="0" smtClean="0"/>
              <a:t>.</a:t>
            </a:r>
          </a:p>
          <a:p>
            <a:pPr lvl="1">
              <a:buFontTx/>
              <a:buNone/>
            </a:pPr>
            <a:r>
              <a:rPr lang="en-US" sz="2400" dirty="0" smtClean="0"/>
              <a:t>	c.  All rights and privileges belonging or in any way appertaining to the property.</a:t>
            </a:r>
          </a:p>
          <a:p>
            <a:endParaRPr lang="en-US" sz="2400" dirty="0" smtClean="0"/>
          </a:p>
        </p:txBody>
      </p:sp>
      <p:sp>
        <p:nvSpPr>
          <p:cNvPr id="11268" name="Slide Number Placeholder 3"/>
          <p:cNvSpPr>
            <a:spLocks noGrp="1"/>
          </p:cNvSpPr>
          <p:nvPr>
            <p:ph type="sldNum" sz="quarter" idx="12"/>
          </p:nvPr>
        </p:nvSpPr>
        <p:spPr>
          <a:noFill/>
        </p:spPr>
        <p:txBody>
          <a:bodyPr/>
          <a:lstStyle/>
          <a:p>
            <a:fld id="{28FF8526-D6E7-4446-A7EE-668B6335DB10}" type="slidenum">
              <a:rPr lang="en-US" smtClean="0"/>
              <a:pPr/>
              <a:t>4</a:t>
            </a:fld>
            <a:endParaRPr 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C00000"/>
                </a:solidFill>
              </a:rPr>
              <a:t>Cost Example: Owner Occupied Store</a:t>
            </a:r>
            <a:endParaRPr lang="en-US" dirty="0">
              <a:solidFill>
                <a:srgbClr val="C00000"/>
              </a:solidFill>
            </a:endParaRPr>
          </a:p>
        </p:txBody>
      </p:sp>
      <p:sp>
        <p:nvSpPr>
          <p:cNvPr id="3" name="Content Placeholder 2"/>
          <p:cNvSpPr>
            <a:spLocks noGrp="1"/>
          </p:cNvSpPr>
          <p:nvPr>
            <p:ph idx="1"/>
          </p:nvPr>
        </p:nvSpPr>
        <p:spPr>
          <a:xfrm>
            <a:off x="457200" y="2084832"/>
            <a:ext cx="8229600" cy="4480560"/>
          </a:xfrm>
        </p:spPr>
        <p:txBody>
          <a:bodyPr>
            <a:normAutofit/>
          </a:bodyPr>
          <a:lstStyle/>
          <a:p>
            <a:pPr marL="0" indent="0">
              <a:buNone/>
            </a:pPr>
            <a:r>
              <a:rPr lang="en-US" sz="2400" dirty="0" smtClean="0"/>
              <a:t>Cost of each store for all property (real and personal) is $120.00 per square foot.</a:t>
            </a:r>
          </a:p>
          <a:p>
            <a:pPr marL="0" indent="0">
              <a:buNone/>
            </a:pPr>
            <a:endParaRPr lang="en-US" sz="2400" dirty="0" smtClean="0"/>
          </a:p>
          <a:p>
            <a:pPr marL="0" indent="0">
              <a:buNone/>
            </a:pPr>
            <a:r>
              <a:rPr lang="en-US" sz="2400" dirty="0" smtClean="0"/>
              <a:t>County appraises real property at $50.00 per square foot for the real property.</a:t>
            </a:r>
          </a:p>
          <a:p>
            <a:pPr marL="0" indent="0">
              <a:buNone/>
            </a:pPr>
            <a:endParaRPr lang="en-US" sz="2400" dirty="0"/>
          </a:p>
          <a:p>
            <a:pPr marL="0" indent="0">
              <a:buNone/>
            </a:pPr>
            <a:r>
              <a:rPr lang="en-US" sz="2400" dirty="0" smtClean="0"/>
              <a:t>The owner lists $40.00 per square foot of personal property.</a:t>
            </a:r>
          </a:p>
          <a:p>
            <a:pPr marL="0" indent="0">
              <a:buNone/>
            </a:pPr>
            <a:endParaRPr lang="en-US" sz="2400" dirty="0" smtClean="0"/>
          </a:p>
          <a:p>
            <a:pPr marL="0" indent="0">
              <a:buNone/>
            </a:pPr>
            <a:r>
              <a:rPr lang="en-US" sz="2400" dirty="0" smtClean="0"/>
              <a:t>County has under appraised the real property.</a:t>
            </a:r>
            <a:endParaRPr lang="en-US" sz="2400" dirty="0"/>
          </a:p>
        </p:txBody>
      </p:sp>
    </p:spTree>
    <p:extLst>
      <p:ext uri="{BB962C8B-B14F-4D97-AF65-F5344CB8AC3E}">
        <p14:creationId xmlns:p14="http://schemas.microsoft.com/office/powerpoint/2010/main" val="3296892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835" y="304800"/>
            <a:ext cx="7886700" cy="994172"/>
          </a:xfrm>
        </p:spPr>
        <p:txBody>
          <a:bodyPr/>
          <a:lstStyle/>
          <a:p>
            <a:pPr algn="ctr"/>
            <a:r>
              <a:rPr lang="en-US" dirty="0" smtClean="0">
                <a:solidFill>
                  <a:srgbClr val="C00000"/>
                </a:solidFill>
              </a:rPr>
              <a:t> Cost Example: Leased Store</a:t>
            </a:r>
            <a:endParaRPr lang="en-US" dirty="0">
              <a:solidFill>
                <a:srgbClr val="C00000"/>
              </a:solidFill>
            </a:endParaRPr>
          </a:p>
        </p:txBody>
      </p:sp>
      <p:sp>
        <p:nvSpPr>
          <p:cNvPr id="3" name="Content Placeholder 2"/>
          <p:cNvSpPr>
            <a:spLocks noGrp="1"/>
          </p:cNvSpPr>
          <p:nvPr>
            <p:ph idx="1"/>
          </p:nvPr>
        </p:nvSpPr>
        <p:spPr>
          <a:xfrm>
            <a:off x="381000" y="1298972"/>
            <a:ext cx="8294370" cy="5559028"/>
          </a:xfrm>
        </p:spPr>
        <p:txBody>
          <a:bodyPr>
            <a:noAutofit/>
          </a:bodyPr>
          <a:lstStyle/>
          <a:p>
            <a:pPr marL="0" indent="0">
              <a:buNone/>
            </a:pPr>
            <a:r>
              <a:rPr lang="en-US" sz="2400" dirty="0" smtClean="0"/>
              <a:t>Cost of each store for all property (real and personal) is $120.00 per square foot.</a:t>
            </a:r>
          </a:p>
          <a:p>
            <a:pPr marL="0" indent="0">
              <a:buNone/>
            </a:pPr>
            <a:endParaRPr lang="en-US" sz="2400" dirty="0" smtClean="0"/>
          </a:p>
          <a:p>
            <a:pPr marL="0" indent="0">
              <a:buNone/>
            </a:pPr>
            <a:r>
              <a:rPr lang="en-US" sz="2400" dirty="0" smtClean="0"/>
              <a:t>County appraises real property at $50.00 per square foot for the real property.</a:t>
            </a:r>
          </a:p>
          <a:p>
            <a:pPr marL="0" indent="0">
              <a:buNone/>
            </a:pPr>
            <a:endParaRPr lang="en-US" sz="2400" dirty="0" smtClean="0"/>
          </a:p>
          <a:p>
            <a:pPr marL="0" indent="0">
              <a:buNone/>
            </a:pPr>
            <a:r>
              <a:rPr lang="en-US" sz="2400" dirty="0" smtClean="0"/>
              <a:t>The owner lists $40.00 per square foot of personal property and $40.00 per square foot for leaseholds.</a:t>
            </a:r>
          </a:p>
          <a:p>
            <a:pPr marL="0" indent="0">
              <a:buNone/>
            </a:pPr>
            <a:endParaRPr lang="en-US" sz="2400" dirty="0" smtClean="0"/>
          </a:p>
          <a:p>
            <a:pPr marL="0" indent="0">
              <a:buNone/>
            </a:pPr>
            <a:r>
              <a:rPr lang="en-US" sz="2400" dirty="0" smtClean="0"/>
              <a:t>County has taxed the full value of personal property and the leaseholds but has appraised the leased store for more than the owner occupied store.   $130.00 vs. $90.00 per square foot.</a:t>
            </a:r>
            <a:endParaRPr lang="en-US" sz="2400" dirty="0"/>
          </a:p>
        </p:txBody>
      </p:sp>
    </p:spTree>
    <p:extLst>
      <p:ext uri="{BB962C8B-B14F-4D97-AF65-F5344CB8AC3E}">
        <p14:creationId xmlns:p14="http://schemas.microsoft.com/office/powerpoint/2010/main" val="547464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C00000"/>
                </a:solidFill>
              </a:rPr>
              <a:t>Issues with using the Same base rate per sq. foot</a:t>
            </a:r>
            <a:endParaRPr lang="en-US" dirty="0">
              <a:solidFill>
                <a:srgbClr val="C00000"/>
              </a:solidFill>
            </a:endParaRPr>
          </a:p>
        </p:txBody>
      </p:sp>
      <p:sp>
        <p:nvSpPr>
          <p:cNvPr id="3" name="Content Placeholder 2"/>
          <p:cNvSpPr>
            <a:spLocks noGrp="1"/>
          </p:cNvSpPr>
          <p:nvPr>
            <p:ph idx="1"/>
          </p:nvPr>
        </p:nvSpPr>
        <p:spPr>
          <a:xfrm>
            <a:off x="768096" y="2286000"/>
            <a:ext cx="7766304" cy="4023360"/>
          </a:xfrm>
        </p:spPr>
        <p:txBody>
          <a:bodyPr>
            <a:normAutofit fontScale="92500" lnSpcReduction="20000"/>
          </a:bodyPr>
          <a:lstStyle/>
          <a:p>
            <a:pPr marL="470919" lvl="1" indent="-342900">
              <a:buFont typeface="+mj-lt"/>
              <a:buAutoNum type="arabicPeriod"/>
            </a:pPr>
            <a:r>
              <a:rPr lang="en-US" sz="3200" dirty="0" smtClean="0"/>
              <a:t>The leasehold improvements are doubled taxed.</a:t>
            </a:r>
          </a:p>
          <a:p>
            <a:pPr marL="470919" lvl="1" indent="-342900">
              <a:buFont typeface="+mj-lt"/>
              <a:buAutoNum type="arabicPeriod"/>
            </a:pPr>
            <a:endParaRPr lang="en-US" sz="3200" dirty="0"/>
          </a:p>
          <a:p>
            <a:pPr marL="470919" lvl="1" indent="-342900">
              <a:buFont typeface="+mj-lt"/>
              <a:buAutoNum type="arabicPeriod"/>
            </a:pPr>
            <a:r>
              <a:rPr lang="en-US" sz="3200" dirty="0"/>
              <a:t>The property is not taxed to the correct owner</a:t>
            </a:r>
            <a:endParaRPr lang="en-US" sz="3200" dirty="0" smtClean="0"/>
          </a:p>
          <a:p>
            <a:pPr marL="470919" lvl="1" indent="-342900">
              <a:buFont typeface="+mj-lt"/>
              <a:buAutoNum type="arabicPeriod"/>
            </a:pPr>
            <a:endParaRPr lang="en-US" sz="3200" dirty="0"/>
          </a:p>
          <a:p>
            <a:pPr marL="470919" lvl="1" indent="-342900">
              <a:buFont typeface="+mj-lt"/>
              <a:buAutoNum type="arabicPeriod"/>
            </a:pPr>
            <a:r>
              <a:rPr lang="en-US" sz="3200" dirty="0" smtClean="0"/>
              <a:t>All the property is not being taxed.</a:t>
            </a:r>
          </a:p>
          <a:p>
            <a:pPr marL="470919" lvl="1" indent="-342900">
              <a:buFont typeface="+mj-lt"/>
              <a:buAutoNum type="arabicPeriod"/>
            </a:pPr>
            <a:endParaRPr lang="en-US" sz="3200" dirty="0"/>
          </a:p>
          <a:p>
            <a:pPr marL="470919" lvl="1" indent="-342900">
              <a:buFont typeface="+mj-lt"/>
              <a:buAutoNum type="arabicPeriod"/>
            </a:pPr>
            <a:r>
              <a:rPr lang="en-US" sz="3200" dirty="0" smtClean="0"/>
              <a:t>Leased store is taxed for more than the owner occupied store</a:t>
            </a:r>
          </a:p>
          <a:p>
            <a:pPr marL="128019" lvl="1" indent="0">
              <a:buNone/>
            </a:pPr>
            <a:endParaRPr lang="en-US" sz="3200" dirty="0"/>
          </a:p>
          <a:p>
            <a:pPr marL="128019" lvl="1" indent="0">
              <a:buNone/>
            </a:pPr>
            <a:endParaRPr lang="en-US" sz="3200" dirty="0"/>
          </a:p>
        </p:txBody>
      </p:sp>
    </p:spTree>
    <p:extLst>
      <p:ext uri="{BB962C8B-B14F-4D97-AF65-F5344CB8AC3E}">
        <p14:creationId xmlns:p14="http://schemas.microsoft.com/office/powerpoint/2010/main" val="2201924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dirty="0" smtClean="0"/>
              <a:t>Some of you are thinking this is an interesting discussion but this could not really happen in the real world!</a:t>
            </a:r>
            <a:endParaRPr lang="en-US" sz="3600" dirty="0"/>
          </a:p>
        </p:txBody>
      </p:sp>
    </p:spTree>
    <p:extLst>
      <p:ext uri="{BB962C8B-B14F-4D97-AF65-F5344CB8AC3E}">
        <p14:creationId xmlns:p14="http://schemas.microsoft.com/office/powerpoint/2010/main" val="48892221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04800" y="0"/>
            <a:ext cx="8534400" cy="758825"/>
          </a:xfrm>
        </p:spPr>
        <p:txBody>
          <a:bodyPr/>
          <a:lstStyle/>
          <a:p>
            <a:pPr algn="ctr"/>
            <a:r>
              <a:rPr lang="en-US" dirty="0" smtClean="0">
                <a:solidFill>
                  <a:srgbClr val="9D2512"/>
                </a:solidFill>
              </a:rPr>
              <a:t>Some real numbers</a:t>
            </a:r>
          </a:p>
        </p:txBody>
      </p:sp>
      <p:sp>
        <p:nvSpPr>
          <p:cNvPr id="20483" name="Content Placeholder 2"/>
          <p:cNvSpPr>
            <a:spLocks noGrp="1"/>
          </p:cNvSpPr>
          <p:nvPr>
            <p:ph idx="1"/>
          </p:nvPr>
        </p:nvSpPr>
        <p:spPr>
          <a:xfrm>
            <a:off x="304800" y="1524000"/>
            <a:ext cx="8504238" cy="5334000"/>
          </a:xfrm>
        </p:spPr>
        <p:txBody>
          <a:bodyPr>
            <a:normAutofit lnSpcReduction="10000"/>
          </a:bodyPr>
          <a:lstStyle/>
          <a:p>
            <a:r>
              <a:rPr lang="en-US" sz="2400" dirty="0" smtClean="0"/>
              <a:t>Total cost Bldg only = $</a:t>
            </a:r>
            <a:r>
              <a:rPr lang="en-US" sz="2400" b="1" dirty="0" smtClean="0"/>
              <a:t>2,396,769</a:t>
            </a:r>
          </a:p>
          <a:p>
            <a:endParaRPr lang="en-US" sz="2400" dirty="0" smtClean="0"/>
          </a:p>
          <a:p>
            <a:r>
              <a:rPr lang="en-US" sz="2400" dirty="0" smtClean="0"/>
              <a:t>Square Footage of  store =</a:t>
            </a:r>
            <a:r>
              <a:rPr lang="en-US" sz="2400" b="1" dirty="0" smtClean="0"/>
              <a:t> 28,574.00</a:t>
            </a:r>
            <a:r>
              <a:rPr lang="en-US" sz="2400" dirty="0" smtClean="0"/>
              <a:t>    </a:t>
            </a:r>
          </a:p>
          <a:p>
            <a:endParaRPr lang="en-US" sz="2400" dirty="0" smtClean="0"/>
          </a:p>
          <a:p>
            <a:r>
              <a:rPr lang="en-US" sz="2400" dirty="0" smtClean="0"/>
              <a:t>Cost per sq st = </a:t>
            </a:r>
            <a:r>
              <a:rPr lang="en-US" sz="2400" b="1" dirty="0" smtClean="0"/>
              <a:t>$84.00  </a:t>
            </a:r>
          </a:p>
          <a:p>
            <a:pPr lvl="2">
              <a:buNone/>
            </a:pPr>
            <a:endParaRPr lang="en-US" sz="2400" dirty="0" smtClean="0"/>
          </a:p>
          <a:p>
            <a:r>
              <a:rPr lang="en-US" sz="2400" dirty="0" smtClean="0"/>
              <a:t>Total cost of personal property  = $</a:t>
            </a:r>
            <a:r>
              <a:rPr lang="en-US" sz="2400" b="1" dirty="0" smtClean="0"/>
              <a:t>1,249,443</a:t>
            </a:r>
          </a:p>
          <a:p>
            <a:endParaRPr lang="en-US" sz="2400" b="1" dirty="0" smtClean="0"/>
          </a:p>
          <a:p>
            <a:r>
              <a:rPr lang="en-US" sz="2400" dirty="0" smtClean="0"/>
              <a:t>Total cost =  </a:t>
            </a:r>
            <a:r>
              <a:rPr lang="en-US" sz="2400" b="1" dirty="0" smtClean="0"/>
              <a:t>$3,646,211.66</a:t>
            </a:r>
            <a:r>
              <a:rPr lang="en-US" sz="2400" dirty="0" smtClean="0"/>
              <a:t> </a:t>
            </a:r>
          </a:p>
          <a:p>
            <a:endParaRPr lang="en-US" sz="2400" b="1" dirty="0" smtClean="0"/>
          </a:p>
          <a:p>
            <a:r>
              <a:rPr lang="en-US" sz="2400" dirty="0" smtClean="0"/>
              <a:t>Total cost per sq ft = </a:t>
            </a:r>
            <a:r>
              <a:rPr lang="en-US" sz="2400" b="1" dirty="0" smtClean="0"/>
              <a:t>$128.00</a:t>
            </a:r>
          </a:p>
          <a:p>
            <a:pPr>
              <a:buFont typeface="Wingdings 2" pitchFamily="18" charset="2"/>
              <a:buNone/>
            </a:pPr>
            <a:endParaRPr lang="en-US" dirty="0" smtClean="0"/>
          </a:p>
        </p:txBody>
      </p:sp>
      <p:sp>
        <p:nvSpPr>
          <p:cNvPr id="4" name="Slide Number Placeholder 3"/>
          <p:cNvSpPr>
            <a:spLocks noGrp="1"/>
          </p:cNvSpPr>
          <p:nvPr>
            <p:ph type="sldNum" sz="quarter" idx="12"/>
          </p:nvPr>
        </p:nvSpPr>
        <p:spPr>
          <a:noFill/>
        </p:spPr>
        <p:txBody>
          <a:bodyPr/>
          <a:lstStyle/>
          <a:p>
            <a:fld id="{3A937B99-491A-4A98-9D37-EEC1B403D93B}" type="slidenum">
              <a:rPr lang="en-US" smtClean="0"/>
              <a:pPr/>
              <a:t>44</a:t>
            </a:fld>
            <a:endParaRPr lang="en-US" dirty="0" smtClean="0"/>
          </a:p>
        </p:txBody>
      </p:sp>
    </p:spTree>
    <p:extLst>
      <p:ext uri="{BB962C8B-B14F-4D97-AF65-F5344CB8AC3E}">
        <p14:creationId xmlns:p14="http://schemas.microsoft.com/office/powerpoint/2010/main" val="268982432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33350"/>
            <a:ext cx="7289800" cy="400050"/>
          </a:xfrm>
        </p:spPr>
        <p:txBody>
          <a:bodyPr>
            <a:normAutofit fontScale="90000"/>
          </a:bodyPr>
          <a:lstStyle/>
          <a:p>
            <a:pPr algn="ctr"/>
            <a:r>
              <a:rPr lang="en-US" sz="2800" dirty="0" smtClean="0">
                <a:solidFill>
                  <a:srgbClr val="C00000"/>
                </a:solidFill>
              </a:rPr>
              <a:t>Recent</a:t>
            </a:r>
            <a:r>
              <a:rPr lang="en-US" sz="2800" dirty="0" smtClean="0"/>
              <a:t> </a:t>
            </a:r>
            <a:r>
              <a:rPr lang="en-US" sz="2800" dirty="0" smtClean="0">
                <a:solidFill>
                  <a:srgbClr val="C00000"/>
                </a:solidFill>
              </a:rPr>
              <a:t>Review</a:t>
            </a:r>
            <a:endParaRPr lang="en-US" sz="2800" dirty="0">
              <a:solidFill>
                <a:srgbClr val="C00000"/>
              </a:solidFill>
            </a:endParaRPr>
          </a:p>
        </p:txBody>
      </p:sp>
      <p:graphicFrame>
        <p:nvGraphicFramePr>
          <p:cNvPr id="6" name="Object 5"/>
          <p:cNvGraphicFramePr>
            <a:graphicFrameLocks noChangeAspect="1"/>
          </p:cNvGraphicFramePr>
          <p:nvPr/>
        </p:nvGraphicFramePr>
        <p:xfrm>
          <a:off x="304800" y="533400"/>
          <a:ext cx="8614484" cy="6318354"/>
        </p:xfrm>
        <a:graphic>
          <a:graphicData uri="http://schemas.openxmlformats.org/presentationml/2006/ole">
            <mc:AlternateContent xmlns:mc="http://schemas.openxmlformats.org/markup-compatibility/2006">
              <mc:Choice xmlns:v="urn:schemas-microsoft-com:vml" Requires="v">
                <p:oleObj spid="_x0000_s2064" name="Worksheet" r:id="rId3" imgW="7467644" imgH="5547459" progId="Excel.Sheet.12">
                  <p:embed/>
                </p:oleObj>
              </mc:Choice>
              <mc:Fallback>
                <p:oleObj name="Worksheet" r:id="rId3" imgW="7467644" imgH="5547459" progId="Excel.Sheet.12">
                  <p:embed/>
                  <p:pic>
                    <p:nvPicPr>
                      <p:cNvPr id="0" name=""/>
                      <p:cNvPicPr/>
                      <p:nvPr/>
                    </p:nvPicPr>
                    <p:blipFill>
                      <a:blip r:embed="rId4"/>
                      <a:stretch>
                        <a:fillRect/>
                      </a:stretch>
                    </p:blipFill>
                    <p:spPr>
                      <a:xfrm>
                        <a:off x="304800" y="533400"/>
                        <a:ext cx="8614484" cy="6318354"/>
                      </a:xfrm>
                      <a:prstGeom prst="rect">
                        <a:avLst/>
                      </a:prstGeom>
                    </p:spPr>
                  </p:pic>
                </p:oleObj>
              </mc:Fallback>
            </mc:AlternateContent>
          </a:graphicData>
        </a:graphic>
      </p:graphicFrame>
    </p:spTree>
    <p:extLst>
      <p:ext uri="{BB962C8B-B14F-4D97-AF65-F5344CB8AC3E}">
        <p14:creationId xmlns:p14="http://schemas.microsoft.com/office/powerpoint/2010/main" val="298696551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Are the Leasehold being Double Taxed?</a:t>
            </a:r>
            <a:endParaRPr lang="en-US" dirty="0">
              <a:solidFill>
                <a:srgbClr val="C00000"/>
              </a:solidFill>
            </a:endParaRPr>
          </a:p>
        </p:txBody>
      </p:sp>
      <p:sp>
        <p:nvSpPr>
          <p:cNvPr id="3" name="Content Placeholder 2"/>
          <p:cNvSpPr>
            <a:spLocks noGrp="1"/>
          </p:cNvSpPr>
          <p:nvPr>
            <p:ph idx="1"/>
          </p:nvPr>
        </p:nvSpPr>
        <p:spPr/>
        <p:txBody>
          <a:bodyPr/>
          <a:lstStyle/>
          <a:p>
            <a:pPr marL="0" indent="0">
              <a:buNone/>
            </a:pPr>
            <a:endParaRPr lang="en-US" dirty="0" smtClean="0"/>
          </a:p>
          <a:p>
            <a:endParaRPr lang="en-US" dirty="0" smtClean="0"/>
          </a:p>
          <a:p>
            <a:pPr marL="0" indent="0">
              <a:buNone/>
            </a:pPr>
            <a:endParaRPr lang="en-US" dirty="0" smtClean="0"/>
          </a:p>
        </p:txBody>
      </p:sp>
      <p:pic>
        <p:nvPicPr>
          <p:cNvPr id="6" name="Picture 5"/>
          <p:cNvPicPr>
            <a:picLocks noChangeAspect="1"/>
          </p:cNvPicPr>
          <p:nvPr/>
        </p:nvPicPr>
        <p:blipFill>
          <a:blip r:embed="rId2"/>
          <a:stretch>
            <a:fillRect/>
          </a:stretch>
        </p:blipFill>
        <p:spPr>
          <a:xfrm>
            <a:off x="97221" y="2514600"/>
            <a:ext cx="8891751" cy="2743200"/>
          </a:xfrm>
          <a:prstGeom prst="rect">
            <a:avLst/>
          </a:prstGeom>
        </p:spPr>
      </p:pic>
    </p:spTree>
    <p:extLst>
      <p:ext uri="{BB962C8B-B14F-4D97-AF65-F5344CB8AC3E}">
        <p14:creationId xmlns:p14="http://schemas.microsoft.com/office/powerpoint/2010/main" val="183860950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C00000"/>
                </a:solidFill>
              </a:rPr>
              <a:t>Question</a:t>
            </a:r>
            <a:endParaRPr lang="en-US" dirty="0">
              <a:solidFill>
                <a:srgbClr val="C00000"/>
              </a:solidFill>
            </a:endParaRPr>
          </a:p>
        </p:txBody>
      </p:sp>
      <p:sp>
        <p:nvSpPr>
          <p:cNvPr id="3" name="Content Placeholder 2"/>
          <p:cNvSpPr>
            <a:spLocks noGrp="1"/>
          </p:cNvSpPr>
          <p:nvPr>
            <p:ph idx="1"/>
          </p:nvPr>
        </p:nvSpPr>
        <p:spPr>
          <a:xfrm>
            <a:off x="304800" y="2286000"/>
            <a:ext cx="8305800" cy="4023360"/>
          </a:xfrm>
        </p:spPr>
        <p:txBody>
          <a:bodyPr>
            <a:normAutofit/>
          </a:bodyPr>
          <a:lstStyle/>
          <a:p>
            <a:pPr lvl="1"/>
            <a:r>
              <a:rPr lang="en-US" sz="3600" dirty="0" smtClean="0"/>
              <a:t>What if you use the income approach on the leased store and cost approach on the owner occupied store?</a:t>
            </a:r>
            <a:endParaRPr lang="en-US" sz="3600" dirty="0"/>
          </a:p>
        </p:txBody>
      </p:sp>
    </p:spTree>
    <p:extLst>
      <p:ext uri="{BB962C8B-B14F-4D97-AF65-F5344CB8AC3E}">
        <p14:creationId xmlns:p14="http://schemas.microsoft.com/office/powerpoint/2010/main" val="2835817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886700" cy="994172"/>
          </a:xfrm>
        </p:spPr>
        <p:txBody>
          <a:bodyPr>
            <a:normAutofit fontScale="90000"/>
          </a:bodyPr>
          <a:lstStyle/>
          <a:p>
            <a:pPr algn="ctr"/>
            <a:r>
              <a:rPr lang="en-US" dirty="0" smtClean="0">
                <a:solidFill>
                  <a:srgbClr val="C00000"/>
                </a:solidFill>
              </a:rPr>
              <a:t/>
            </a:r>
            <a:br>
              <a:rPr lang="en-US" dirty="0" smtClean="0">
                <a:solidFill>
                  <a:srgbClr val="C00000"/>
                </a:solidFill>
              </a:rPr>
            </a:br>
            <a:r>
              <a:rPr lang="en-US" dirty="0" smtClean="0">
                <a:solidFill>
                  <a:srgbClr val="C00000"/>
                </a:solidFill>
              </a:rPr>
              <a:t>Cost Example: Owner Occupied Store</a:t>
            </a:r>
            <a:endParaRPr lang="en-US" dirty="0">
              <a:solidFill>
                <a:srgbClr val="C00000"/>
              </a:solidFill>
            </a:endParaRPr>
          </a:p>
        </p:txBody>
      </p:sp>
      <p:sp>
        <p:nvSpPr>
          <p:cNvPr id="3" name="Content Placeholder 2"/>
          <p:cNvSpPr>
            <a:spLocks noGrp="1"/>
          </p:cNvSpPr>
          <p:nvPr>
            <p:ph idx="1"/>
          </p:nvPr>
        </p:nvSpPr>
        <p:spPr>
          <a:xfrm>
            <a:off x="361950" y="1447800"/>
            <a:ext cx="8534400" cy="5181600"/>
          </a:xfrm>
        </p:spPr>
        <p:txBody>
          <a:bodyPr>
            <a:noAutofit/>
          </a:bodyPr>
          <a:lstStyle/>
          <a:p>
            <a:pPr marL="0" indent="0">
              <a:buNone/>
            </a:pPr>
            <a:r>
              <a:rPr lang="en-US" sz="2800" dirty="0" smtClean="0"/>
              <a:t>Cost of each store for all property (real and personal) is $120.00 per square foot.</a:t>
            </a:r>
          </a:p>
          <a:p>
            <a:pPr marL="0" indent="0">
              <a:buNone/>
            </a:pPr>
            <a:endParaRPr lang="en-US" sz="2800" dirty="0" smtClean="0"/>
          </a:p>
          <a:p>
            <a:pPr marL="0" indent="0">
              <a:buNone/>
            </a:pPr>
            <a:r>
              <a:rPr lang="en-US" sz="2800" dirty="0" smtClean="0"/>
              <a:t>County appraises real property at $80.00 per square foot for the real property.</a:t>
            </a:r>
          </a:p>
          <a:p>
            <a:pPr marL="0" indent="0">
              <a:buNone/>
            </a:pPr>
            <a:endParaRPr lang="en-US" sz="2800" dirty="0" smtClean="0"/>
          </a:p>
          <a:p>
            <a:pPr marL="0" indent="0">
              <a:buNone/>
            </a:pPr>
            <a:r>
              <a:rPr lang="en-US" sz="2800" dirty="0" smtClean="0"/>
              <a:t>The owner lists $40.00 per square foot of personal property.</a:t>
            </a:r>
          </a:p>
          <a:p>
            <a:pPr marL="0" indent="0">
              <a:buNone/>
            </a:pPr>
            <a:endParaRPr lang="en-US" sz="2800" dirty="0" smtClean="0"/>
          </a:p>
          <a:p>
            <a:pPr marL="0" indent="0">
              <a:buNone/>
            </a:pPr>
            <a:r>
              <a:rPr lang="en-US" sz="2800" dirty="0" smtClean="0"/>
              <a:t>County has all the property appraised and taxed.</a:t>
            </a:r>
            <a:endParaRPr lang="en-US" sz="2800" dirty="0"/>
          </a:p>
        </p:txBody>
      </p:sp>
    </p:spTree>
    <p:extLst>
      <p:ext uri="{BB962C8B-B14F-4D97-AF65-F5344CB8AC3E}">
        <p14:creationId xmlns:p14="http://schemas.microsoft.com/office/powerpoint/2010/main" val="234786925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886700" cy="994172"/>
          </a:xfrm>
        </p:spPr>
        <p:txBody>
          <a:bodyPr>
            <a:normAutofit fontScale="90000"/>
          </a:bodyPr>
          <a:lstStyle/>
          <a:p>
            <a:pPr algn="ctr"/>
            <a:r>
              <a:rPr lang="en-US" dirty="0" smtClean="0">
                <a:solidFill>
                  <a:srgbClr val="C00000"/>
                </a:solidFill>
              </a:rPr>
              <a:t/>
            </a:r>
            <a:br>
              <a:rPr lang="en-US" dirty="0" smtClean="0">
                <a:solidFill>
                  <a:srgbClr val="C00000"/>
                </a:solidFill>
              </a:rPr>
            </a:br>
            <a:r>
              <a:rPr lang="en-US" dirty="0" smtClean="0">
                <a:solidFill>
                  <a:srgbClr val="C00000"/>
                </a:solidFill>
              </a:rPr>
              <a:t>Income Example: Leased Store</a:t>
            </a:r>
            <a:endParaRPr lang="en-US" dirty="0">
              <a:solidFill>
                <a:srgbClr val="C00000"/>
              </a:solidFill>
            </a:endParaRPr>
          </a:p>
        </p:txBody>
      </p:sp>
      <p:sp>
        <p:nvSpPr>
          <p:cNvPr id="3" name="Content Placeholder 2"/>
          <p:cNvSpPr>
            <a:spLocks noGrp="1"/>
          </p:cNvSpPr>
          <p:nvPr>
            <p:ph idx="1"/>
          </p:nvPr>
        </p:nvSpPr>
        <p:spPr>
          <a:xfrm>
            <a:off x="381000" y="1447800"/>
            <a:ext cx="8382000" cy="5181600"/>
          </a:xfrm>
        </p:spPr>
        <p:txBody>
          <a:bodyPr>
            <a:noAutofit/>
          </a:bodyPr>
          <a:lstStyle/>
          <a:p>
            <a:pPr marL="0" indent="0">
              <a:buNone/>
            </a:pPr>
            <a:r>
              <a:rPr lang="en-US" sz="2400" dirty="0" smtClean="0"/>
              <a:t>Cost of each store for all property (real and personal) is $120.00 per square foot.</a:t>
            </a:r>
          </a:p>
          <a:p>
            <a:pPr marL="0" indent="0">
              <a:buNone/>
            </a:pPr>
            <a:endParaRPr lang="en-US" sz="2400" dirty="0" smtClean="0"/>
          </a:p>
          <a:p>
            <a:pPr marL="0" indent="0">
              <a:buNone/>
            </a:pPr>
            <a:r>
              <a:rPr lang="en-US" sz="2400" dirty="0" smtClean="0"/>
              <a:t>County appraises real property using the income approach as a shell of a building.</a:t>
            </a:r>
          </a:p>
          <a:p>
            <a:pPr marL="0" indent="0">
              <a:buNone/>
            </a:pPr>
            <a:endParaRPr lang="en-US" sz="2400" dirty="0" smtClean="0"/>
          </a:p>
          <a:p>
            <a:pPr marL="0" indent="0">
              <a:buNone/>
            </a:pPr>
            <a:r>
              <a:rPr lang="en-US" sz="2400" dirty="0" smtClean="0"/>
              <a:t>The owner lists $40.00 per square foot of personal property $40.00 per square foot of leasehold improvements. </a:t>
            </a:r>
          </a:p>
          <a:p>
            <a:pPr marL="0" indent="0">
              <a:buNone/>
            </a:pPr>
            <a:endParaRPr lang="en-US" sz="2400" dirty="0" smtClean="0"/>
          </a:p>
          <a:p>
            <a:pPr marL="0" indent="0">
              <a:buNone/>
            </a:pPr>
            <a:r>
              <a:rPr lang="en-US" sz="2400" dirty="0" smtClean="0"/>
              <a:t>County has all the property appraised and taxed to the correct owner.</a:t>
            </a:r>
            <a:endParaRPr lang="en-US" sz="2400" dirty="0"/>
          </a:p>
        </p:txBody>
      </p:sp>
    </p:spTree>
    <p:extLst>
      <p:ext uri="{BB962C8B-B14F-4D97-AF65-F5344CB8AC3E}">
        <p14:creationId xmlns:p14="http://schemas.microsoft.com/office/powerpoint/2010/main" val="8335125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smtClean="0">
                <a:solidFill>
                  <a:srgbClr val="C00000"/>
                </a:solidFill>
              </a:rPr>
              <a:t>Personal Property Defined</a:t>
            </a:r>
          </a:p>
        </p:txBody>
      </p:sp>
      <p:sp>
        <p:nvSpPr>
          <p:cNvPr id="12291" name="Content Placeholder 2"/>
          <p:cNvSpPr>
            <a:spLocks noGrp="1"/>
          </p:cNvSpPr>
          <p:nvPr>
            <p:ph idx="1"/>
          </p:nvPr>
        </p:nvSpPr>
        <p:spPr/>
        <p:txBody>
          <a:bodyPr/>
          <a:lstStyle/>
          <a:p>
            <a:endParaRPr lang="en-US" b="1" u="sng" dirty="0" smtClean="0"/>
          </a:p>
          <a:p>
            <a:r>
              <a:rPr lang="en-US" sz="3200" b="1" u="sng" dirty="0" smtClean="0"/>
              <a:t>G.S. 105-273</a:t>
            </a:r>
            <a:endParaRPr lang="en-US" sz="3200" dirty="0" smtClean="0"/>
          </a:p>
          <a:p>
            <a:endParaRPr lang="en-US" sz="3200" dirty="0" smtClean="0"/>
          </a:p>
          <a:p>
            <a:pPr>
              <a:buFontTx/>
              <a:buNone/>
            </a:pPr>
            <a:r>
              <a:rPr lang="en-US" sz="3200" dirty="0" smtClean="0"/>
              <a:t>	(14)  Tangible personal property. – All personal property that is not intangible and that is not permanently affixed to real property</a:t>
            </a:r>
            <a:r>
              <a:rPr lang="en-US" dirty="0" smtClean="0"/>
              <a:t>. </a:t>
            </a:r>
          </a:p>
          <a:p>
            <a:endParaRPr lang="en-US" dirty="0" smtClean="0"/>
          </a:p>
        </p:txBody>
      </p:sp>
      <p:sp>
        <p:nvSpPr>
          <p:cNvPr id="12292" name="Slide Number Placeholder 3"/>
          <p:cNvSpPr>
            <a:spLocks noGrp="1"/>
          </p:cNvSpPr>
          <p:nvPr>
            <p:ph type="sldNum" sz="quarter" idx="12"/>
          </p:nvPr>
        </p:nvSpPr>
        <p:spPr>
          <a:noFill/>
        </p:spPr>
        <p:txBody>
          <a:bodyPr/>
          <a:lstStyle/>
          <a:p>
            <a:fld id="{CD887AF7-3C41-4FBE-B226-CF793EA56B46}" type="slidenum">
              <a:rPr lang="en-US" smtClean="0"/>
              <a:pPr/>
              <a:t>5</a:t>
            </a:fld>
            <a:endParaRPr lang="en-US"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C00000"/>
                </a:solidFill>
              </a:rPr>
              <a:t>Cost vs. Income</a:t>
            </a:r>
            <a:endParaRPr lang="en-US" dirty="0">
              <a:solidFill>
                <a:srgbClr val="C00000"/>
              </a:solidFill>
            </a:endParaRPr>
          </a:p>
        </p:txBody>
      </p:sp>
      <p:sp>
        <p:nvSpPr>
          <p:cNvPr id="3" name="Content Placeholder 2"/>
          <p:cNvSpPr>
            <a:spLocks noGrp="1"/>
          </p:cNvSpPr>
          <p:nvPr>
            <p:ph idx="1"/>
          </p:nvPr>
        </p:nvSpPr>
        <p:spPr/>
        <p:txBody>
          <a:bodyPr>
            <a:normAutofit/>
          </a:bodyPr>
          <a:lstStyle/>
          <a:p>
            <a:r>
              <a:rPr lang="en-US" sz="2800" dirty="0" smtClean="0"/>
              <a:t>Issues:</a:t>
            </a:r>
          </a:p>
          <a:p>
            <a:pPr marL="342900" lvl="1" indent="0">
              <a:buNone/>
            </a:pPr>
            <a:endParaRPr lang="en-US" sz="2800" dirty="0"/>
          </a:p>
          <a:p>
            <a:pPr lvl="1"/>
            <a:r>
              <a:rPr lang="en-US" sz="2800" dirty="0" smtClean="0"/>
              <a:t>Is the value of these two stores now different or close enough?</a:t>
            </a:r>
          </a:p>
          <a:p>
            <a:pPr lvl="1"/>
            <a:endParaRPr lang="en-US" sz="2800" dirty="0"/>
          </a:p>
          <a:p>
            <a:pPr lvl="1"/>
            <a:r>
              <a:rPr lang="en-US" sz="2800" dirty="0" smtClean="0"/>
              <a:t>The leaseholds are going to depreciate in value each year while the owner operator’s property is not going to do likewise.</a:t>
            </a:r>
          </a:p>
          <a:p>
            <a:pPr lvl="1"/>
            <a:endParaRPr lang="en-US" dirty="0" smtClean="0"/>
          </a:p>
        </p:txBody>
      </p:sp>
    </p:spTree>
    <p:extLst>
      <p:ext uri="{BB962C8B-B14F-4D97-AF65-F5344CB8AC3E}">
        <p14:creationId xmlns:p14="http://schemas.microsoft.com/office/powerpoint/2010/main" val="3508934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04800" y="0"/>
            <a:ext cx="8534400" cy="758825"/>
          </a:xfrm>
        </p:spPr>
        <p:txBody>
          <a:bodyPr>
            <a:normAutofit/>
          </a:bodyPr>
          <a:lstStyle/>
          <a:p>
            <a:r>
              <a:rPr lang="en-US" dirty="0" smtClean="0">
                <a:solidFill>
                  <a:srgbClr val="9D2512"/>
                </a:solidFill>
              </a:rPr>
              <a:t>Income approach</a:t>
            </a:r>
          </a:p>
        </p:txBody>
      </p:sp>
      <p:sp>
        <p:nvSpPr>
          <p:cNvPr id="20483" name="Content Placeholder 2"/>
          <p:cNvSpPr>
            <a:spLocks noGrp="1"/>
          </p:cNvSpPr>
          <p:nvPr>
            <p:ph idx="1"/>
          </p:nvPr>
        </p:nvSpPr>
        <p:spPr>
          <a:xfrm>
            <a:off x="304800" y="990600"/>
            <a:ext cx="8504238" cy="5943600"/>
          </a:xfrm>
        </p:spPr>
        <p:txBody>
          <a:bodyPr>
            <a:normAutofit lnSpcReduction="10000"/>
          </a:bodyPr>
          <a:lstStyle/>
          <a:p>
            <a:r>
              <a:rPr lang="en-US" sz="3200" dirty="0" smtClean="0"/>
              <a:t>The key is knowing what is leased.</a:t>
            </a:r>
          </a:p>
          <a:p>
            <a:endParaRPr lang="en-US" sz="3200" dirty="0" smtClean="0"/>
          </a:p>
          <a:p>
            <a:pPr lvl="1"/>
            <a:r>
              <a:rPr lang="en-US" sz="3200" dirty="0" smtClean="0"/>
              <a:t>What is there when lease is signed?</a:t>
            </a:r>
          </a:p>
          <a:p>
            <a:pPr lvl="1"/>
            <a:endParaRPr lang="en-US" sz="3200" dirty="0" smtClean="0"/>
          </a:p>
          <a:p>
            <a:pPr lvl="1"/>
            <a:r>
              <a:rPr lang="en-US" sz="3200" dirty="0" smtClean="0"/>
              <a:t>Lessor ownes what is leased.</a:t>
            </a:r>
          </a:p>
          <a:p>
            <a:pPr lvl="1"/>
            <a:endParaRPr lang="en-US" sz="3200" dirty="0" smtClean="0"/>
          </a:p>
          <a:p>
            <a:pPr lvl="1"/>
            <a:r>
              <a:rPr lang="en-US" sz="3200" dirty="0" smtClean="0"/>
              <a:t>What the lessor owns is what should be taxed as real property.</a:t>
            </a:r>
          </a:p>
          <a:p>
            <a:pPr lvl="1"/>
            <a:endParaRPr lang="en-US" sz="3200" dirty="0" smtClean="0"/>
          </a:p>
          <a:p>
            <a:pPr lvl="1"/>
            <a:r>
              <a:rPr lang="en-US" sz="3200" dirty="0" smtClean="0"/>
              <a:t>What is placed there by the lessee after that is chattel personal fixtures and taxable to the lessee.</a:t>
            </a:r>
          </a:p>
          <a:p>
            <a:pPr>
              <a:buFont typeface="Wingdings 2" pitchFamily="18" charset="2"/>
              <a:buNone/>
            </a:pPr>
            <a:endParaRPr lang="en-US" sz="3200" dirty="0" smtClean="0"/>
          </a:p>
        </p:txBody>
      </p:sp>
      <p:sp>
        <p:nvSpPr>
          <p:cNvPr id="4" name="Slide Number Placeholder 3"/>
          <p:cNvSpPr>
            <a:spLocks noGrp="1"/>
          </p:cNvSpPr>
          <p:nvPr>
            <p:ph type="sldNum" sz="quarter" idx="12"/>
          </p:nvPr>
        </p:nvSpPr>
        <p:spPr>
          <a:noFill/>
        </p:spPr>
        <p:txBody>
          <a:bodyPr/>
          <a:lstStyle/>
          <a:p>
            <a:fld id="{3A937B99-491A-4A98-9D37-EEC1B403D93B}" type="slidenum">
              <a:rPr lang="en-US" smtClean="0"/>
              <a:pPr/>
              <a:t>51</a:t>
            </a:fld>
            <a:endParaRPr lang="en-US" dirty="0" smtClean="0"/>
          </a:p>
        </p:txBody>
      </p:sp>
    </p:spTree>
    <p:extLst>
      <p:ext uri="{BB962C8B-B14F-4D97-AF65-F5344CB8AC3E}">
        <p14:creationId xmlns:p14="http://schemas.microsoft.com/office/powerpoint/2010/main" val="146219605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824" y="0"/>
            <a:ext cx="7290054" cy="1499616"/>
          </a:xfrm>
        </p:spPr>
        <p:txBody>
          <a:bodyPr/>
          <a:lstStyle/>
          <a:p>
            <a:pPr algn="ctr"/>
            <a:r>
              <a:rPr lang="en-US" dirty="0" smtClean="0">
                <a:solidFill>
                  <a:srgbClr val="C00000"/>
                </a:solidFill>
              </a:rPr>
              <a:t>Possible Solution</a:t>
            </a:r>
            <a:endParaRPr lang="en-US" dirty="0">
              <a:solidFill>
                <a:srgbClr val="C00000"/>
              </a:solidFill>
            </a:endParaRPr>
          </a:p>
        </p:txBody>
      </p:sp>
      <p:sp>
        <p:nvSpPr>
          <p:cNvPr id="3" name="Content Placeholder 2"/>
          <p:cNvSpPr>
            <a:spLocks noGrp="1"/>
          </p:cNvSpPr>
          <p:nvPr>
            <p:ph idx="1"/>
          </p:nvPr>
        </p:nvSpPr>
        <p:spPr>
          <a:xfrm>
            <a:off x="768096" y="1676400"/>
            <a:ext cx="7690104" cy="4876800"/>
          </a:xfrm>
        </p:spPr>
        <p:txBody>
          <a:bodyPr>
            <a:normAutofit/>
          </a:bodyPr>
          <a:lstStyle/>
          <a:p>
            <a:r>
              <a:rPr lang="en-US" sz="2400" dirty="0" smtClean="0"/>
              <a:t>Use the same correct base rate for the owner occupied store and the leased store and have the lessee not list any leasehold improvements. </a:t>
            </a:r>
          </a:p>
          <a:p>
            <a:pPr marL="342900" lvl="1" indent="0">
              <a:buNone/>
            </a:pPr>
            <a:endParaRPr lang="en-US" sz="2400" dirty="0"/>
          </a:p>
          <a:p>
            <a:pPr lvl="1"/>
            <a:r>
              <a:rPr lang="en-US" sz="2400" dirty="0" smtClean="0"/>
              <a:t>This makes sure all the property is taxed but not double taxed.</a:t>
            </a:r>
          </a:p>
          <a:p>
            <a:pPr lvl="1"/>
            <a:endParaRPr lang="en-US" sz="2400" dirty="0" smtClean="0"/>
          </a:p>
          <a:p>
            <a:pPr lvl="1"/>
            <a:r>
              <a:rPr lang="en-US" sz="2400" dirty="0" smtClean="0"/>
              <a:t>Taxes the leaseholds to the incorrect owner</a:t>
            </a:r>
          </a:p>
          <a:p>
            <a:pPr lvl="1"/>
            <a:endParaRPr lang="en-US" sz="2400" dirty="0" smtClean="0"/>
          </a:p>
          <a:p>
            <a:pPr lvl="1"/>
            <a:r>
              <a:rPr lang="en-US" sz="2400" dirty="0" smtClean="0"/>
              <a:t>What other the issues do you see with this approach?</a:t>
            </a:r>
          </a:p>
          <a:p>
            <a:pPr lvl="1"/>
            <a:endParaRPr lang="en-US" dirty="0"/>
          </a:p>
          <a:p>
            <a:pPr lvl="1"/>
            <a:endParaRPr lang="en-US" dirty="0"/>
          </a:p>
        </p:txBody>
      </p:sp>
    </p:spTree>
    <p:extLst>
      <p:ext uri="{BB962C8B-B14F-4D97-AF65-F5344CB8AC3E}">
        <p14:creationId xmlns:p14="http://schemas.microsoft.com/office/powerpoint/2010/main" val="2294115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824" y="0"/>
            <a:ext cx="7290054" cy="1499616"/>
          </a:xfrm>
        </p:spPr>
        <p:txBody>
          <a:bodyPr/>
          <a:lstStyle/>
          <a:p>
            <a:pPr algn="ctr"/>
            <a:r>
              <a:rPr lang="en-US" dirty="0" smtClean="0">
                <a:solidFill>
                  <a:srgbClr val="C00000"/>
                </a:solidFill>
              </a:rPr>
              <a:t>Possible Solution</a:t>
            </a:r>
            <a:endParaRPr lang="en-US" dirty="0">
              <a:solidFill>
                <a:srgbClr val="C00000"/>
              </a:solidFill>
            </a:endParaRPr>
          </a:p>
        </p:txBody>
      </p:sp>
      <p:sp>
        <p:nvSpPr>
          <p:cNvPr id="3" name="Content Placeholder 2"/>
          <p:cNvSpPr>
            <a:spLocks noGrp="1"/>
          </p:cNvSpPr>
          <p:nvPr>
            <p:ph idx="1"/>
          </p:nvPr>
        </p:nvSpPr>
        <p:spPr>
          <a:xfrm>
            <a:off x="768096" y="1676400"/>
            <a:ext cx="7690104" cy="4876800"/>
          </a:xfrm>
        </p:spPr>
        <p:txBody>
          <a:bodyPr>
            <a:normAutofit/>
          </a:bodyPr>
          <a:lstStyle/>
          <a:p>
            <a:r>
              <a:rPr lang="en-US" sz="2400" dirty="0" smtClean="0"/>
              <a:t>Use a different base rate for the owner occupied store and the leased store and have the lessee list all leasehold improvements. </a:t>
            </a:r>
          </a:p>
          <a:p>
            <a:pPr marL="342900" lvl="1" indent="0">
              <a:buNone/>
            </a:pPr>
            <a:endParaRPr lang="en-US" sz="2400" dirty="0"/>
          </a:p>
          <a:p>
            <a:pPr lvl="1"/>
            <a:r>
              <a:rPr lang="en-US" sz="2400" dirty="0" smtClean="0"/>
              <a:t>This makes sure all the property is taxed but not double taxed.</a:t>
            </a:r>
          </a:p>
          <a:p>
            <a:pPr lvl="1"/>
            <a:endParaRPr lang="en-US" sz="2400" dirty="0"/>
          </a:p>
          <a:p>
            <a:pPr lvl="1"/>
            <a:r>
              <a:rPr lang="en-US" sz="2400" dirty="0" smtClean="0"/>
              <a:t>This would allow the leaseholds and personal property to be taxed to the correct owner, the lessee.</a:t>
            </a:r>
          </a:p>
          <a:p>
            <a:pPr lvl="1"/>
            <a:endParaRPr lang="en-US" sz="2400" dirty="0"/>
          </a:p>
          <a:p>
            <a:pPr lvl="1"/>
            <a:r>
              <a:rPr lang="en-US" sz="2400" dirty="0" smtClean="0"/>
              <a:t>What are the issues you see with this approach?</a:t>
            </a:r>
          </a:p>
          <a:p>
            <a:pPr lvl="1"/>
            <a:endParaRPr lang="en-US" dirty="0"/>
          </a:p>
          <a:p>
            <a:pPr lvl="1"/>
            <a:endParaRPr lang="en-US" dirty="0"/>
          </a:p>
        </p:txBody>
      </p:sp>
    </p:spTree>
    <p:extLst>
      <p:ext uri="{BB962C8B-B14F-4D97-AF65-F5344CB8AC3E}">
        <p14:creationId xmlns:p14="http://schemas.microsoft.com/office/powerpoint/2010/main" val="4136509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824" y="0"/>
            <a:ext cx="7290054" cy="1499616"/>
          </a:xfrm>
        </p:spPr>
        <p:txBody>
          <a:bodyPr/>
          <a:lstStyle/>
          <a:p>
            <a:pPr algn="ctr"/>
            <a:r>
              <a:rPr lang="en-US" dirty="0" smtClean="0">
                <a:solidFill>
                  <a:srgbClr val="C00000"/>
                </a:solidFill>
              </a:rPr>
              <a:t>Possible Solution</a:t>
            </a:r>
            <a:endParaRPr lang="en-US" dirty="0">
              <a:solidFill>
                <a:srgbClr val="C00000"/>
              </a:solidFill>
            </a:endParaRPr>
          </a:p>
        </p:txBody>
      </p:sp>
      <p:sp>
        <p:nvSpPr>
          <p:cNvPr id="3" name="Content Placeholder 2"/>
          <p:cNvSpPr>
            <a:spLocks noGrp="1"/>
          </p:cNvSpPr>
          <p:nvPr>
            <p:ph idx="1"/>
          </p:nvPr>
        </p:nvSpPr>
        <p:spPr>
          <a:xfrm>
            <a:off x="768096" y="1676400"/>
            <a:ext cx="7690104" cy="4876800"/>
          </a:xfrm>
        </p:spPr>
        <p:txBody>
          <a:bodyPr>
            <a:normAutofit lnSpcReduction="10000"/>
          </a:bodyPr>
          <a:lstStyle/>
          <a:p>
            <a:r>
              <a:rPr lang="en-US" sz="2400" dirty="0" smtClean="0"/>
              <a:t>Use the same base rate for the owner occupied store and the leased store and have the lessee list all leasehold improvements, and adjust the real property value of the leased store for the listed leaseholds. </a:t>
            </a:r>
          </a:p>
          <a:p>
            <a:pPr marL="342900" lvl="1" indent="0">
              <a:buNone/>
            </a:pPr>
            <a:endParaRPr lang="en-US" sz="2400" dirty="0"/>
          </a:p>
          <a:p>
            <a:pPr lvl="1"/>
            <a:r>
              <a:rPr lang="en-US" sz="2400" dirty="0" smtClean="0"/>
              <a:t>This makes sure all the property is taxed and not doubled </a:t>
            </a:r>
            <a:r>
              <a:rPr lang="en-US" sz="2400" dirty="0" smtClean="0"/>
              <a:t>taxed</a:t>
            </a:r>
            <a:endParaRPr lang="en-US" sz="2400" dirty="0" smtClean="0"/>
          </a:p>
          <a:p>
            <a:pPr lvl="1"/>
            <a:endParaRPr lang="en-US" sz="2400" dirty="0" smtClean="0"/>
          </a:p>
          <a:p>
            <a:pPr lvl="1"/>
            <a:r>
              <a:rPr lang="en-US" sz="2400" dirty="0" smtClean="0"/>
              <a:t>Taxes the leaseholds to the correct owner</a:t>
            </a:r>
          </a:p>
          <a:p>
            <a:pPr lvl="1"/>
            <a:endParaRPr lang="en-US" sz="2400" dirty="0"/>
          </a:p>
          <a:p>
            <a:pPr lvl="1"/>
            <a:r>
              <a:rPr lang="en-US" sz="2400" dirty="0" smtClean="0"/>
              <a:t>Should leaseholds be taxed as real or personal?</a:t>
            </a:r>
          </a:p>
          <a:p>
            <a:pPr lvl="1"/>
            <a:endParaRPr lang="en-US" sz="2400" dirty="0" smtClean="0"/>
          </a:p>
          <a:p>
            <a:pPr lvl="1"/>
            <a:r>
              <a:rPr lang="en-US" sz="2400" dirty="0" smtClean="0"/>
              <a:t>What other the issues do you see with this approach?</a:t>
            </a:r>
          </a:p>
          <a:p>
            <a:pPr lvl="1"/>
            <a:endParaRPr lang="en-US" dirty="0"/>
          </a:p>
          <a:p>
            <a:pPr lvl="1"/>
            <a:endParaRPr lang="en-US" dirty="0"/>
          </a:p>
        </p:txBody>
      </p:sp>
    </p:spTree>
    <p:extLst>
      <p:ext uri="{BB962C8B-B14F-4D97-AF65-F5344CB8AC3E}">
        <p14:creationId xmlns:p14="http://schemas.microsoft.com/office/powerpoint/2010/main" val="690586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 calcmode="lin" valueType="num">
                                      <p:cBhvr additive="base">
                                        <p:cTn id="2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824" y="0"/>
            <a:ext cx="7290054" cy="1499616"/>
          </a:xfrm>
        </p:spPr>
        <p:txBody>
          <a:bodyPr/>
          <a:lstStyle/>
          <a:p>
            <a:pPr algn="ctr"/>
            <a:r>
              <a:rPr lang="en-US" dirty="0" smtClean="0">
                <a:solidFill>
                  <a:srgbClr val="C00000"/>
                </a:solidFill>
              </a:rPr>
              <a:t>Possible Solution</a:t>
            </a:r>
            <a:endParaRPr lang="en-US" dirty="0">
              <a:solidFill>
                <a:srgbClr val="C00000"/>
              </a:solidFill>
            </a:endParaRPr>
          </a:p>
        </p:txBody>
      </p:sp>
      <p:sp>
        <p:nvSpPr>
          <p:cNvPr id="3" name="Content Placeholder 2"/>
          <p:cNvSpPr>
            <a:spLocks noGrp="1"/>
          </p:cNvSpPr>
          <p:nvPr>
            <p:ph idx="1"/>
          </p:nvPr>
        </p:nvSpPr>
        <p:spPr>
          <a:xfrm>
            <a:off x="768096" y="1676400"/>
            <a:ext cx="7690104" cy="4876800"/>
          </a:xfrm>
        </p:spPr>
        <p:txBody>
          <a:bodyPr>
            <a:normAutofit lnSpcReduction="10000"/>
          </a:bodyPr>
          <a:lstStyle/>
          <a:p>
            <a:r>
              <a:rPr lang="en-US" sz="2400" dirty="0" smtClean="0"/>
              <a:t>Use the cost approach on the owner operated store and the income approach on the leased store.  Require the lessee to list the leaseholds not included in the rent. </a:t>
            </a:r>
          </a:p>
          <a:p>
            <a:endParaRPr lang="en-US" sz="2400" dirty="0"/>
          </a:p>
          <a:p>
            <a:pPr lvl="1"/>
            <a:r>
              <a:rPr lang="en-US" sz="2400" dirty="0" smtClean="0"/>
              <a:t>This makes sure all the property is taxed and not doubled taxes</a:t>
            </a:r>
          </a:p>
          <a:p>
            <a:pPr lvl="1"/>
            <a:endParaRPr lang="en-US" sz="2400" dirty="0" smtClean="0"/>
          </a:p>
          <a:p>
            <a:pPr lvl="1"/>
            <a:r>
              <a:rPr lang="en-US" sz="2400" dirty="0" smtClean="0"/>
              <a:t>Taxes the leaseholds to the correct owner</a:t>
            </a:r>
          </a:p>
          <a:p>
            <a:pPr lvl="1"/>
            <a:endParaRPr lang="en-US" sz="2400" dirty="0"/>
          </a:p>
          <a:p>
            <a:pPr lvl="1"/>
            <a:r>
              <a:rPr lang="en-US" sz="2400" dirty="0" smtClean="0"/>
              <a:t>Have to know what was there when the lease was signed.</a:t>
            </a:r>
          </a:p>
          <a:p>
            <a:pPr lvl="1"/>
            <a:endParaRPr lang="en-US" sz="2400" dirty="0" smtClean="0"/>
          </a:p>
          <a:p>
            <a:pPr lvl="1"/>
            <a:r>
              <a:rPr lang="en-US" sz="2400" dirty="0" smtClean="0"/>
              <a:t>What other the issues do you see with this approach?</a:t>
            </a:r>
          </a:p>
          <a:p>
            <a:pPr lvl="1"/>
            <a:endParaRPr lang="en-US" dirty="0"/>
          </a:p>
          <a:p>
            <a:pPr lvl="1"/>
            <a:endParaRPr lang="en-US" dirty="0"/>
          </a:p>
        </p:txBody>
      </p:sp>
    </p:spTree>
    <p:extLst>
      <p:ext uri="{BB962C8B-B14F-4D97-AF65-F5344CB8AC3E}">
        <p14:creationId xmlns:p14="http://schemas.microsoft.com/office/powerpoint/2010/main" val="309302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 calcmode="lin" valueType="num">
                                      <p:cBhvr additive="base">
                                        <p:cTn id="2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C00000"/>
                </a:solidFill>
              </a:rPr>
              <a:t>Possible </a:t>
            </a:r>
            <a:r>
              <a:rPr lang="en-US" dirty="0" smtClean="0">
                <a:solidFill>
                  <a:srgbClr val="C00000"/>
                </a:solidFill>
              </a:rPr>
              <a:t>Recommendation</a:t>
            </a:r>
            <a:endParaRPr lang="en-US" dirty="0">
              <a:solidFill>
                <a:srgbClr val="C00000"/>
              </a:solidFill>
            </a:endParaRPr>
          </a:p>
        </p:txBody>
      </p:sp>
      <p:sp>
        <p:nvSpPr>
          <p:cNvPr id="3" name="Content Placeholder 2"/>
          <p:cNvSpPr>
            <a:spLocks noGrp="1"/>
          </p:cNvSpPr>
          <p:nvPr>
            <p:ph idx="1"/>
          </p:nvPr>
        </p:nvSpPr>
        <p:spPr>
          <a:xfrm>
            <a:off x="381000" y="1905000"/>
            <a:ext cx="8001000" cy="4267200"/>
          </a:xfrm>
        </p:spPr>
        <p:txBody>
          <a:bodyPr>
            <a:normAutofit/>
          </a:bodyPr>
          <a:lstStyle/>
          <a:p>
            <a:pPr marL="457200" indent="-457200">
              <a:buFont typeface="+mj-lt"/>
              <a:buAutoNum type="arabicPeriod"/>
            </a:pPr>
            <a:r>
              <a:rPr lang="en-US" sz="2800" dirty="0" smtClean="0"/>
              <a:t>Use the income approach on leased property and have lessee list leasehold improvements.</a:t>
            </a:r>
          </a:p>
          <a:p>
            <a:pPr marL="457200" indent="-457200">
              <a:buFont typeface="+mj-lt"/>
              <a:buAutoNum type="arabicPeriod"/>
            </a:pPr>
            <a:r>
              <a:rPr lang="en-US" sz="2800" dirty="0" smtClean="0"/>
              <a:t>Use cost approach and make adjustment to the real property value of the leased property to reflect the leasehold improvements listed and taxed to the lessee.</a:t>
            </a:r>
            <a:endParaRPr lang="en-US" sz="2800" dirty="0"/>
          </a:p>
        </p:txBody>
      </p:sp>
    </p:spTree>
    <p:extLst>
      <p:ext uri="{BB962C8B-B14F-4D97-AF65-F5344CB8AC3E}">
        <p14:creationId xmlns:p14="http://schemas.microsoft.com/office/powerpoint/2010/main" val="67384718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smtClean="0">
                <a:solidFill>
                  <a:srgbClr val="9D2512"/>
                </a:solidFill>
              </a:rPr>
              <a:t>Questions??</a:t>
            </a:r>
          </a:p>
        </p:txBody>
      </p:sp>
      <p:pic>
        <p:nvPicPr>
          <p:cNvPr id="27651" name="Content Placeholder 5" descr="questins 2.jpg"/>
          <p:cNvPicPr>
            <a:picLocks noGrp="1" noChangeAspect="1"/>
          </p:cNvPicPr>
          <p:nvPr>
            <p:ph idx="1"/>
          </p:nvPr>
        </p:nvPicPr>
        <p:blipFill>
          <a:blip r:embed="rId2" cstate="print"/>
          <a:stretch>
            <a:fillRect/>
          </a:stretch>
        </p:blipFill>
        <p:spPr>
          <a:xfrm>
            <a:off x="3303587" y="3263900"/>
            <a:ext cx="2219325" cy="2066925"/>
          </a:xfrm>
          <a:effectLst>
            <a:softEdge rad="112500"/>
          </a:effectLst>
        </p:spPr>
      </p:pic>
      <p:sp>
        <p:nvSpPr>
          <p:cNvPr id="4" name="Slide Number Placeholder 3"/>
          <p:cNvSpPr>
            <a:spLocks noGrp="1"/>
          </p:cNvSpPr>
          <p:nvPr>
            <p:ph type="sldNum" sz="quarter" idx="12"/>
          </p:nvPr>
        </p:nvSpPr>
        <p:spPr>
          <a:noFill/>
        </p:spPr>
        <p:txBody>
          <a:bodyPr/>
          <a:lstStyle/>
          <a:p>
            <a:fld id="{3A937B99-491A-4A98-9D37-EEC1B403D93B}" type="slidenum">
              <a:rPr lang="en-US" smtClean="0"/>
              <a:pPr/>
              <a:t>57</a:t>
            </a:fld>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dirty="0" smtClean="0">
                <a:solidFill>
                  <a:srgbClr val="C00000"/>
                </a:solidFill>
              </a:rPr>
              <a:t>Property Must be Taxed to Owner</a:t>
            </a:r>
          </a:p>
        </p:txBody>
      </p:sp>
      <p:sp>
        <p:nvSpPr>
          <p:cNvPr id="13315" name="Content Placeholder 2"/>
          <p:cNvSpPr>
            <a:spLocks noGrp="1"/>
          </p:cNvSpPr>
          <p:nvPr>
            <p:ph idx="1"/>
          </p:nvPr>
        </p:nvSpPr>
        <p:spPr/>
        <p:txBody>
          <a:bodyPr/>
          <a:lstStyle/>
          <a:p>
            <a:r>
              <a:rPr lang="en-US" sz="3200" b="1" u="sng" dirty="0" smtClean="0"/>
              <a:t>G.S. 105-302</a:t>
            </a:r>
            <a:endParaRPr lang="en-US" sz="3200" dirty="0" smtClean="0"/>
          </a:p>
          <a:p>
            <a:pPr>
              <a:buFontTx/>
              <a:buNone/>
            </a:pPr>
            <a:r>
              <a:rPr lang="en-US" sz="3200" dirty="0" smtClean="0"/>
              <a:t> </a:t>
            </a:r>
          </a:p>
          <a:p>
            <a:r>
              <a:rPr lang="en-US" sz="3200" dirty="0" smtClean="0"/>
              <a:t>(a)  Taxable </a:t>
            </a:r>
            <a:r>
              <a:rPr lang="en-US" sz="3200" b="1" u="sng" dirty="0" smtClean="0"/>
              <a:t>real property</a:t>
            </a:r>
            <a:r>
              <a:rPr lang="en-US" sz="3200" dirty="0" smtClean="0"/>
              <a:t> shall be listed in the name of the owner, and it shall be the owner's duty to list it unless the board of county commissioners shall have adopted a permanent listing system as provided in G.S. 105‑303(b).</a:t>
            </a:r>
          </a:p>
          <a:p>
            <a:pPr eaLnBrk="1" hangingPunct="1">
              <a:buFontTx/>
              <a:buNone/>
            </a:pPr>
            <a:endParaRPr lang="en-US" dirty="0" smtClean="0"/>
          </a:p>
        </p:txBody>
      </p:sp>
      <p:sp>
        <p:nvSpPr>
          <p:cNvPr id="13316" name="Slide Number Placeholder 3"/>
          <p:cNvSpPr>
            <a:spLocks noGrp="1"/>
          </p:cNvSpPr>
          <p:nvPr>
            <p:ph type="sldNum" sz="quarter" idx="12"/>
          </p:nvPr>
        </p:nvSpPr>
        <p:spPr>
          <a:noFill/>
        </p:spPr>
        <p:txBody>
          <a:bodyPr/>
          <a:lstStyle/>
          <a:p>
            <a:fld id="{B3D652FD-5C3A-4FFF-898E-615F977C719A}" type="slidenum">
              <a:rPr lang="en-US" smtClean="0"/>
              <a:pPr/>
              <a:t>6</a:t>
            </a:fld>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dirty="0" smtClean="0">
                <a:solidFill>
                  <a:srgbClr val="C00000"/>
                </a:solidFill>
              </a:rPr>
              <a:t>Property Must be Taxed to Owner</a:t>
            </a:r>
          </a:p>
        </p:txBody>
      </p:sp>
      <p:sp>
        <p:nvSpPr>
          <p:cNvPr id="14339" name="Content Placeholder 2"/>
          <p:cNvSpPr>
            <a:spLocks noGrp="1"/>
          </p:cNvSpPr>
          <p:nvPr>
            <p:ph idx="1"/>
          </p:nvPr>
        </p:nvSpPr>
        <p:spPr/>
        <p:txBody>
          <a:bodyPr/>
          <a:lstStyle/>
          <a:p>
            <a:r>
              <a:rPr lang="en-US" sz="3200" b="1" u="sng" dirty="0" smtClean="0"/>
              <a:t>G.S. 105-306</a:t>
            </a:r>
            <a:endParaRPr lang="en-US" sz="3200" dirty="0" smtClean="0"/>
          </a:p>
          <a:p>
            <a:pPr>
              <a:buFontTx/>
              <a:buNone/>
            </a:pPr>
            <a:endParaRPr lang="en-US" sz="3200" dirty="0" smtClean="0"/>
          </a:p>
          <a:p>
            <a:r>
              <a:rPr lang="en-US" sz="3200" dirty="0" smtClean="0"/>
              <a:t>(a)  Taxable </a:t>
            </a:r>
            <a:r>
              <a:rPr lang="en-US" sz="3200" b="1" u="sng" dirty="0" smtClean="0"/>
              <a:t>personal property</a:t>
            </a:r>
            <a:r>
              <a:rPr lang="en-US" sz="3200" dirty="0" smtClean="0"/>
              <a:t> shall be listed in the name of the owner on the day as of which property is to be listed for taxation, and it shall be the duty of the owner to list the property.</a:t>
            </a:r>
          </a:p>
          <a:p>
            <a:pPr eaLnBrk="1" hangingPunct="1"/>
            <a:endParaRPr lang="en-US" dirty="0" smtClean="0"/>
          </a:p>
        </p:txBody>
      </p:sp>
      <p:sp>
        <p:nvSpPr>
          <p:cNvPr id="14340" name="Slide Number Placeholder 3"/>
          <p:cNvSpPr>
            <a:spLocks noGrp="1"/>
          </p:cNvSpPr>
          <p:nvPr>
            <p:ph type="sldNum" sz="quarter" idx="12"/>
          </p:nvPr>
        </p:nvSpPr>
        <p:spPr>
          <a:noFill/>
        </p:spPr>
        <p:txBody>
          <a:bodyPr/>
          <a:lstStyle/>
          <a:p>
            <a:fld id="{F82BF98E-09B6-43F8-BB54-ED371585BA79}" type="slidenum">
              <a:rPr lang="en-US" smtClean="0"/>
              <a:pPr/>
              <a:t>7</a:t>
            </a:fld>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solidFill>
                  <a:srgbClr val="C00000"/>
                </a:solidFill>
              </a:rPr>
              <a:t>Who is the Owner?</a:t>
            </a:r>
          </a:p>
        </p:txBody>
      </p:sp>
      <p:sp>
        <p:nvSpPr>
          <p:cNvPr id="15363" name="Content Placeholder 2"/>
          <p:cNvSpPr>
            <a:spLocks noGrp="1"/>
          </p:cNvSpPr>
          <p:nvPr>
            <p:ph idx="1"/>
          </p:nvPr>
        </p:nvSpPr>
        <p:spPr/>
        <p:txBody>
          <a:bodyPr>
            <a:normAutofit/>
          </a:bodyPr>
          <a:lstStyle/>
          <a:p>
            <a:r>
              <a:rPr lang="en-US" sz="2800" dirty="0" smtClean="0"/>
              <a:t>Keep in mind G.S. 105-306(c)(8):</a:t>
            </a:r>
          </a:p>
          <a:p>
            <a:endParaRPr lang="en-US" sz="2800" dirty="0" smtClean="0"/>
          </a:p>
          <a:p>
            <a:r>
              <a:rPr lang="en-US" sz="2800" dirty="0" smtClean="0"/>
              <a:t>If the person in whose name personal property should be listed is unknown, or if the ownership of the property is in  dispute, </a:t>
            </a:r>
            <a:r>
              <a:rPr lang="en-US" sz="2800" b="1" u="sng" dirty="0" smtClean="0"/>
              <a:t>the property shall be listed in the name of the person in possession of the property</a:t>
            </a:r>
            <a:r>
              <a:rPr lang="en-US" sz="2800" dirty="0" smtClean="0"/>
              <a:t>, or if there appears to  be no person in possession, in the name of "unknown owner." </a:t>
            </a:r>
          </a:p>
        </p:txBody>
      </p:sp>
      <p:sp>
        <p:nvSpPr>
          <p:cNvPr id="15364" name="Slide Number Placeholder 3"/>
          <p:cNvSpPr>
            <a:spLocks noGrp="1"/>
          </p:cNvSpPr>
          <p:nvPr>
            <p:ph type="sldNum" sz="quarter" idx="12"/>
          </p:nvPr>
        </p:nvSpPr>
        <p:spPr>
          <a:noFill/>
        </p:spPr>
        <p:txBody>
          <a:bodyPr/>
          <a:lstStyle/>
          <a:p>
            <a:fld id="{03C240BD-92CF-46DF-AE84-565341901724}" type="slidenum">
              <a:rPr lang="en-US" smtClean="0"/>
              <a:pPr/>
              <a:t>8</a:t>
            </a:fld>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solidFill>
                  <a:srgbClr val="C00000"/>
                </a:solidFill>
              </a:rPr>
              <a:t>Lessee</a:t>
            </a:r>
          </a:p>
        </p:txBody>
      </p:sp>
      <p:sp>
        <p:nvSpPr>
          <p:cNvPr id="16387" name="Content Placeholder 2"/>
          <p:cNvSpPr>
            <a:spLocks noGrp="1"/>
          </p:cNvSpPr>
          <p:nvPr>
            <p:ph idx="1"/>
          </p:nvPr>
        </p:nvSpPr>
        <p:spPr>
          <a:xfrm>
            <a:off x="768096" y="2286000"/>
            <a:ext cx="7766304" cy="4023360"/>
          </a:xfrm>
        </p:spPr>
        <p:txBody>
          <a:bodyPr/>
          <a:lstStyle/>
          <a:p>
            <a:pPr>
              <a:buFont typeface="Arial" panose="020B0604020202020204" pitchFamily="34" charset="0"/>
              <a:buChar char="•"/>
            </a:pPr>
            <a:r>
              <a:rPr lang="en-US" sz="3200" dirty="0" smtClean="0"/>
              <a:t>Assets are usually capitalized by the lessee as leasehold improvements.</a:t>
            </a:r>
          </a:p>
          <a:p>
            <a:pPr marL="0" indent="0">
              <a:buNone/>
            </a:pPr>
            <a:endParaRPr lang="en-US" sz="3200" dirty="0" smtClean="0"/>
          </a:p>
          <a:p>
            <a:pPr>
              <a:buFont typeface="Arial" panose="020B0604020202020204" pitchFamily="34" charset="0"/>
              <a:buChar char="•"/>
            </a:pPr>
            <a:r>
              <a:rPr lang="en-US" sz="3200" dirty="0" smtClean="0"/>
              <a:t>Lessee receives benefits of the use of the property and the depreciation for financial and income tax purposes.</a:t>
            </a:r>
          </a:p>
          <a:p>
            <a:endParaRPr lang="en-US" dirty="0" smtClean="0"/>
          </a:p>
        </p:txBody>
      </p:sp>
      <p:sp>
        <p:nvSpPr>
          <p:cNvPr id="16388" name="Slide Number Placeholder 3"/>
          <p:cNvSpPr>
            <a:spLocks noGrp="1"/>
          </p:cNvSpPr>
          <p:nvPr>
            <p:ph type="sldNum" sz="quarter" idx="12"/>
          </p:nvPr>
        </p:nvSpPr>
        <p:spPr>
          <a:noFill/>
        </p:spPr>
        <p:txBody>
          <a:bodyPr/>
          <a:lstStyle/>
          <a:p>
            <a:fld id="{E6331955-8773-4969-9F64-D35FDD1373B3}" type="slidenum">
              <a:rPr lang="en-US" smtClean="0"/>
              <a:pPr/>
              <a:t>9</a:t>
            </a:fld>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852</TotalTime>
  <Words>2424</Words>
  <Application>Microsoft Office PowerPoint</Application>
  <PresentationFormat>On-screen Show (4:3)</PresentationFormat>
  <Paragraphs>366</Paragraphs>
  <Slides>57</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7" baseType="lpstr">
      <vt:lpstr>Arial</vt:lpstr>
      <vt:lpstr>Calibri</vt:lpstr>
      <vt:lpstr>Times New Roman</vt:lpstr>
      <vt:lpstr>Tw Cen MT</vt:lpstr>
      <vt:lpstr>Tw Cen MT Condensed</vt:lpstr>
      <vt:lpstr>Wingdings</vt:lpstr>
      <vt:lpstr>Wingdings 2</vt:lpstr>
      <vt:lpstr>Wingdings 3</vt:lpstr>
      <vt:lpstr>Integral</vt:lpstr>
      <vt:lpstr>Worksheet</vt:lpstr>
      <vt:lpstr>LEASHOLD IMPROVEMENTS</vt:lpstr>
      <vt:lpstr>Leasehold Improvements </vt:lpstr>
      <vt:lpstr>Two Big Questions</vt:lpstr>
      <vt:lpstr>Real Property Defined</vt:lpstr>
      <vt:lpstr>Personal Property Defined</vt:lpstr>
      <vt:lpstr>Property Must be Taxed to Owner</vt:lpstr>
      <vt:lpstr>Property Must be Taxed to Owner</vt:lpstr>
      <vt:lpstr>Who is the Owner?</vt:lpstr>
      <vt:lpstr>Lessee</vt:lpstr>
      <vt:lpstr>Personal or Real?</vt:lpstr>
      <vt:lpstr>Personal or Real?</vt:lpstr>
      <vt:lpstr>Personal or Real?</vt:lpstr>
      <vt:lpstr>Personal or Real?</vt:lpstr>
      <vt:lpstr>Personal or Real?</vt:lpstr>
      <vt:lpstr>Personal or Real?</vt:lpstr>
      <vt:lpstr>Personal or Real?</vt:lpstr>
      <vt:lpstr>Current State of Affairs</vt:lpstr>
      <vt:lpstr>Lesson 1- Do not Assume</vt:lpstr>
      <vt:lpstr>Lesson 2-Review Details </vt:lpstr>
      <vt:lpstr>Lesson 3- Verify Real Property</vt:lpstr>
      <vt:lpstr>Lesson 4- Site Visit </vt:lpstr>
      <vt:lpstr>Lesson 5- How is the Real Property Valued</vt:lpstr>
      <vt:lpstr>Lesson 6 - Read the Lease </vt:lpstr>
      <vt:lpstr>Leasehold Diagram?</vt:lpstr>
      <vt:lpstr>Lesson 7- Double taxed</vt:lpstr>
      <vt:lpstr>Lesson 8- Does it add Value?</vt:lpstr>
      <vt:lpstr>Lesson 9- Use the correct Schedule</vt:lpstr>
      <vt:lpstr>Lessons Learned Summary </vt:lpstr>
      <vt:lpstr>Lessons Learned Summary Continue</vt:lpstr>
      <vt:lpstr>Lessons Learned -- Appeals</vt:lpstr>
      <vt:lpstr>Lessons Learned -Inconsistencies </vt:lpstr>
      <vt:lpstr>Lessons Learned</vt:lpstr>
      <vt:lpstr>Three Goals</vt:lpstr>
      <vt:lpstr>Example for discussion</vt:lpstr>
      <vt:lpstr> Owner Occupied Store</vt:lpstr>
      <vt:lpstr>  Leased Store</vt:lpstr>
      <vt:lpstr>Question</vt:lpstr>
      <vt:lpstr> Cost Example: Owner Occupied Store</vt:lpstr>
      <vt:lpstr> Cost Example: Leased Store</vt:lpstr>
      <vt:lpstr>Cost Example: Owner Occupied Store</vt:lpstr>
      <vt:lpstr> Cost Example: Leased Store</vt:lpstr>
      <vt:lpstr>Issues with using the Same base rate per sq. foot</vt:lpstr>
      <vt:lpstr>PowerPoint Presentation</vt:lpstr>
      <vt:lpstr>Some real numbers</vt:lpstr>
      <vt:lpstr>Recent Review</vt:lpstr>
      <vt:lpstr>Are the Leasehold being Double Taxed?</vt:lpstr>
      <vt:lpstr>Question</vt:lpstr>
      <vt:lpstr> Cost Example: Owner Occupied Store</vt:lpstr>
      <vt:lpstr> Income Example: Leased Store</vt:lpstr>
      <vt:lpstr>Cost vs. Income</vt:lpstr>
      <vt:lpstr>Income approach</vt:lpstr>
      <vt:lpstr>Possible Solution</vt:lpstr>
      <vt:lpstr>Possible Solution</vt:lpstr>
      <vt:lpstr>Possible Solution</vt:lpstr>
      <vt:lpstr>Possible Solution</vt:lpstr>
      <vt:lpstr>Possible Recommendation</vt:lpstr>
      <vt:lpstr>Questions??</vt:lpstr>
    </vt:vector>
  </TitlesOfParts>
  <Company>NC Department of Revenue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LEASHOLD IMPROVEMENTS</dc:title>
  <dc:creator>twstone</dc:creator>
  <cp:lastModifiedBy>dbbaker</cp:lastModifiedBy>
  <cp:revision>64</cp:revision>
  <dcterms:created xsi:type="dcterms:W3CDTF">2015-10-30T15:36:33Z</dcterms:created>
  <dcterms:modified xsi:type="dcterms:W3CDTF">2016-09-14T13:32:16Z</dcterms:modified>
</cp:coreProperties>
</file>