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  <p:sldMasterId id="2147483750" r:id="rId2"/>
    <p:sldMasterId id="2147483746" r:id="rId3"/>
  </p:sldMasterIdLst>
  <p:notesMasterIdLst>
    <p:notesMasterId r:id="rId43"/>
  </p:notesMasterIdLst>
  <p:handoutMasterIdLst>
    <p:handoutMasterId r:id="rId44"/>
  </p:handoutMasterIdLst>
  <p:sldIdLst>
    <p:sldId id="461" r:id="rId4"/>
    <p:sldId id="462" r:id="rId5"/>
    <p:sldId id="464" r:id="rId6"/>
    <p:sldId id="466" r:id="rId7"/>
    <p:sldId id="467" r:id="rId8"/>
    <p:sldId id="471" r:id="rId9"/>
    <p:sldId id="470" r:id="rId10"/>
    <p:sldId id="469" r:id="rId11"/>
    <p:sldId id="473" r:id="rId12"/>
    <p:sldId id="468" r:id="rId13"/>
    <p:sldId id="415" r:id="rId14"/>
    <p:sldId id="451" r:id="rId15"/>
    <p:sldId id="450" r:id="rId16"/>
    <p:sldId id="434" r:id="rId17"/>
    <p:sldId id="453" r:id="rId18"/>
    <p:sldId id="452" r:id="rId19"/>
    <p:sldId id="458" r:id="rId20"/>
    <p:sldId id="436" r:id="rId21"/>
    <p:sldId id="449" r:id="rId22"/>
    <p:sldId id="437" r:id="rId23"/>
    <p:sldId id="478" r:id="rId24"/>
    <p:sldId id="439" r:id="rId25"/>
    <p:sldId id="454" r:id="rId26"/>
    <p:sldId id="455" r:id="rId27"/>
    <p:sldId id="441" r:id="rId28"/>
    <p:sldId id="456" r:id="rId29"/>
    <p:sldId id="444" r:id="rId30"/>
    <p:sldId id="445" r:id="rId31"/>
    <p:sldId id="438" r:id="rId32"/>
    <p:sldId id="443" r:id="rId33"/>
    <p:sldId id="446" r:id="rId34"/>
    <p:sldId id="447" r:id="rId35"/>
    <p:sldId id="448" r:id="rId36"/>
    <p:sldId id="457" r:id="rId37"/>
    <p:sldId id="460" r:id="rId38"/>
    <p:sldId id="474" r:id="rId39"/>
    <p:sldId id="475" r:id="rId40"/>
    <p:sldId id="477" r:id="rId41"/>
    <p:sldId id="472" r:id="rId4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orient="horz" pos="4236">
          <p15:clr>
            <a:srgbClr val="A4A3A4"/>
          </p15:clr>
        </p15:guide>
        <p15:guide id="3" pos="4992">
          <p15:clr>
            <a:srgbClr val="A4A3A4"/>
          </p15:clr>
        </p15:guide>
        <p15:guide id="4" pos="24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0EC"/>
    <a:srgbClr val="FFFFFF"/>
    <a:srgbClr val="F0EFF5"/>
    <a:srgbClr val="D7CDE6"/>
    <a:srgbClr val="E2C700"/>
    <a:srgbClr val="253583"/>
    <a:srgbClr val="9EB2DA"/>
    <a:srgbClr val="2D2682"/>
    <a:srgbClr val="A5A6D2"/>
    <a:srgbClr val="413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4" autoAdjust="0"/>
    <p:restoredTop sz="86464" autoAdjust="0"/>
  </p:normalViewPr>
  <p:slideViewPr>
    <p:cSldViewPr snapToGrid="0">
      <p:cViewPr varScale="1">
        <p:scale>
          <a:sx n="48" d="100"/>
          <a:sy n="48" d="100"/>
        </p:scale>
        <p:origin x="1541" y="34"/>
      </p:cViewPr>
      <p:guideLst>
        <p:guide orient="horz" pos="1488"/>
        <p:guide orient="horz" pos="4236"/>
        <p:guide pos="4992"/>
        <p:guide pos="2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2045" y="-8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7FAFFC0-5C47-487D-969C-3481DC3B8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653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33B0057-4911-4012-8D61-34F453D01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01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14445" y="6367370"/>
            <a:ext cx="129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#IAAO2015 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81000" y="427031"/>
            <a:ext cx="8382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381000" y="1711539"/>
            <a:ext cx="8382000" cy="399653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algn="l"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81000" y="427031"/>
            <a:ext cx="8382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381000" y="1711539"/>
            <a:ext cx="8382000" cy="488520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algn="l"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20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1F4F2-AD35-4823-8C59-5B84054C682A}" type="datetime1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5EB270E-7FA4-4D7A-BFA5-9E7BB32B0D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95400" y="6400801"/>
            <a:ext cx="914400" cy="457200"/>
          </a:xfrm>
          <a:prstGeom prst="rect">
            <a:avLst/>
          </a:prstGeom>
        </p:spPr>
        <p:txBody>
          <a:bodyPr/>
          <a:lstStyle/>
          <a:p>
            <a:fld id="{20D28364-BE1E-4FF4-8A7B-FAF4D00A2568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6400801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00801"/>
            <a:ext cx="2133600" cy="457200"/>
          </a:xfrm>
          <a:prstGeom prst="rect">
            <a:avLst/>
          </a:prstGeom>
        </p:spPr>
        <p:txBody>
          <a:bodyPr/>
          <a:lstStyle/>
          <a:p>
            <a:fld id="{DC59E6F3-71C9-49FC-841D-974C40CA5F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5396CA-2F81-4DE3-854C-EDA86686C56E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3D3299BB-4E1B-4B83-B040-FE1C803604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3233" y="172087"/>
            <a:ext cx="8869680" cy="114390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contourW="6350" prstMaterial="metal">
              <a:bevelT w="25400" h="12700" prst="angle"/>
              <a:contourClr>
                <a:srgbClr val="7030A0"/>
              </a:contourClr>
            </a:sp3d>
          </a:bodyPr>
          <a:lstStyle/>
          <a:p>
            <a:pPr algn="ctr"/>
            <a:r>
              <a:rPr lang="en-US" sz="2000" b="1" spc="100" baseline="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81st Annual International Conference on Assessment Administration</a:t>
            </a:r>
          </a:p>
          <a:p>
            <a:pPr algn="ctr">
              <a:lnSpc>
                <a:spcPts val="3000"/>
              </a:lnSpc>
            </a:pPr>
            <a:r>
              <a:rPr lang="en-US" sz="2600" b="1" spc="100" baseline="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September 13–16 </a:t>
            </a:r>
            <a:r>
              <a:rPr lang="en-US" sz="2600" b="1" spc="100" baseline="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sym typeface="Wingdings"/>
              </a:rPr>
              <a:t> Indianapolis, Indiana</a:t>
            </a:r>
          </a:p>
          <a:p>
            <a:pPr marL="0" marR="0" indent="0" algn="ctr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spc="10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Racing Toward Assessment Innovation</a:t>
            </a:r>
            <a:endParaRPr lang="en-US" sz="2000" b="1" kern="1200" spc="100" baseline="0" dirty="0" smtClean="0">
              <a:ln>
                <a:noFill/>
              </a:ln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20" y="3712876"/>
            <a:ext cx="2391178" cy="2596421"/>
          </a:xfrm>
          <a:prstGeom prst="rect">
            <a:avLst/>
          </a:prstGeom>
          <a:effectLst>
            <a:glow rad="1587500">
              <a:schemeClr val="tx1">
                <a:alpha val="60000"/>
              </a:schemeClr>
            </a:glow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" y="5822348"/>
            <a:ext cx="825532" cy="90441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664222" y="6449593"/>
            <a:ext cx="47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51111F-EE9C-411E-8672-267017C86AC1}" type="slidenum">
              <a:rPr lang="en-US" sz="1800" b="1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44833" y="6480138"/>
            <a:ext cx="402825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i="1" kern="1200" spc="1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Racing Toward Assessment Innovation</a:t>
            </a:r>
            <a:endParaRPr lang="en-US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500" b="1" i="1" spc="100" baseline="0" dirty="0">
              <a:solidFill>
                <a:schemeClr val="tx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664222" y="6485349"/>
            <a:ext cx="47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51111F-EE9C-411E-8672-267017C86AC1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664222" y="6449593"/>
            <a:ext cx="47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51111F-EE9C-411E-8672-267017C86AC1}" type="slidenum">
              <a:rPr lang="en-US" sz="1800" b="1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2" r:id="rId2"/>
    <p:sldLayoutId id="2147483754" r:id="rId3"/>
    <p:sldLayoutId id="2147483755" r:id="rId4"/>
    <p:sldLayoutId id="2147483756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ao.org/wcm/Education/Courses/wmc/Education_Content/Courses.aspx?hkey=f5d841ee-edd6-4d93-8a70-d2b8f382097e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ao.org/wcm/Education/Workshops/wmc/Education_Content/Workshops.aspx?hkey=03ddf567-91ed-44e8-bfa3-49409a515571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ao.org/store/detail.aspx?id=EC171" TargetMode="External"/><Relationship Id="rId2" Type="http://schemas.openxmlformats.org/officeDocument/2006/relationships/hyperlink" Target="http://www.iaao.org/wcm/Education/Workshops/wmc/Education_Content/Workshops.aspx?hkey=03ddf567-91ed-44e8-bfa3-49409a515571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ao.org/wcm/Education/Workshops/wmc/Education_Content/Workshops.aspx?hkey=03ddf567-91ed-44e8-bfa3-49409a515571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nc.com/publications/cert_reg_manual.pdf" TargetMode="External"/><Relationship Id="rId2" Type="http://schemas.openxmlformats.org/officeDocument/2006/relationships/hyperlink" Target="http://www.dornc.com/publications/qanda_certprogram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ornc.com/publications/appraiser_application_levels_2_3.pdf" TargetMode="External"/><Relationship Id="rId4" Type="http://schemas.openxmlformats.org/officeDocument/2006/relationships/hyperlink" Target="http://www.dornc.com/publications/cert_levels_1_2_3_supplement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ao.org/wcm/Designations_Content/CMS.aspx" TargetMode="External"/><Relationship Id="rId7" Type="http://schemas.openxmlformats.org/officeDocument/2006/relationships/hyperlink" Target="http://www.iaao.org/wcm/Designations_Content/CAE.aspx" TargetMode="External"/><Relationship Id="rId2" Type="http://schemas.openxmlformats.org/officeDocument/2006/relationships/hyperlink" Target="http://www.iaao.org/media/pro_dev/MAS_Info_Sheet_5-18-16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aao.org/wcm/Designations_Content/RES.aspx" TargetMode="External"/><Relationship Id="rId5" Type="http://schemas.openxmlformats.org/officeDocument/2006/relationships/hyperlink" Target="http://www.iaao.org/wcm/Designations_Content/AAS.aspx" TargetMode="External"/><Relationship Id="rId4" Type="http://schemas.openxmlformats.org/officeDocument/2006/relationships/hyperlink" Target="http://www.iaao.org/wcm/Designations_Content/PPS.aspx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Assessor/Appraiser Educational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3120"/>
            <a:ext cx="8229600" cy="34614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David B. Baker, MPA, PPS</a:t>
            </a:r>
          </a:p>
          <a:p>
            <a:pPr marL="0" indent="0" algn="ctr">
              <a:buNone/>
            </a:pPr>
            <a:r>
              <a:rPr lang="en-US" dirty="0" smtClean="0"/>
              <a:t>Director</a:t>
            </a:r>
          </a:p>
          <a:p>
            <a:pPr marL="0" indent="0" algn="ctr">
              <a:buNone/>
            </a:pPr>
            <a:r>
              <a:rPr lang="en-US" dirty="0"/>
              <a:t>Local Government Division</a:t>
            </a:r>
          </a:p>
          <a:p>
            <a:pPr marL="0" indent="0" algn="ctr">
              <a:buNone/>
            </a:pPr>
            <a:r>
              <a:rPr lang="en-US" dirty="0" smtClean="0"/>
              <a:t>NC Department of Revenue</a:t>
            </a:r>
          </a:p>
        </p:txBody>
      </p:sp>
    </p:spTree>
    <p:extLst>
      <p:ext uri="{BB962C8B-B14F-4D97-AF65-F5344CB8AC3E}">
        <p14:creationId xmlns:p14="http://schemas.microsoft.com/office/powerpoint/2010/main" val="12340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why we are </a:t>
            </a:r>
            <a:r>
              <a:rPr lang="en-US" dirty="0" smtClean="0"/>
              <a:t>here </a:t>
            </a:r>
            <a:r>
              <a:rPr lang="en-US" dirty="0" smtClean="0"/>
              <a:t>this week.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74" y="2233379"/>
            <a:ext cx="5009322" cy="43055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NC Department of Revenue formed a reappraisal committee made up of County Assessors and County Appraisers and DOR staff to take a look at the issues being raised by the General Assembly.</a:t>
            </a:r>
            <a:endParaRPr lang="en-US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6896"/>
            <a:ext cx="8382000" cy="48852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Subcommittees Formed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Reappraisal </a:t>
            </a:r>
          </a:p>
          <a:p>
            <a:pPr lvl="2"/>
            <a:r>
              <a:rPr lang="en-US" dirty="0" smtClean="0"/>
              <a:t>Create Reappraisal Standards for all 100 counties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Board of Equalization and Review (Appeals)</a:t>
            </a:r>
          </a:p>
          <a:p>
            <a:pPr lvl="2"/>
            <a:r>
              <a:rPr lang="en-US" dirty="0" smtClean="0"/>
              <a:t>Study the appeal’s process and revise the Appeal’s Manual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Forms and Notices</a:t>
            </a:r>
          </a:p>
          <a:p>
            <a:pPr lvl="2"/>
            <a:r>
              <a:rPr lang="en-US" dirty="0" smtClean="0"/>
              <a:t>Develop and review Standard forms and notices for use by all counties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Education</a:t>
            </a:r>
          </a:p>
          <a:p>
            <a:pPr lvl="2"/>
            <a:r>
              <a:rPr lang="en-US" dirty="0" smtClean="0"/>
              <a:t>Study the educational requirements and processes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Consisted of DOR, UNCSOG and County staff</a:t>
            </a:r>
          </a:p>
          <a:p>
            <a:r>
              <a:rPr lang="en-US" dirty="0" smtClean="0"/>
              <a:t>Goals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More education courses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opportunities at more locations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Reduce the costs of education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Expand the certification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Encourage Professional </a:t>
            </a:r>
            <a:r>
              <a:rPr lang="en-US" dirty="0" smtClean="0">
                <a:solidFill>
                  <a:schemeClr val="tx1"/>
                </a:solidFill>
              </a:rPr>
              <a:t>Designations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0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2"/>
            <a:ext cx="9144000" cy="68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E6F3-71C9-49FC-841D-974C40CA5F3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94" y="0"/>
            <a:ext cx="77868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E6F3-71C9-49FC-841D-974C40CA5F3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53" y="0"/>
            <a:ext cx="69141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Cost Reduction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locations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Less overnight travel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NCDOR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Administrative Cost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IAAO Instructors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Old Certification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law all assessors and appraisers have to be certified by Department of Revenue.</a:t>
            </a:r>
          </a:p>
          <a:p>
            <a:r>
              <a:rPr lang="en-US" dirty="0" smtClean="0"/>
              <a:t>30 hours of continuing education required every two years.</a:t>
            </a:r>
          </a:p>
          <a:p>
            <a:r>
              <a:rPr lang="en-US" dirty="0" smtClean="0"/>
              <a:t>Old program had just two levels:</a:t>
            </a:r>
          </a:p>
          <a:p>
            <a:pPr lvl="1"/>
            <a:r>
              <a:rPr lang="en-US" dirty="0" smtClean="0"/>
              <a:t>Assessor</a:t>
            </a:r>
          </a:p>
          <a:p>
            <a:pPr lvl="1"/>
            <a:r>
              <a:rPr lang="en-US" dirty="0" smtClean="0"/>
              <a:t>Appraisers (Real and Personal)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1113"/>
            <a:ext cx="8595360" cy="506895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Property Tax Listing and Assessing in </a:t>
            </a:r>
            <a:r>
              <a:rPr lang="en-US" sz="2600" dirty="0" smtClean="0"/>
              <a:t>N.C.</a:t>
            </a:r>
          </a:p>
          <a:p>
            <a:pPr marL="400050" lvl="1" indent="0">
              <a:buNone/>
            </a:pPr>
            <a:r>
              <a:rPr lang="en-US" sz="2200" dirty="0" smtClean="0"/>
              <a:t>	UNCSOG and NCDOR 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IAAO </a:t>
            </a:r>
            <a:r>
              <a:rPr lang="en-US" sz="2600" dirty="0"/>
              <a:t>Course 101 – The Fundamentals of Real Property </a:t>
            </a:r>
            <a:r>
              <a:rPr lang="en-US" sz="2600" dirty="0" smtClean="0"/>
              <a:t>Appraisal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Personal </a:t>
            </a:r>
            <a:r>
              <a:rPr lang="en-US" sz="2600" dirty="0"/>
              <a:t>Property Appraisal and Assessment </a:t>
            </a:r>
            <a:r>
              <a:rPr lang="en-US" sz="2600" dirty="0" smtClean="0"/>
              <a:t>Course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NCDOR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Tax </a:t>
            </a:r>
            <a:r>
              <a:rPr lang="en-US" sz="2600" dirty="0"/>
              <a:t>Administration in </a:t>
            </a:r>
            <a:r>
              <a:rPr lang="en-US" sz="2600" dirty="0" smtClean="0"/>
              <a:t>N.C. </a:t>
            </a:r>
            <a:r>
              <a:rPr lang="en-US" sz="2600" dirty="0"/>
              <a:t>(takes the place of IAAO </a:t>
            </a:r>
            <a:r>
              <a:rPr lang="en-US" sz="2600" dirty="0" smtClean="0"/>
              <a:t>400)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NCDOR and UNCSOG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Achieve a passing grade in a comprehensive examination conducted by the NCDOR</a:t>
            </a:r>
          </a:p>
          <a:p>
            <a:pPr marL="914400" lvl="1" indent="-514350">
              <a:buFont typeface="Wingdings" panose="05000000000000000000" pitchFamily="2" charset="2"/>
              <a:buChar char="v"/>
            </a:pPr>
            <a:r>
              <a:rPr lang="en-US" sz="2200" dirty="0" smtClean="0"/>
              <a:t>It is recommended that all Assessors take </a:t>
            </a:r>
            <a:r>
              <a:rPr lang="en-US" sz="2400" dirty="0" smtClean="0"/>
              <a:t>USPAP and the USPAP update as required.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61052"/>
            <a:ext cx="8229600" cy="5168348"/>
          </a:xfrm>
        </p:spPr>
        <p:txBody>
          <a:bodyPr/>
          <a:lstStyle/>
          <a:p>
            <a:r>
              <a:rPr lang="en-US" dirty="0" smtClean="0"/>
              <a:t>Local Government Division</a:t>
            </a:r>
          </a:p>
          <a:p>
            <a:pPr lvl="1"/>
            <a:r>
              <a:rPr lang="en-US" dirty="0" smtClean="0"/>
              <a:t>Property Tax Section</a:t>
            </a:r>
          </a:p>
          <a:p>
            <a:pPr lvl="2"/>
            <a:r>
              <a:rPr lang="en-US" dirty="0"/>
              <a:t>Personal Property Unit</a:t>
            </a:r>
          </a:p>
          <a:p>
            <a:pPr lvl="2"/>
            <a:r>
              <a:rPr lang="en-US" dirty="0"/>
              <a:t>Real Property Unit</a:t>
            </a:r>
          </a:p>
          <a:p>
            <a:pPr lvl="2"/>
            <a:r>
              <a:rPr lang="en-US" dirty="0"/>
              <a:t>Public Service Property Unit</a:t>
            </a:r>
          </a:p>
          <a:p>
            <a:pPr lvl="1"/>
            <a:r>
              <a:rPr lang="en-US" dirty="0" smtClean="0"/>
              <a:t>Distribution Unit</a:t>
            </a:r>
          </a:p>
          <a:p>
            <a:pPr lvl="2"/>
            <a:r>
              <a:rPr lang="en-US" dirty="0" smtClean="0"/>
              <a:t>Distribution</a:t>
            </a:r>
          </a:p>
          <a:p>
            <a:pPr lvl="2"/>
            <a:r>
              <a:rPr lang="en-US" dirty="0" smtClean="0"/>
              <a:t>Audit</a:t>
            </a:r>
          </a:p>
          <a:p>
            <a:pPr lvl="2"/>
            <a:r>
              <a:rPr lang="en-US" dirty="0" smtClean="0"/>
              <a:t>Debt Setoff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Certification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July 1, 2015 the new program has three levels for both real property and personal property appraisers.</a:t>
            </a:r>
          </a:p>
          <a:p>
            <a:pPr lvl="1"/>
            <a:r>
              <a:rPr lang="en-US" sz="3200" dirty="0" smtClean="0"/>
              <a:t>Appraiser I</a:t>
            </a:r>
          </a:p>
          <a:p>
            <a:pPr lvl="1"/>
            <a:r>
              <a:rPr lang="en-US" sz="3200" dirty="0" smtClean="0"/>
              <a:t>Appraiser II</a:t>
            </a:r>
          </a:p>
          <a:p>
            <a:pPr lvl="1"/>
            <a:r>
              <a:rPr lang="en-US" sz="3200" dirty="0" smtClean="0"/>
              <a:t>Appraiser III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6652" y="473489"/>
            <a:ext cx="8229600" cy="5359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Real Property Appraiser I – 326</a:t>
            </a:r>
          </a:p>
          <a:p>
            <a:r>
              <a:rPr lang="en-US" dirty="0"/>
              <a:t>Real Property Appraiser </a:t>
            </a:r>
            <a:r>
              <a:rPr lang="en-US" dirty="0" smtClean="0"/>
              <a:t>II </a:t>
            </a:r>
            <a:r>
              <a:rPr lang="en-US" dirty="0"/>
              <a:t>–</a:t>
            </a:r>
            <a:r>
              <a:rPr lang="en-US" dirty="0" smtClean="0"/>
              <a:t> 29</a:t>
            </a:r>
          </a:p>
          <a:p>
            <a:r>
              <a:rPr lang="en-US" dirty="0"/>
              <a:t>Real Property Appraiser </a:t>
            </a:r>
            <a:r>
              <a:rPr lang="en-US" dirty="0" smtClean="0"/>
              <a:t>III </a:t>
            </a:r>
            <a:r>
              <a:rPr lang="en-US" dirty="0"/>
              <a:t>–</a:t>
            </a:r>
            <a:r>
              <a:rPr lang="en-US" dirty="0" smtClean="0"/>
              <a:t> 9</a:t>
            </a:r>
          </a:p>
          <a:p>
            <a:r>
              <a:rPr lang="en-US" dirty="0" smtClean="0"/>
              <a:t>Personal Property Appraiser I </a:t>
            </a:r>
            <a:r>
              <a:rPr lang="en-US" dirty="0"/>
              <a:t>–</a:t>
            </a:r>
            <a:r>
              <a:rPr lang="en-US" dirty="0" smtClean="0"/>
              <a:t> 257</a:t>
            </a:r>
            <a:endParaRPr lang="en-US" dirty="0"/>
          </a:p>
          <a:p>
            <a:r>
              <a:rPr lang="en-US" dirty="0"/>
              <a:t>Personal Property Appraiser </a:t>
            </a:r>
            <a:r>
              <a:rPr lang="en-US" dirty="0" smtClean="0"/>
              <a:t>II</a:t>
            </a:r>
            <a:r>
              <a:rPr lang="en-US" dirty="0"/>
              <a:t>  –</a:t>
            </a:r>
            <a:r>
              <a:rPr lang="en-US" dirty="0" smtClean="0"/>
              <a:t> 1</a:t>
            </a:r>
          </a:p>
          <a:p>
            <a:r>
              <a:rPr lang="en-US" dirty="0"/>
              <a:t>Personal Property Appraiser </a:t>
            </a:r>
            <a:r>
              <a:rPr lang="en-US" dirty="0" smtClean="0"/>
              <a:t>III </a:t>
            </a:r>
            <a:r>
              <a:rPr lang="en-US" dirty="0"/>
              <a:t>–</a:t>
            </a:r>
            <a:r>
              <a:rPr lang="en-US" dirty="0" smtClean="0"/>
              <a:t> 0</a:t>
            </a:r>
          </a:p>
          <a:p>
            <a:r>
              <a:rPr lang="en-US" dirty="0" smtClean="0"/>
              <a:t>Both Real and Personal I – 116</a:t>
            </a:r>
          </a:p>
          <a:p>
            <a:r>
              <a:rPr lang="en-US" dirty="0"/>
              <a:t>Both Real and Personal </a:t>
            </a:r>
            <a:r>
              <a:rPr lang="en-US" dirty="0" smtClean="0"/>
              <a:t>II – 1</a:t>
            </a:r>
          </a:p>
          <a:p>
            <a:r>
              <a:rPr lang="en-US" dirty="0"/>
              <a:t>Both Real and Personal </a:t>
            </a:r>
            <a:r>
              <a:rPr lang="en-US" dirty="0" smtClean="0"/>
              <a:t>III </a:t>
            </a:r>
            <a:r>
              <a:rPr lang="en-US" dirty="0"/>
              <a:t>–</a:t>
            </a:r>
            <a:r>
              <a:rPr lang="en-US" dirty="0" smtClean="0"/>
              <a:t>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Appraiser I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Tax Listing and Assessing in NC, and</a:t>
            </a:r>
            <a:endParaRPr lang="en-US" sz="3200" dirty="0" smtClean="0"/>
          </a:p>
          <a:p>
            <a:r>
              <a:rPr lang="en-US" sz="3200" dirty="0" smtClean="0"/>
              <a:t>Real Property</a:t>
            </a:r>
          </a:p>
          <a:p>
            <a:pPr lvl="1"/>
            <a:r>
              <a:rPr lang="en-US" sz="2800" dirty="0" smtClean="0"/>
              <a:t>Attend and pass IAAO 101, or IAAO 102, or</a:t>
            </a:r>
          </a:p>
          <a:p>
            <a:pPr lvl="1"/>
            <a:r>
              <a:rPr lang="en-US" dirty="0" smtClean="0"/>
              <a:t>Pass </a:t>
            </a:r>
            <a:r>
              <a:rPr lang="en-US" dirty="0"/>
              <a:t>comprehensive exam administered by NCDOR</a:t>
            </a:r>
            <a:endParaRPr lang="en-US" sz="2800" dirty="0" smtClean="0"/>
          </a:p>
          <a:p>
            <a:r>
              <a:rPr lang="en-US" dirty="0" smtClean="0"/>
              <a:t>Personal Property</a:t>
            </a:r>
          </a:p>
          <a:p>
            <a:pPr lvl="1"/>
            <a:r>
              <a:rPr lang="en-US" dirty="0" smtClean="0"/>
              <a:t>Attend and pass NCDOR Personal Property Appraisal and Assessment</a:t>
            </a:r>
            <a:endParaRPr lang="en-US" sz="28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Property Appraiser </a:t>
            </a:r>
            <a:r>
              <a:rPr lang="en-US" dirty="0"/>
              <a:t>II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IAAO-101</a:t>
            </a:r>
          </a:p>
          <a:p>
            <a:r>
              <a:rPr lang="en-US" dirty="0" smtClean="0"/>
              <a:t>IAAO-102</a:t>
            </a:r>
          </a:p>
          <a:p>
            <a:r>
              <a:rPr lang="en-US" dirty="0" smtClean="0"/>
              <a:t>IAAO-151 (Or Comparable Appraisal Foundation course)</a:t>
            </a:r>
          </a:p>
          <a:p>
            <a:r>
              <a:rPr lang="en-US" dirty="0" smtClean="0"/>
              <a:t>Completion of two additional approved courses</a:t>
            </a:r>
          </a:p>
          <a:p>
            <a:r>
              <a:rPr lang="en-US" dirty="0" smtClean="0"/>
              <a:t>Completion of two additional approved workshops or two additional courses.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Property Appraiser </a:t>
            </a:r>
            <a:r>
              <a:rPr lang="en-US" dirty="0"/>
              <a:t>II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IAAO-101</a:t>
            </a:r>
          </a:p>
          <a:p>
            <a:r>
              <a:rPr lang="en-US" dirty="0"/>
              <a:t>IAAO-102</a:t>
            </a:r>
          </a:p>
          <a:p>
            <a:r>
              <a:rPr lang="en-US" dirty="0"/>
              <a:t>IAAO-151 (Or Comparable Appraisal Foundation course)</a:t>
            </a:r>
          </a:p>
          <a:p>
            <a:r>
              <a:rPr lang="en-US" dirty="0" smtClean="0"/>
              <a:t>IAAO-500</a:t>
            </a:r>
          </a:p>
          <a:p>
            <a:r>
              <a:rPr lang="en-US" dirty="0" smtClean="0"/>
              <a:t>IAAO-551</a:t>
            </a:r>
          </a:p>
          <a:p>
            <a:r>
              <a:rPr lang="en-US" dirty="0" smtClean="0"/>
              <a:t>IAAO-552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Appraiser III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or Personal Property</a:t>
            </a:r>
          </a:p>
          <a:p>
            <a:pPr lvl="1"/>
            <a:r>
              <a:rPr lang="en-US" dirty="0" smtClean="0"/>
              <a:t>Meet appraiser II requirements</a:t>
            </a:r>
            <a:endParaRPr lang="en-US" sz="2800" dirty="0" smtClean="0"/>
          </a:p>
          <a:p>
            <a:pPr lvl="1"/>
            <a:r>
              <a:rPr lang="en-US" dirty="0" smtClean="0"/>
              <a:t>Completion of two additional approved courses.</a:t>
            </a:r>
          </a:p>
          <a:p>
            <a:pPr lvl="1"/>
            <a:r>
              <a:rPr lang="en-US" dirty="0" smtClean="0"/>
              <a:t>Completion of three additional approved workshops or three additional courses.</a:t>
            </a:r>
          </a:p>
          <a:p>
            <a:pPr lvl="1"/>
            <a:r>
              <a:rPr lang="en-US" dirty="0" smtClean="0"/>
              <a:t>Attend and pass USPAP 191 course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Property Appraiser II</a:t>
            </a:r>
          </a:p>
          <a:p>
            <a:pPr lvl="1"/>
            <a:r>
              <a:rPr lang="en-US" dirty="0" smtClean="0"/>
              <a:t>Holding the IAAO designation as RES</a:t>
            </a:r>
          </a:p>
          <a:p>
            <a:pPr lvl="1"/>
            <a:r>
              <a:rPr lang="en-US" dirty="0"/>
              <a:t>Holding the IAAO designation as </a:t>
            </a:r>
            <a:r>
              <a:rPr lang="en-US" dirty="0" smtClean="0"/>
              <a:t>AAS</a:t>
            </a:r>
          </a:p>
          <a:p>
            <a:r>
              <a:rPr lang="en-US" dirty="0" smtClean="0"/>
              <a:t>Personal Property Appraiser II</a:t>
            </a:r>
          </a:p>
          <a:p>
            <a:pPr lvl="1"/>
            <a:r>
              <a:rPr lang="en-US" dirty="0"/>
              <a:t>Holding the IAAO designation as </a:t>
            </a:r>
            <a:r>
              <a:rPr lang="en-US" dirty="0" smtClean="0"/>
              <a:t>PPS</a:t>
            </a:r>
          </a:p>
          <a:p>
            <a:r>
              <a:rPr lang="en-US" dirty="0" smtClean="0"/>
              <a:t>Real or Personal Property Appraiser III</a:t>
            </a:r>
            <a:endParaRPr lang="en-US" dirty="0"/>
          </a:p>
          <a:p>
            <a:pPr lvl="1"/>
            <a:r>
              <a:rPr lang="en-US" dirty="0"/>
              <a:t>Holding the IAAO designation as </a:t>
            </a:r>
            <a:r>
              <a:rPr lang="en-US" dirty="0" smtClean="0"/>
              <a:t>CAE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			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Continuing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 </a:t>
            </a:r>
            <a:r>
              <a:rPr lang="en-US" dirty="0"/>
              <a:t>A</a:t>
            </a:r>
            <a:r>
              <a:rPr lang="en-US" dirty="0" smtClean="0"/>
              <a:t>ll Appraisers and Assessors</a:t>
            </a:r>
          </a:p>
          <a:p>
            <a:pPr lvl="1"/>
            <a:r>
              <a:rPr lang="en-US" dirty="0" smtClean="0"/>
              <a:t>Minimum requirement is 30 hours </a:t>
            </a:r>
          </a:p>
          <a:p>
            <a:pPr lvl="1"/>
            <a:r>
              <a:rPr lang="en-US" dirty="0" smtClean="0"/>
              <a:t>Every two years beginning on July 1</a:t>
            </a:r>
            <a:r>
              <a:rPr lang="en-US" baseline="30000" dirty="0" smtClean="0"/>
              <a:t>st</a:t>
            </a:r>
            <a:r>
              <a:rPr lang="en-US" dirty="0" smtClean="0"/>
              <a:t> of the most recent odd numbered year until June 30</a:t>
            </a:r>
            <a:r>
              <a:rPr lang="en-US" baseline="30000" dirty="0" smtClean="0"/>
              <a:t>th</a:t>
            </a:r>
            <a:r>
              <a:rPr lang="en-US" dirty="0" smtClean="0"/>
              <a:t> of the next upcoming odd numbered year 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Continuing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676400"/>
            <a:ext cx="8641080" cy="4648200"/>
          </a:xfrm>
        </p:spPr>
        <p:txBody>
          <a:bodyPr/>
          <a:lstStyle/>
          <a:p>
            <a:pPr lvl="0"/>
            <a:r>
              <a:rPr lang="en-US" dirty="0" smtClean="0"/>
              <a:t>For NCDOR Classification as a Real or Personal Property Appraiser II and Appraiser III</a:t>
            </a:r>
          </a:p>
          <a:p>
            <a:pPr lvl="1"/>
            <a:r>
              <a:rPr lang="en-US" dirty="0" smtClean="0"/>
              <a:t>complete the IAAO Workshop 191 Uniform Standards of Professional Appraisal Practice Update within the 2 year cycle.</a:t>
            </a:r>
          </a:p>
          <a:p>
            <a:pPr lvl="1"/>
            <a:r>
              <a:rPr lang="en-US" dirty="0" smtClean="0"/>
              <a:t>IAAO 191 can be taken in addition to or in conjunction with 30 hour minimum.</a:t>
            </a:r>
          </a:p>
          <a:p>
            <a:pPr lvl="0"/>
            <a:r>
              <a:rPr lang="en-US" dirty="0" smtClean="0"/>
              <a:t>If continuing education credit hour requirements are not completed, certification or classification will be suspended.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Continuing 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All IAAO Courses are approved</a:t>
            </a:r>
          </a:p>
          <a:p>
            <a:r>
              <a:rPr lang="en-US" dirty="0" smtClean="0"/>
              <a:t>In State developed courses by NCDOR and School of Government at UNC-Chapel Hill are also approved.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Services Provide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22135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Property Tax</a:t>
            </a:r>
          </a:p>
          <a:p>
            <a:pPr lvl="0"/>
            <a:r>
              <a:rPr lang="en-US" dirty="0" smtClean="0"/>
              <a:t>Tag and Tax</a:t>
            </a:r>
          </a:p>
          <a:p>
            <a:r>
              <a:rPr lang="en-US" dirty="0"/>
              <a:t>Appraise Public Service Companies</a:t>
            </a:r>
          </a:p>
          <a:p>
            <a:pPr lvl="0"/>
            <a:r>
              <a:rPr lang="en-US" dirty="0" smtClean="0"/>
              <a:t>Deed </a:t>
            </a:r>
            <a:r>
              <a:rPr lang="en-US" dirty="0"/>
              <a:t>Excise Tax</a:t>
            </a:r>
          </a:p>
          <a:p>
            <a:pPr lvl="0"/>
            <a:r>
              <a:rPr lang="en-US" dirty="0"/>
              <a:t>Sales and Use Tax Distribution</a:t>
            </a:r>
          </a:p>
          <a:p>
            <a:pPr lvl="0"/>
            <a:r>
              <a:rPr lang="en-US" dirty="0"/>
              <a:t>Utilities Franchise Distribution</a:t>
            </a:r>
          </a:p>
          <a:p>
            <a:pPr lvl="0"/>
            <a:r>
              <a:rPr lang="en-US" dirty="0"/>
              <a:t>Video Programming Distribution</a:t>
            </a:r>
          </a:p>
          <a:p>
            <a:pPr lvl="0"/>
            <a:r>
              <a:rPr lang="en-US" dirty="0"/>
              <a:t>Peg Channel Certifications</a:t>
            </a:r>
          </a:p>
          <a:p>
            <a:pPr lvl="0"/>
            <a:r>
              <a:rPr lang="en-US" dirty="0"/>
              <a:t>Alcoholic Beverage Tax Distribution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22135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Medicaid Hold </a:t>
            </a:r>
            <a:r>
              <a:rPr lang="en-US" dirty="0" smtClean="0"/>
              <a:t>Harmless</a:t>
            </a:r>
          </a:p>
          <a:p>
            <a:r>
              <a:rPr lang="en-US" dirty="0"/>
              <a:t>Article 44 Harmless Distribution</a:t>
            </a:r>
          </a:p>
          <a:p>
            <a:pPr lvl="0"/>
            <a:r>
              <a:rPr lang="en-US" dirty="0" smtClean="0"/>
              <a:t>White </a:t>
            </a:r>
            <a:r>
              <a:rPr lang="en-US" dirty="0"/>
              <a:t>Goods Disposal Tax Distribution</a:t>
            </a:r>
          </a:p>
          <a:p>
            <a:pPr lvl="0"/>
            <a:r>
              <a:rPr lang="en-US" dirty="0"/>
              <a:t>Scrap Tire Disposal Tax Distribution</a:t>
            </a:r>
          </a:p>
          <a:p>
            <a:pPr lvl="0"/>
            <a:r>
              <a:rPr lang="en-US" dirty="0"/>
              <a:t>Solid Waste Disposal Distribution</a:t>
            </a:r>
          </a:p>
          <a:p>
            <a:pPr lvl="0"/>
            <a:r>
              <a:rPr lang="en-US" dirty="0" smtClean="0"/>
              <a:t>TR-1 </a:t>
            </a:r>
            <a:r>
              <a:rPr lang="en-US" dirty="0"/>
              <a:t>Reports and other information data requests</a:t>
            </a:r>
          </a:p>
          <a:p>
            <a:pPr lvl="0"/>
            <a:r>
              <a:rPr lang="en-US" dirty="0"/>
              <a:t>TVA </a:t>
            </a:r>
            <a:r>
              <a:rPr lang="en-US" dirty="0" smtClean="0"/>
              <a:t>Distribution</a:t>
            </a:r>
          </a:p>
          <a:p>
            <a:r>
              <a:rPr lang="en-US" dirty="0"/>
              <a:t>Debt Setoff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Courses/Workshops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524000"/>
            <a:ext cx="8229600" cy="5029200"/>
          </a:xfrm>
        </p:spPr>
        <p:txBody>
          <a:bodyPr/>
          <a:lstStyle/>
          <a:p>
            <a:pPr lvl="3">
              <a:buNone/>
            </a:pPr>
            <a:r>
              <a:rPr lang="en-US" b="1" dirty="0" smtClean="0"/>
              <a:t>Course 101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Fundamentals of Real Property Appraisal</a:t>
            </a:r>
            <a:endParaRPr lang="en-US" dirty="0" smtClean="0"/>
          </a:p>
          <a:p>
            <a:pPr lvl="3">
              <a:buNone/>
            </a:pPr>
            <a:r>
              <a:rPr lang="en-US" b="1" dirty="0" smtClean="0"/>
              <a:t>Course 102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Income Approach to Valuation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112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Income Approach to Valuation II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201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Appraisal of Land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300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Fundamentals of Mass Appraisal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311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Residential Modeling Concepts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312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Commercial/Industrial Modeling Concepts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331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Mass Appraisal Practices and Procedures</a:t>
            </a:r>
            <a:r>
              <a:rPr lang="en-US" dirty="0" smtClean="0"/>
              <a:t>  </a:t>
            </a:r>
          </a:p>
          <a:p>
            <a:pPr lvl="3">
              <a:buNone/>
            </a:pPr>
            <a:r>
              <a:rPr lang="en-US" b="1" dirty="0" smtClean="0"/>
              <a:t>Course 400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Assessment Administration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402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Property Tax Policy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500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Assessment of Personal Property</a:t>
            </a:r>
            <a:endParaRPr lang="en-US" dirty="0" smtClean="0"/>
          </a:p>
          <a:p>
            <a:pPr lvl="3">
              <a:buNone/>
            </a:pPr>
            <a:r>
              <a:rPr lang="en-US" b="1" dirty="0" smtClean="0"/>
              <a:t>Course 600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Principles and Techniques of Cadastral Mapping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601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Cadastral Mapping - Methods &amp; Applications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Courses/Workshops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524000"/>
            <a:ext cx="8229600" cy="5029200"/>
          </a:xfrm>
        </p:spPr>
        <p:txBody>
          <a:bodyPr/>
          <a:lstStyle/>
          <a:p>
            <a:pPr lvl="3">
              <a:buNone/>
            </a:pPr>
            <a:r>
              <a:rPr lang="en-US" b="1" dirty="0" smtClean="0"/>
              <a:t> Workshop 100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Understanding Real Property Appraisal</a:t>
            </a:r>
            <a:r>
              <a:rPr lang="en-US" dirty="0" smtClean="0"/>
              <a:t>  </a:t>
            </a:r>
          </a:p>
          <a:p>
            <a:pPr lvl="3">
              <a:buNone/>
            </a:pPr>
            <a:r>
              <a:rPr lang="en-US" b="1" dirty="0" smtClean="0"/>
              <a:t>Workshop 150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Mathematics for Assessors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151</a:t>
            </a:r>
            <a:r>
              <a:rPr lang="en-US" dirty="0" smtClean="0"/>
              <a:t> --  </a:t>
            </a:r>
            <a:r>
              <a:rPr lang="en-US" u="sng" dirty="0" smtClean="0">
                <a:hlinkClick r:id="rId2"/>
              </a:rPr>
              <a:t>Uniform Standards of Professional Appraisal Practice (National)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155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Depreciation Analysis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157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The Appraisal Uses of Excel Software</a:t>
            </a:r>
            <a:r>
              <a:rPr lang="en-US" dirty="0" smtClean="0"/>
              <a:t>   </a:t>
            </a:r>
          </a:p>
          <a:p>
            <a:pPr lvl="3">
              <a:buNone/>
            </a:pPr>
            <a:r>
              <a:rPr lang="en-US" b="1" dirty="0" smtClean="0"/>
              <a:t>Workshop 158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Highest and Best Use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162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Marshall &amp; Swift Cost Approach (Residential)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163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Marshall &amp; Swift Cost Approach (Commercial)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3">
              <a:buNone/>
            </a:pPr>
            <a:r>
              <a:rPr lang="en-US" b="1" dirty="0" smtClean="0"/>
              <a:t>Workshop 171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IAAO Standards of Professional Practice &amp; Ethics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Courses/Workshops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524000"/>
            <a:ext cx="8077200" cy="5029200"/>
          </a:xfrm>
        </p:spPr>
        <p:txBody>
          <a:bodyPr/>
          <a:lstStyle/>
          <a:p>
            <a:pPr lvl="3">
              <a:buNone/>
            </a:pPr>
            <a:r>
              <a:rPr lang="en-US" b="1" dirty="0" smtClean="0"/>
              <a:t>Workshop 171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IAAO Standards of Practice &amp; Professional Ethics Supplement</a:t>
            </a:r>
            <a:r>
              <a:rPr lang="en-US" dirty="0" smtClean="0"/>
              <a:t> (</a:t>
            </a:r>
            <a:r>
              <a:rPr lang="en-US" u="sng" dirty="0" smtClean="0">
                <a:hlinkClick r:id="rId3"/>
              </a:rPr>
              <a:t>Online Application</a:t>
            </a:r>
            <a:r>
              <a:rPr lang="en-US" dirty="0" smtClean="0"/>
              <a:t>) </a:t>
            </a:r>
          </a:p>
          <a:p>
            <a:pPr lvl="3">
              <a:buNone/>
            </a:pPr>
            <a:r>
              <a:rPr lang="en-US" b="1" dirty="0" smtClean="0"/>
              <a:t>Workshop 191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Uniform Standards of Professional Appraisal Practice Update (National)</a:t>
            </a:r>
            <a:endParaRPr lang="en-US" dirty="0" smtClean="0"/>
          </a:p>
          <a:p>
            <a:pPr lvl="3">
              <a:buNone/>
            </a:pPr>
            <a:r>
              <a:rPr lang="en-US" b="1" dirty="0" smtClean="0"/>
              <a:t>Workshop 252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Valuing Property Affected by Environmental Contamination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257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Fundamentals of Industrial Valuation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260 </a:t>
            </a:r>
            <a:r>
              <a:rPr lang="en-US" dirty="0" smtClean="0"/>
              <a:t>– </a:t>
            </a:r>
            <a:r>
              <a:rPr lang="en-US" u="sng" dirty="0" smtClean="0">
                <a:hlinkClick r:id="rId2"/>
              </a:rPr>
              <a:t>Valuation of Agricultural Land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354 </a:t>
            </a:r>
            <a:r>
              <a:rPr lang="en-US" dirty="0" smtClean="0"/>
              <a:t>– </a:t>
            </a:r>
            <a:r>
              <a:rPr lang="en-US" u="sng" dirty="0" smtClean="0">
                <a:hlinkClick r:id="rId2"/>
              </a:rPr>
              <a:t>Multiple Regression Analysis for Real Property Valuation </a:t>
            </a:r>
            <a:endParaRPr lang="en-US" dirty="0" smtClean="0"/>
          </a:p>
          <a:p>
            <a:pPr lvl="3">
              <a:buNone/>
            </a:pPr>
            <a:r>
              <a:rPr lang="en-US" b="1" dirty="0" smtClean="0"/>
              <a:t>Workshop 403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Property Tax Policy Alternatives and Modules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452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Fundamentals of Assessment Ratio Studies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551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Valuation of Machinery and Equipment</a:t>
            </a:r>
            <a:r>
              <a:rPr lang="en-US" dirty="0" smtClean="0"/>
              <a:t>  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Courses/Workshops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524000"/>
            <a:ext cx="8229600" cy="5029200"/>
          </a:xfrm>
        </p:spPr>
        <p:txBody>
          <a:bodyPr/>
          <a:lstStyle/>
          <a:p>
            <a:pPr lvl="3">
              <a:buNone/>
            </a:pPr>
            <a:r>
              <a:rPr lang="en-US" b="1" dirty="0" smtClean="0"/>
              <a:t> Workshop 552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Basic Personal Property Auditing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553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Advanced Personal Property Auditing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650</a:t>
            </a:r>
            <a:r>
              <a:rPr lang="en-US" dirty="0" smtClean="0"/>
              <a:t> –</a:t>
            </a:r>
            <a:r>
              <a:rPr lang="en-US" u="sng" dirty="0" smtClean="0">
                <a:hlinkClick r:id="rId2"/>
              </a:rPr>
              <a:t> Cadastral Mapping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651</a:t>
            </a:r>
            <a:r>
              <a:rPr lang="en-US" dirty="0" smtClean="0"/>
              <a:t> –</a:t>
            </a:r>
            <a:r>
              <a:rPr lang="en-US" u="sng" dirty="0" smtClean="0">
                <a:hlinkClick r:id="rId2"/>
              </a:rPr>
              <a:t> Geographic Information Systems for Assessors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 710</a:t>
            </a:r>
            <a:r>
              <a:rPr lang="en-US" dirty="0" smtClean="0"/>
              <a:t> –</a:t>
            </a:r>
            <a:r>
              <a:rPr lang="en-US" u="sng" dirty="0" smtClean="0">
                <a:hlinkClick r:id="rId2"/>
              </a:rPr>
              <a:t> Valuation of Golf Courses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sz="2400" dirty="0" smtClean="0"/>
              <a:t>            </a:t>
            </a:r>
            <a:r>
              <a:rPr lang="en-US" sz="2400" b="1" dirty="0" smtClean="0"/>
              <a:t>NCDOR COURSES &amp; SEMINARS: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</a:t>
            </a:r>
            <a:r>
              <a:rPr lang="en-US" sz="2400" b="1" dirty="0" smtClean="0"/>
              <a:t>1.  Personal Property Appraisal &amp; Assessment Course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               2.  Tax Administration in N.C.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	SOG at UNC-Chapel Hill</a:t>
            </a:r>
          </a:p>
          <a:p>
            <a:pPr marL="457200" indent="-457200">
              <a:buNone/>
            </a:pPr>
            <a:r>
              <a:rPr lang="en-US" sz="2400" b="1" dirty="0" smtClean="0"/>
              <a:t>	         1.   Property Listing and Assessing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completion of Requirements, the appraiser must apply for certification as Appraiser II or III.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FAQs</a:t>
            </a:r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www.dornc.com/publications/qanda_certprogram.pdf</a:t>
            </a:r>
            <a:endParaRPr lang="en-US" sz="2400" dirty="0" smtClean="0"/>
          </a:p>
          <a:p>
            <a:r>
              <a:rPr lang="en-US" sz="2800" dirty="0" smtClean="0"/>
              <a:t>Certification/CE Manual and Supplement</a:t>
            </a:r>
          </a:p>
          <a:p>
            <a:pPr lvl="1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www.dornc.com/publications/cert_reg_manual.pdf</a:t>
            </a:r>
            <a:endParaRPr lang="en-US" sz="2400" dirty="0" smtClean="0"/>
          </a:p>
          <a:p>
            <a:pPr lvl="1"/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www.dornc.com/publications/cert_levels_1_2_3_supplement.pdf</a:t>
            </a:r>
            <a:endParaRPr lang="en-US" sz="2400" dirty="0" smtClean="0"/>
          </a:p>
          <a:p>
            <a:r>
              <a:rPr lang="en-US" sz="2800" dirty="0" smtClean="0"/>
              <a:t>Application</a:t>
            </a:r>
          </a:p>
          <a:p>
            <a:pPr lvl="1"/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www.dornc.com/publications/appraiser_application_levels_2_3.pdf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12" y="507999"/>
            <a:ext cx="4518976" cy="58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IAAO </a:t>
            </a:r>
            <a:r>
              <a:rPr lang="en-US" dirty="0" smtClean="0"/>
              <a:t>is </a:t>
            </a:r>
            <a:r>
              <a:rPr lang="en-US" dirty="0"/>
              <a:t>the internationally recognized leader and preeminent source for innovation, education and research in property appraisal, assessment administration and property tax policy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www.iaao.org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Designations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Mass Appraisal Specialist (MAS)</a:t>
            </a:r>
            <a:endParaRPr lang="en-US" dirty="0"/>
          </a:p>
          <a:p>
            <a:r>
              <a:rPr lang="en-US" b="1" dirty="0">
                <a:hlinkClick r:id="rId3"/>
              </a:rPr>
              <a:t>Cadastral Mapping Specialist (CMS)</a:t>
            </a:r>
            <a:endParaRPr lang="en-US" dirty="0"/>
          </a:p>
          <a:p>
            <a:r>
              <a:rPr lang="en-US" b="1" dirty="0">
                <a:hlinkClick r:id="rId4"/>
              </a:rPr>
              <a:t>Personal Property Specialist (PPS)</a:t>
            </a:r>
            <a:endParaRPr lang="en-US" dirty="0"/>
          </a:p>
          <a:p>
            <a:r>
              <a:rPr lang="en-US" b="1" dirty="0">
                <a:hlinkClick r:id="rId5"/>
              </a:rPr>
              <a:t>Assessment Administration Specialist (AAS)</a:t>
            </a:r>
            <a:r>
              <a:rPr lang="en-US" dirty="0"/>
              <a:t> </a:t>
            </a:r>
          </a:p>
          <a:p>
            <a:r>
              <a:rPr lang="en-US" b="1" dirty="0">
                <a:hlinkClick r:id="rId6"/>
              </a:rPr>
              <a:t>Residential Evaluation Specialist (RES)</a:t>
            </a:r>
            <a:r>
              <a:rPr lang="en-US" dirty="0"/>
              <a:t> </a:t>
            </a:r>
          </a:p>
          <a:p>
            <a:r>
              <a:rPr lang="en-US" b="1" dirty="0">
                <a:hlinkClick r:id="rId7"/>
              </a:rPr>
              <a:t>Certified Assessment Evaluator (CAE)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6964681" y="6400801"/>
            <a:ext cx="45719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5" y="1262270"/>
            <a:ext cx="8398271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78296" y="245510"/>
            <a:ext cx="8666921" cy="6334193"/>
          </a:xfrm>
          <a:prstGeom prst="rect">
            <a:avLst/>
          </a:prstGeo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NCGS 105-289(d)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1)        A continuing program of education and training for local tax officials in the conduct of their duties</a:t>
            </a:r>
            <a:r>
              <a:rPr lang="en-US" sz="2800" dirty="0" smtClean="0"/>
              <a:t>;</a:t>
            </a:r>
          </a:p>
          <a:p>
            <a:endParaRPr lang="en-US" sz="2800" dirty="0"/>
          </a:p>
          <a:p>
            <a:r>
              <a:rPr lang="en-US" sz="2800" dirty="0"/>
              <a:t>(2)        A program for testing the qualifications of an assessor and other persons engaged in the appraisal of property for a county or municipality</a:t>
            </a:r>
            <a:r>
              <a:rPr lang="en-US" sz="2800" dirty="0" smtClean="0"/>
              <a:t>;</a:t>
            </a:r>
          </a:p>
          <a:p>
            <a:endParaRPr lang="en-US" sz="2800" dirty="0"/>
          </a:p>
          <a:p>
            <a:r>
              <a:rPr lang="en-US" sz="2800" dirty="0"/>
              <a:t>(3)        A certification program for an assessor and other persons engaged in the appraisal of property for a county or municipality;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7" y="149088"/>
            <a:ext cx="8460510" cy="4949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5878" y="5613738"/>
            <a:ext cx="4413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What is it?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3" y="445645"/>
            <a:ext cx="8074787" cy="59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E6F3-71C9-49FC-841D-974C40CA5F3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1" y="19877"/>
            <a:ext cx="6738731" cy="67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10238</TotalTime>
  <Words>872</Words>
  <Application>Microsoft Office PowerPoint</Application>
  <PresentationFormat>On-screen Show (4:3)</PresentationFormat>
  <Paragraphs>220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Times</vt:lpstr>
      <vt:lpstr>Times New Roman</vt:lpstr>
      <vt:lpstr>Wingdings</vt:lpstr>
      <vt:lpstr>2_Custom Design</vt:lpstr>
      <vt:lpstr>9_Custom Design</vt:lpstr>
      <vt:lpstr>7_Custom Design</vt:lpstr>
      <vt:lpstr>Assessor/Appraiser Educational Improvements</vt:lpstr>
      <vt:lpstr>Welcome</vt:lpstr>
      <vt:lpstr>Services Provide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why we are here this week.</vt:lpstr>
      <vt:lpstr>PowerPoint Presentation</vt:lpstr>
      <vt:lpstr>PowerPoint Presentation</vt:lpstr>
      <vt:lpstr>Education Committee</vt:lpstr>
      <vt:lpstr>PowerPoint Presentation</vt:lpstr>
      <vt:lpstr>PowerPoint Presentation</vt:lpstr>
      <vt:lpstr>PowerPoint Presentation</vt:lpstr>
      <vt:lpstr>Course Cost Reduction</vt:lpstr>
      <vt:lpstr>Old Certification Program</vt:lpstr>
      <vt:lpstr>Assessors</vt:lpstr>
      <vt:lpstr>New Certification Program</vt:lpstr>
      <vt:lpstr>PowerPoint Presentation</vt:lpstr>
      <vt:lpstr>Appraiser I Requirements</vt:lpstr>
      <vt:lpstr>Real Property Appraiser II Requirements</vt:lpstr>
      <vt:lpstr>Personal Property Appraiser II Requirements</vt:lpstr>
      <vt:lpstr>Appraiser III Requirements</vt:lpstr>
      <vt:lpstr>Exceptions to Requirements</vt:lpstr>
      <vt:lpstr>Continuing Education </vt:lpstr>
      <vt:lpstr>Continuing Education </vt:lpstr>
      <vt:lpstr>Continuing Education </vt:lpstr>
      <vt:lpstr>Approved Courses/Workshops </vt:lpstr>
      <vt:lpstr>Approved Courses/Workshops</vt:lpstr>
      <vt:lpstr>Approved Courses/Workshops </vt:lpstr>
      <vt:lpstr>Approved Courses/Workshops </vt:lpstr>
      <vt:lpstr>Application </vt:lpstr>
      <vt:lpstr>Websites</vt:lpstr>
      <vt:lpstr>PowerPoint Presentation</vt:lpstr>
      <vt:lpstr>IAAO</vt:lpstr>
      <vt:lpstr>Professional Designations</vt:lpstr>
      <vt:lpstr>PowerPoint Presentation</vt:lpstr>
    </vt:vector>
  </TitlesOfParts>
  <Company>IAAO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Chrisb</dc:creator>
  <cp:lastModifiedBy>dbbaker</cp:lastModifiedBy>
  <cp:revision>875</cp:revision>
  <dcterms:created xsi:type="dcterms:W3CDTF">2005-08-01T18:37:04Z</dcterms:created>
  <dcterms:modified xsi:type="dcterms:W3CDTF">2016-09-09T16:47:54Z</dcterms:modified>
</cp:coreProperties>
</file>