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6" r:id="rId18"/>
    <p:sldId id="277" r:id="rId19"/>
    <p:sldId id="278" r:id="rId20"/>
    <p:sldId id="271" r:id="rId21"/>
    <p:sldId id="273" r:id="rId22"/>
    <p:sldId id="275" r:id="rId23"/>
    <p:sldId id="279" r:id="rId24"/>
    <p:sldId id="274" r:id="rId25"/>
    <p:sldId id="294" r:id="rId26"/>
    <p:sldId id="292" r:id="rId27"/>
    <p:sldId id="293" r:id="rId28"/>
    <p:sldId id="296" r:id="rId29"/>
    <p:sldId id="295" r:id="rId30"/>
    <p:sldId id="281" r:id="rId31"/>
    <p:sldId id="282" r:id="rId32"/>
    <p:sldId id="280" r:id="rId33"/>
    <p:sldId id="285" r:id="rId34"/>
    <p:sldId id="286" r:id="rId35"/>
    <p:sldId id="288" r:id="rId36"/>
    <p:sldId id="283" r:id="rId37"/>
    <p:sldId id="287" r:id="rId38"/>
    <p:sldId id="290" r:id="rId39"/>
    <p:sldId id="289" r:id="rId40"/>
    <p:sldId id="291" r:id="rId41"/>
    <p:sldId id="284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196E63-8BCF-4C8F-8EB4-4892C65A5371}" type="datetimeFigureOut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8D7371-6274-46BB-9E32-33CF27EDA3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Technological Changes When Moving From Paper To  Electronic Records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400800" cy="304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Harry Smith</a:t>
            </a:r>
          </a:p>
          <a:p>
            <a:r>
              <a:rPr lang="en-US" sz="2400" dirty="0" smtClean="0"/>
              <a:t>Onslow County Tax Administrator</a:t>
            </a:r>
          </a:p>
          <a:p>
            <a:r>
              <a:rPr lang="en-US" sz="2400" dirty="0" smtClean="0"/>
              <a:t>Advanced Personal and Real Seminars</a:t>
            </a:r>
          </a:p>
          <a:p>
            <a:r>
              <a:rPr lang="en-US" sz="2400" dirty="0" smtClean="0"/>
              <a:t>September 28,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4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rry_Smith\Desktop\AdvancedSeminars2015\OldTaxListing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Listing- Business Personal Listings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rry_Smith\Desktop\AdvancedSeminars2015\OldTaxV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Listings – Vault – 10 years of Personal Listings- 437 odd shaped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1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rry_Smith\Desktop\AdvancedSeminars2015\OldTaxCollOffi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Collections-bankruptcy &amp;      foreclosure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5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\\Ocusers\Departments\4140\OFFICE INVENTORY PICTURES 08_04_2011\OFFICE INVENTORY PICTURES 08_04_2011 land records 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Records – PUV/Exemptions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3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\\Ocusers\Departments\4140\OFFICE INVENTORY PICTURES 08_04_2011\OFFICE INVENTORY PICTURES 08_04_2011 Appr big ro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Appraisal -  PRC’s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6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Ocusers\Departments\4140\OFFICE INVENTORY PICTURES 08_04_2011\OFFICE INVENTORY PICTURES 08_04_2011 Sherris offic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13"/>
          <a:stretch/>
        </p:blipFill>
        <p:spPr bwMode="auto">
          <a:xfrm>
            <a:off x="2971800" y="1371600"/>
            <a:ext cx="2590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Administration- Old Personnel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3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Identified the following records for imaging project:</a:t>
            </a:r>
          </a:p>
          <a:p>
            <a:r>
              <a:rPr lang="en-US" sz="2600" dirty="0" smtClean="0"/>
              <a:t>PRC’s – appx. 25 file cabinets</a:t>
            </a:r>
          </a:p>
          <a:p>
            <a:r>
              <a:rPr lang="en-US" sz="2600" dirty="0" smtClean="0"/>
              <a:t>PUV/Exemptions – 5 file cabinets/9 file boxes</a:t>
            </a:r>
          </a:p>
          <a:p>
            <a:r>
              <a:rPr lang="en-US" sz="2600" dirty="0" smtClean="0"/>
              <a:t>Listing abstracts-437 books-30 file cabinets</a:t>
            </a:r>
          </a:p>
          <a:p>
            <a:r>
              <a:rPr lang="en-US" sz="2600" dirty="0" smtClean="0"/>
              <a:t>Tax releases – 69 storage boxes</a:t>
            </a:r>
          </a:p>
          <a:p>
            <a:r>
              <a:rPr lang="en-US" sz="2600" dirty="0" smtClean="0"/>
              <a:t>Tax Refunds -  4 file cabinets</a:t>
            </a:r>
          </a:p>
          <a:p>
            <a:r>
              <a:rPr lang="en-US" sz="2600" dirty="0" smtClean="0"/>
              <a:t>BPP audits – 3 file cabinets</a:t>
            </a:r>
          </a:p>
          <a:p>
            <a:r>
              <a:rPr lang="en-US" sz="2600" dirty="0" smtClean="0"/>
              <a:t>Collections – 5 file cabinets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2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summer 2014,  three large recycling cans were full every week, in addition to large trash bags full of shredded documents</a:t>
            </a:r>
          </a:p>
          <a:p>
            <a:r>
              <a:rPr lang="en-US" dirty="0" smtClean="0"/>
              <a:t>Vendor provided shred truck</a:t>
            </a:r>
          </a:p>
          <a:p>
            <a:r>
              <a:rPr lang="en-US" dirty="0" smtClean="0"/>
              <a:t>City of Jacksonville provided recycling dump truck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it wasn’t scanned?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arry_Smith\Desktop\AdvancedSeminars2015\JvilleDumpTru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729" y="2677738"/>
            <a:ext cx="6126480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arry_Smith\Desktop\AdvancedSeminars2015\Getting_ready_for_mo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729" y="2677738"/>
            <a:ext cx="6126480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Onslow began discussions of Microfilm a long, long time ago</a:t>
            </a:r>
          </a:p>
          <a:p>
            <a:pPr lvl="1"/>
            <a:r>
              <a:rPr lang="en-US" sz="2600" dirty="0" smtClean="0"/>
              <a:t>In early 80’s, only 30,000 parcels in the county</a:t>
            </a:r>
            <a:endParaRPr lang="en-US" sz="2600" dirty="0"/>
          </a:p>
          <a:p>
            <a:pPr lvl="1"/>
            <a:r>
              <a:rPr lang="en-US" sz="2600" dirty="0" smtClean="0"/>
              <a:t>Budget cuts and retrieval concerns prevented project approval</a:t>
            </a:r>
          </a:p>
          <a:p>
            <a:pPr lvl="1"/>
            <a:r>
              <a:rPr lang="en-US" sz="2600" dirty="0" smtClean="0"/>
              <a:t>Over next 15 years there were numerous demos of ever changing technology options</a:t>
            </a:r>
          </a:p>
          <a:p>
            <a:pPr lvl="1"/>
            <a:r>
              <a:rPr lang="en-US" sz="2600" dirty="0" smtClean="0"/>
              <a:t>During late 1990’s, scanning requests finally received budget approval, for only one scanner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long has the need existed?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Vendor offered long term storage solution</a:t>
            </a:r>
          </a:p>
          <a:p>
            <a:pPr lvl="1"/>
            <a:r>
              <a:rPr lang="en-US" sz="2400" dirty="0" smtClean="0"/>
              <a:t>Older files rarely accessed</a:t>
            </a:r>
          </a:p>
          <a:p>
            <a:pPr lvl="1"/>
            <a:r>
              <a:rPr lang="en-US" sz="2400" dirty="0" smtClean="0"/>
              <a:t>Long term storage less costly than scanning</a:t>
            </a:r>
          </a:p>
          <a:p>
            <a:pPr lvl="1"/>
            <a:r>
              <a:rPr lang="en-US" sz="2400" dirty="0" smtClean="0"/>
              <a:t>Turnaround time of &lt; 24 hours for retrieval of stored records</a:t>
            </a:r>
          </a:p>
          <a:p>
            <a:pPr lvl="1"/>
            <a:r>
              <a:rPr lang="en-US" sz="2400" dirty="0" smtClean="0"/>
              <a:t>Storage file boxes indexed- must provide box # and name on document for retrieval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trained on how to retrieve scanned docs</a:t>
            </a:r>
          </a:p>
          <a:p>
            <a:r>
              <a:rPr lang="en-US" dirty="0" smtClean="0"/>
              <a:t>Staff trained on how to scan and index new docs</a:t>
            </a:r>
          </a:p>
          <a:p>
            <a:r>
              <a:rPr lang="en-US" dirty="0" smtClean="0"/>
              <a:t>Business practices have changed-many employees now have desktop scanners</a:t>
            </a:r>
          </a:p>
          <a:p>
            <a:r>
              <a:rPr lang="en-US" dirty="0" smtClean="0"/>
              <a:t>Many more employees now engaged in scanning on routine basis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Changes as a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5" b="35591"/>
          <a:stretch/>
        </p:blipFill>
        <p:spPr bwMode="auto">
          <a:xfrm>
            <a:off x="457200" y="1634331"/>
            <a:ext cx="7010400" cy="44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" t="559" r="48788" b="-559"/>
          <a:stretch/>
        </p:blipFill>
        <p:spPr bwMode="auto">
          <a:xfrm>
            <a:off x="1371600" y="304800"/>
            <a:ext cx="5943600" cy="61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27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Listings plans to implement in-house scanning of abstracts in coming year</a:t>
            </a:r>
          </a:p>
          <a:p>
            <a:r>
              <a:rPr lang="en-US" dirty="0" smtClean="0"/>
              <a:t>Appraisal division will assist Land Records by scanning and indexing PRC’s with changes</a:t>
            </a:r>
            <a:endParaRPr lang="en-US" dirty="0"/>
          </a:p>
          <a:p>
            <a:r>
              <a:rPr lang="en-US" dirty="0" smtClean="0"/>
              <a:t>Staff has embraced scanning as part of daily routine, and prefers electronic process over paper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Changes Anticipated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arry_Smith\Desktop\AdvancedSeminars2015\20150910_161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729" y="2677738"/>
            <a:ext cx="6126480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16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rry_Smith\Desktop\AdvancedSeminars2015\20150909_173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729" y="2677738"/>
            <a:ext cx="6126480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Scanners Now Deployed       Throughout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81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arry_Smith\Desktop\AdvancedSeminars2015\20150909_172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729" y="2677738"/>
            <a:ext cx="6126480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14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arry_Smith\Desktop\AdvancedSeminars2015\20150909_171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729" y="2677738"/>
            <a:ext cx="6126480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39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rry_Smith\Desktop\AdvancedSeminars2015\20150909_171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729" y="2677738"/>
            <a:ext cx="6126480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6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Indexing</a:t>
            </a:r>
          </a:p>
          <a:p>
            <a:pPr lvl="1"/>
            <a:r>
              <a:rPr lang="en-US" sz="2400" dirty="0" smtClean="0"/>
              <a:t>How many fields are going to be entered?</a:t>
            </a:r>
          </a:p>
          <a:p>
            <a:pPr lvl="1"/>
            <a:r>
              <a:rPr lang="en-US" sz="2400" dirty="0" smtClean="0"/>
              <a:t>Is it worth time &amp; effort to index multiple fields?</a:t>
            </a:r>
          </a:p>
          <a:p>
            <a:pPr lvl="1"/>
            <a:r>
              <a:rPr lang="en-US" sz="2400" dirty="0" smtClean="0"/>
              <a:t>GIGO- retrieval is only as good as accuracy of indexing</a:t>
            </a:r>
          </a:p>
          <a:p>
            <a:pPr lvl="1"/>
            <a:r>
              <a:rPr lang="en-US" sz="2400" dirty="0" smtClean="0"/>
              <a:t>Verification of image quality and indexing is very important</a:t>
            </a:r>
          </a:p>
          <a:p>
            <a:pPr lvl="1"/>
            <a:r>
              <a:rPr lang="en-US" sz="2400" dirty="0" smtClean="0"/>
              <a:t>Verification performed by different employee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be Considered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to new Government Center caused concern for local professionals</a:t>
            </a:r>
          </a:p>
          <a:p>
            <a:r>
              <a:rPr lang="en-US" dirty="0" smtClean="0"/>
              <a:t>Old office location was one block from courthouse and Register of Deeds</a:t>
            </a:r>
          </a:p>
          <a:p>
            <a:r>
              <a:rPr lang="en-US" dirty="0" smtClean="0"/>
              <a:t>Attorney staff were frequent visitors to obtain deed tax stamp certifications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Opportunities for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28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office was located close to local license plate agency</a:t>
            </a:r>
          </a:p>
          <a:p>
            <a:r>
              <a:rPr lang="en-US" dirty="0" smtClean="0"/>
              <a:t>Active duty military generate a great deal of traffic for MV tax releases</a:t>
            </a:r>
          </a:p>
          <a:p>
            <a:r>
              <a:rPr lang="en-US" dirty="0" smtClean="0"/>
              <a:t>New office is nearly 6 ½  miles from LPA office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Opportunities for Technology</a:t>
            </a:r>
          </a:p>
        </p:txBody>
      </p:sp>
    </p:spTree>
    <p:extLst>
      <p:ext uri="{BB962C8B-B14F-4D97-AF65-F5344CB8AC3E}">
        <p14:creationId xmlns:p14="http://schemas.microsoft.com/office/powerpoint/2010/main" val="11658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4432" r="8586"/>
          <a:stretch/>
        </p:blipFill>
        <p:spPr bwMode="auto">
          <a:xfrm>
            <a:off x="613324" y="1524000"/>
            <a:ext cx="7366894" cy="456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rry_Smith\Desktop\AdvancedSeminars2015\OldTaxFr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6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ry_Smith\Pictures\20141217_072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729" y="2677738"/>
            <a:ext cx="6126480" cy="3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33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BOC approved moving Tax Office out of downtown area, local attorneys voiced their opposition and concern</a:t>
            </a:r>
          </a:p>
          <a:p>
            <a:r>
              <a:rPr lang="en-US" dirty="0" smtClean="0"/>
              <a:t>Main issue was anticipated travel time, expense, and inconvenience of traveling to new facility for tax deed stamps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27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 with ROD and staff to discuss issue and possible solutions</a:t>
            </a:r>
          </a:p>
          <a:p>
            <a:r>
              <a:rPr lang="en-US" dirty="0" smtClean="0"/>
              <a:t>In 2012, met with local Bar Association and presented an idea for developing an electronic deed tax stamp certification process</a:t>
            </a:r>
          </a:p>
          <a:p>
            <a:r>
              <a:rPr lang="en-US" dirty="0" smtClean="0"/>
              <a:t>Local attorneys tested the process and approved</a:t>
            </a:r>
          </a:p>
          <a:p>
            <a:r>
              <a:rPr lang="en-US" dirty="0" smtClean="0"/>
              <a:t>Process was implemented in spring 2013, or   1 ½ years before moving to the new Government Center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Opportunities for Technology</a:t>
            </a:r>
          </a:p>
        </p:txBody>
      </p:sp>
    </p:spTree>
    <p:extLst>
      <p:ext uri="{BB962C8B-B14F-4D97-AF65-F5344CB8AC3E}">
        <p14:creationId xmlns:p14="http://schemas.microsoft.com/office/powerpoint/2010/main" val="23760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Developed and provided forms </a:t>
            </a:r>
            <a:r>
              <a:rPr lang="en-US" sz="2600" dirty="0" smtClean="0"/>
              <a:t>for attorneys </a:t>
            </a:r>
            <a:r>
              <a:rPr lang="en-US" sz="2600" dirty="0"/>
              <a:t>to use when submitting tax stamp requests</a:t>
            </a:r>
          </a:p>
          <a:p>
            <a:pPr lvl="1"/>
            <a:r>
              <a:rPr lang="en-US" sz="2400" dirty="0"/>
              <a:t>Deed Recording Checklist</a:t>
            </a:r>
          </a:p>
          <a:p>
            <a:pPr lvl="1"/>
            <a:r>
              <a:rPr lang="en-US" sz="2400" dirty="0"/>
              <a:t>Tax Certification Request Form</a:t>
            </a:r>
          </a:p>
          <a:p>
            <a:pPr lvl="1"/>
            <a:r>
              <a:rPr lang="en-US" sz="2400" dirty="0"/>
              <a:t>Tax Certification Form</a:t>
            </a:r>
          </a:p>
          <a:p>
            <a:pPr lvl="1"/>
            <a:r>
              <a:rPr lang="en-US" sz="2400" dirty="0"/>
              <a:t>Waiver forms for Bankruptcy and Tax Foreclosures</a:t>
            </a:r>
          </a:p>
          <a:p>
            <a:r>
              <a:rPr lang="en-US" sz="2600" dirty="0"/>
              <a:t>Attorneys office submits request form by fax or e-mail</a:t>
            </a:r>
          </a:p>
          <a:p>
            <a:r>
              <a:rPr lang="en-US" sz="2600" dirty="0" smtClean="0"/>
              <a:t>Tax collections staff reviews and responds with signed certification by fax or e-mail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Deed Stamp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9066" r="19122"/>
          <a:stretch/>
        </p:blipFill>
        <p:spPr bwMode="auto">
          <a:xfrm>
            <a:off x="1276709" y="1268083"/>
            <a:ext cx="5934974" cy="485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4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11976" r="31378"/>
          <a:stretch/>
        </p:blipFill>
        <p:spPr bwMode="auto">
          <a:xfrm>
            <a:off x="1828800" y="789264"/>
            <a:ext cx="5410199" cy="533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Document preparation</a:t>
            </a:r>
          </a:p>
          <a:p>
            <a:pPr lvl="1"/>
            <a:r>
              <a:rPr lang="en-US" sz="2400" dirty="0" smtClean="0"/>
              <a:t>Multiple staples take time to remove and damage documents</a:t>
            </a:r>
          </a:p>
          <a:p>
            <a:pPr lvl="1"/>
            <a:r>
              <a:rPr lang="en-US" sz="2400" dirty="0" smtClean="0"/>
              <a:t>Poor quality originals- “dog ears”, dot matrix printers, light-small-poor penmanship, small margins</a:t>
            </a:r>
          </a:p>
          <a:p>
            <a:pPr lvl="1"/>
            <a:r>
              <a:rPr lang="en-US" sz="2400" dirty="0" smtClean="0"/>
              <a:t>Issues with paper colors not scanning-originals on white or yellow paper are better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be Considered </a:t>
            </a:r>
          </a:p>
        </p:txBody>
      </p:sp>
    </p:spTree>
    <p:extLst>
      <p:ext uri="{BB962C8B-B14F-4D97-AF65-F5344CB8AC3E}">
        <p14:creationId xmlns:p14="http://schemas.microsoft.com/office/powerpoint/2010/main" val="34697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12476" r="30939"/>
          <a:stretch/>
        </p:blipFill>
        <p:spPr bwMode="auto">
          <a:xfrm>
            <a:off x="1905000" y="820432"/>
            <a:ext cx="5257800" cy="530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3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Transition to VTS caused an increase in processing Military Exemptions</a:t>
            </a:r>
          </a:p>
          <a:p>
            <a:r>
              <a:rPr lang="en-US" dirty="0" smtClean="0"/>
              <a:t>In June 2014, met with LPA owner and staff to discuss customer service issues due to distance to new office at Government Center</a:t>
            </a:r>
          </a:p>
          <a:p>
            <a:r>
              <a:rPr lang="en-US" dirty="0" smtClean="0"/>
              <a:t>County IT and Tax worked with LPA to install a PC at the LPA-military allowed to access and submit LES electronically to Tax Office</a:t>
            </a:r>
          </a:p>
          <a:p>
            <a:r>
              <a:rPr lang="en-US" dirty="0" smtClean="0"/>
              <a:t>Process was up and running in July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Opportunities for Technology</a:t>
            </a:r>
          </a:p>
        </p:txBody>
      </p:sp>
    </p:spTree>
    <p:extLst>
      <p:ext uri="{BB962C8B-B14F-4D97-AF65-F5344CB8AC3E}">
        <p14:creationId xmlns:p14="http://schemas.microsoft.com/office/powerpoint/2010/main" val="17469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2" t="16869" r="23304" b="17793"/>
          <a:stretch/>
        </p:blipFill>
        <p:spPr bwMode="auto">
          <a:xfrm>
            <a:off x="1524000" y="1687300"/>
            <a:ext cx="5638800" cy="486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Easy Instructions for Submitting 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member accesses LES at LPA computer and e-mails LES to Tax Office</a:t>
            </a:r>
          </a:p>
          <a:p>
            <a:r>
              <a:rPr lang="en-US" dirty="0" smtClean="0"/>
              <a:t>Listings staff reviews LES, accessed VTS and processes exemption</a:t>
            </a:r>
          </a:p>
          <a:p>
            <a:r>
              <a:rPr lang="en-US" dirty="0" smtClean="0"/>
              <a:t>Staff member then contacts LPA to advise that exemption has been processed</a:t>
            </a:r>
          </a:p>
          <a:p>
            <a:r>
              <a:rPr lang="en-US" dirty="0" smtClean="0"/>
              <a:t>Service member completes transaction at LPA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Exemption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PRC’s scanned from 2000-2015, including revaluations in 2000, 2006, 2010, and 2014</a:t>
            </a:r>
          </a:p>
          <a:p>
            <a:r>
              <a:rPr lang="en-US" dirty="0" smtClean="0"/>
              <a:t>Currently working on PUV and exemptions</a:t>
            </a:r>
          </a:p>
          <a:p>
            <a:r>
              <a:rPr lang="en-US" dirty="0" smtClean="0"/>
              <a:t>Annexations have been scanned</a:t>
            </a:r>
          </a:p>
          <a:p>
            <a:r>
              <a:rPr lang="en-US" dirty="0" smtClean="0"/>
              <a:t>Finally disposed of PRC’s from 1992-1999 which were stored in file cabinets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Records Scanning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arry_Smith\Desktop\AdvancedSeminars2015\OldTaxPRC'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125" y="-6232525"/>
            <a:ext cx="24688800" cy="185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As a result of computer system conversion, personal property abstracts moved to 8 ½ x 11</a:t>
            </a:r>
          </a:p>
          <a:p>
            <a:r>
              <a:rPr lang="en-US" sz="2600" dirty="0" smtClean="0"/>
              <a:t>In 2012, began outsourcing scanning of abstracts and working them electronically</a:t>
            </a:r>
          </a:p>
          <a:p>
            <a:pPr lvl="1"/>
            <a:r>
              <a:rPr lang="en-US" sz="2400" dirty="0" smtClean="0"/>
              <a:t>Provided envelope to mail form directly to vendor</a:t>
            </a:r>
          </a:p>
          <a:p>
            <a:pPr lvl="1"/>
            <a:r>
              <a:rPr lang="en-US" sz="2400" dirty="0" smtClean="0"/>
              <a:t>Abstracts returned to office were shipped to vendor for scanning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Opportunity due to               Change in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2012, BOC approved construction of Onslow County Government Center</a:t>
            </a:r>
          </a:p>
          <a:p>
            <a:r>
              <a:rPr lang="en-US" dirty="0" smtClean="0"/>
              <a:t>Construction began early 2013</a:t>
            </a:r>
          </a:p>
          <a:p>
            <a:r>
              <a:rPr lang="en-US" dirty="0" smtClean="0"/>
              <a:t>All departments relocating to the Government Center were directed to transition toward paperless office</a:t>
            </a:r>
          </a:p>
          <a:p>
            <a:r>
              <a:rPr lang="en-US" dirty="0" smtClean="0"/>
              <a:t>New building designed to maximize open work space and drastically reduce number of file cabinets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Opportunity Becomes Directive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County provided resources through contract with JHS Document Solutions, Wilmington</a:t>
            </a:r>
            <a:endParaRPr lang="en-US" dirty="0"/>
          </a:p>
          <a:p>
            <a:r>
              <a:rPr lang="en-US" dirty="0" smtClean="0"/>
              <a:t>Tax office identified documents that needed to be kept due to retention requirements</a:t>
            </a:r>
          </a:p>
          <a:p>
            <a:r>
              <a:rPr lang="en-US" dirty="0" smtClean="0"/>
              <a:t>Also identified documents that could be disposed of through recycling or shredding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Meet This Objective?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710</TotalTime>
  <Words>976</Words>
  <Application>Microsoft Office PowerPoint</Application>
  <PresentationFormat>On-screen Show (4:3)</PresentationFormat>
  <Paragraphs>113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Waveform</vt:lpstr>
      <vt:lpstr>Technological Changes When Moving From Paper To  Electronic Records</vt:lpstr>
      <vt:lpstr>How long has the need existed?</vt:lpstr>
      <vt:lpstr>Issues to be Considered </vt:lpstr>
      <vt:lpstr>Issues to be Considered </vt:lpstr>
      <vt:lpstr>Land Records Scanning</vt:lpstr>
      <vt:lpstr>PowerPoint Presentation</vt:lpstr>
      <vt:lpstr>New Opportunity due to               Change in Technology</vt:lpstr>
      <vt:lpstr>When Opportunity Becomes Directive</vt:lpstr>
      <vt:lpstr>How Do We Meet This Objective?</vt:lpstr>
      <vt:lpstr>Listing- Business Personal Listings</vt:lpstr>
      <vt:lpstr>Listings – Vault – 10 years of Personal Listings- 437 odd shaped books</vt:lpstr>
      <vt:lpstr>Collections-bankruptcy &amp;      foreclosure files</vt:lpstr>
      <vt:lpstr>Land Records – PUV/Exemptions</vt:lpstr>
      <vt:lpstr>Appraisal -  PRC’s</vt:lpstr>
      <vt:lpstr>Administration- Old Personnel Files</vt:lpstr>
      <vt:lpstr>By the Numbers</vt:lpstr>
      <vt:lpstr>What if it wasn’t scanned?</vt:lpstr>
      <vt:lpstr>PowerPoint Presentation</vt:lpstr>
      <vt:lpstr>PowerPoint Presentation</vt:lpstr>
      <vt:lpstr>Additional option</vt:lpstr>
      <vt:lpstr>Process Changes as a Result</vt:lpstr>
      <vt:lpstr>PowerPoint Presentation</vt:lpstr>
      <vt:lpstr>PowerPoint Presentation</vt:lpstr>
      <vt:lpstr>Future Changes Anticipated</vt:lpstr>
      <vt:lpstr>PowerPoint Presentation</vt:lpstr>
      <vt:lpstr>Scanners Now Deployed       Throughout Office</vt:lpstr>
      <vt:lpstr>PowerPoint Presentation</vt:lpstr>
      <vt:lpstr>PowerPoint Presentation</vt:lpstr>
      <vt:lpstr>PowerPoint Presentation</vt:lpstr>
      <vt:lpstr>Other Opportunities for Technology</vt:lpstr>
      <vt:lpstr>Other Opportunities for Technology</vt:lpstr>
      <vt:lpstr>PowerPoint Presentation</vt:lpstr>
      <vt:lpstr>PowerPoint Presentation</vt:lpstr>
      <vt:lpstr>PowerPoint Presentation</vt:lpstr>
      <vt:lpstr>Issue</vt:lpstr>
      <vt:lpstr>Other Opportunities for Technology</vt:lpstr>
      <vt:lpstr>Deed Stamp Process</vt:lpstr>
      <vt:lpstr>PowerPoint Presentation</vt:lpstr>
      <vt:lpstr>PowerPoint Presentation</vt:lpstr>
      <vt:lpstr>PowerPoint Presentation</vt:lpstr>
      <vt:lpstr>Other Opportunities for Technology</vt:lpstr>
      <vt:lpstr>Easy Instructions for Submitting LES</vt:lpstr>
      <vt:lpstr>Military Exemption Process</vt:lpstr>
      <vt:lpstr>Questions??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Changes When Moving From Paper To  Electronic Records</dc:title>
  <dc:creator>Harry Smith</dc:creator>
  <cp:lastModifiedBy>Harry Smith</cp:lastModifiedBy>
  <cp:revision>55</cp:revision>
  <dcterms:created xsi:type="dcterms:W3CDTF">2015-09-08T15:59:24Z</dcterms:created>
  <dcterms:modified xsi:type="dcterms:W3CDTF">2015-09-18T20:23:55Z</dcterms:modified>
</cp:coreProperties>
</file>