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5"/>
  </p:notesMasterIdLst>
  <p:handoutMasterIdLst>
    <p:handoutMasterId r:id="rId66"/>
  </p:handoutMasterIdLst>
  <p:sldIdLst>
    <p:sldId id="256" r:id="rId2"/>
    <p:sldId id="320" r:id="rId3"/>
    <p:sldId id="297" r:id="rId4"/>
    <p:sldId id="309" r:id="rId5"/>
    <p:sldId id="316" r:id="rId6"/>
    <p:sldId id="311" r:id="rId7"/>
    <p:sldId id="262" r:id="rId8"/>
    <p:sldId id="278" r:id="rId9"/>
    <p:sldId id="279" r:id="rId10"/>
    <p:sldId id="280" r:id="rId11"/>
    <p:sldId id="281" r:id="rId12"/>
    <p:sldId id="284" r:id="rId13"/>
    <p:sldId id="282" r:id="rId14"/>
    <p:sldId id="283" r:id="rId15"/>
    <p:sldId id="285" r:id="rId16"/>
    <p:sldId id="300" r:id="rId17"/>
    <p:sldId id="319" r:id="rId18"/>
    <p:sldId id="293" r:id="rId19"/>
    <p:sldId id="264" r:id="rId20"/>
    <p:sldId id="265" r:id="rId21"/>
    <p:sldId id="273" r:id="rId22"/>
    <p:sldId id="270" r:id="rId23"/>
    <p:sldId id="271" r:id="rId24"/>
    <p:sldId id="274" r:id="rId25"/>
    <p:sldId id="321" r:id="rId26"/>
    <p:sldId id="272" r:id="rId27"/>
    <p:sldId id="257" r:id="rId28"/>
    <p:sldId id="288" r:id="rId29"/>
    <p:sldId id="289" r:id="rId30"/>
    <p:sldId id="298" r:id="rId31"/>
    <p:sldId id="299" r:id="rId32"/>
    <p:sldId id="306" r:id="rId33"/>
    <p:sldId id="267" r:id="rId34"/>
    <p:sldId id="259" r:id="rId35"/>
    <p:sldId id="276" r:id="rId36"/>
    <p:sldId id="307" r:id="rId37"/>
    <p:sldId id="308" r:id="rId38"/>
    <p:sldId id="268" r:id="rId39"/>
    <p:sldId id="258" r:id="rId40"/>
    <p:sldId id="295" r:id="rId41"/>
    <p:sldId id="317" r:id="rId42"/>
    <p:sldId id="294" r:id="rId43"/>
    <p:sldId id="322" r:id="rId44"/>
    <p:sldId id="275" r:id="rId45"/>
    <p:sldId id="292" r:id="rId46"/>
    <p:sldId id="287" r:id="rId47"/>
    <p:sldId id="303" r:id="rId48"/>
    <p:sldId id="269" r:id="rId49"/>
    <p:sldId id="260" r:id="rId50"/>
    <p:sldId id="301" r:id="rId51"/>
    <p:sldId id="323" r:id="rId52"/>
    <p:sldId id="318" r:id="rId53"/>
    <p:sldId id="302" r:id="rId54"/>
    <p:sldId id="277" r:id="rId55"/>
    <p:sldId id="324" r:id="rId56"/>
    <p:sldId id="261" r:id="rId57"/>
    <p:sldId id="313" r:id="rId58"/>
    <p:sldId id="310" r:id="rId59"/>
    <p:sldId id="312" r:id="rId60"/>
    <p:sldId id="314" r:id="rId61"/>
    <p:sldId id="315" r:id="rId62"/>
    <p:sldId id="304" r:id="rId63"/>
    <p:sldId id="305" r:id="rId6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73" autoAdjust="0"/>
    <p:restoredTop sz="94653" autoAdjust="0"/>
  </p:normalViewPr>
  <p:slideViewPr>
    <p:cSldViewPr>
      <p:cViewPr varScale="1">
        <p:scale>
          <a:sx n="107" d="100"/>
          <a:sy n="107" d="100"/>
        </p:scale>
        <p:origin x="-1038"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6" d="100"/>
          <a:sy n="86" d="100"/>
        </p:scale>
        <p:origin x="-3090" y="-7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3A432B8-8A82-4109-AC0A-4FB9876765F8}" type="datetimeFigureOut">
              <a:rPr lang="en-US" smtClean="0"/>
              <a:pPr/>
              <a:t>9/17/2015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74714A2-4A4A-4BA1-ADFF-0B4E34E0E194}"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728D752-D1DA-4355-90B3-FEDBB0E55795}" type="datetimeFigureOut">
              <a:rPr lang="en-US" smtClean="0"/>
              <a:pPr/>
              <a:t>9/17/2015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C2BC528-E112-47E3-B7C2-C49EDF5B800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C2BC528-E112-47E3-B7C2-C49EDF5B8008}" type="slidenum">
              <a:rPr lang="en-US" smtClean="0"/>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C2BC528-E112-47E3-B7C2-C49EDF5B8008}" type="slidenum">
              <a:rPr lang="en-US" smtClean="0"/>
              <a:pPr/>
              <a:t>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EC61792-E374-4D2F-AB69-E3D2E1E83AE8}" type="datetimeFigureOut">
              <a:rPr lang="en-US" smtClean="0"/>
              <a:pPr/>
              <a:t>9/17/2015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0CA08C-5B82-40E1-88C2-BD1701EA85F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C61792-E374-4D2F-AB69-E3D2E1E83AE8}" type="datetimeFigureOut">
              <a:rPr lang="en-US" smtClean="0"/>
              <a:pPr/>
              <a:t>9/17/2015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0CA08C-5B82-40E1-88C2-BD1701EA85F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C61792-E374-4D2F-AB69-E3D2E1E83AE8}" type="datetimeFigureOut">
              <a:rPr lang="en-US" smtClean="0"/>
              <a:pPr/>
              <a:t>9/17/2015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0CA08C-5B82-40E1-88C2-BD1701EA85F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C61792-E374-4D2F-AB69-E3D2E1E83AE8}" type="datetimeFigureOut">
              <a:rPr lang="en-US" smtClean="0"/>
              <a:pPr/>
              <a:t>9/17/2015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0CA08C-5B82-40E1-88C2-BD1701EA85F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EC61792-E374-4D2F-AB69-E3D2E1E83AE8}" type="datetimeFigureOut">
              <a:rPr lang="en-US" smtClean="0"/>
              <a:pPr/>
              <a:t>9/17/2015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0CA08C-5B82-40E1-88C2-BD1701EA85F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EC61792-E374-4D2F-AB69-E3D2E1E83AE8}" type="datetimeFigureOut">
              <a:rPr lang="en-US" smtClean="0"/>
              <a:pPr/>
              <a:t>9/17/2015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0CA08C-5B82-40E1-88C2-BD1701EA85F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EC61792-E374-4D2F-AB69-E3D2E1E83AE8}" type="datetimeFigureOut">
              <a:rPr lang="en-US" smtClean="0"/>
              <a:pPr/>
              <a:t>9/17/2015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0CA08C-5B82-40E1-88C2-BD1701EA85F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EC61792-E374-4D2F-AB69-E3D2E1E83AE8}" type="datetimeFigureOut">
              <a:rPr lang="en-US" smtClean="0"/>
              <a:pPr/>
              <a:t>9/17/2015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0CA08C-5B82-40E1-88C2-BD1701EA85F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C61792-E374-4D2F-AB69-E3D2E1E83AE8}" type="datetimeFigureOut">
              <a:rPr lang="en-US" smtClean="0"/>
              <a:pPr/>
              <a:t>9/17/2015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0CA08C-5B82-40E1-88C2-BD1701EA85F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C61792-E374-4D2F-AB69-E3D2E1E83AE8}" type="datetimeFigureOut">
              <a:rPr lang="en-US" smtClean="0"/>
              <a:pPr/>
              <a:t>9/17/2015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0CA08C-5B82-40E1-88C2-BD1701EA85F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C61792-E374-4D2F-AB69-E3D2E1E83AE8}" type="datetimeFigureOut">
              <a:rPr lang="en-US" smtClean="0"/>
              <a:pPr/>
              <a:t>9/17/2015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0CA08C-5B82-40E1-88C2-BD1701EA85F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Mod val="40000"/>
            <a:lumOff val="60000"/>
            <a:alpha val="7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C61792-E374-4D2F-AB69-E3D2E1E83AE8}" type="datetimeFigureOut">
              <a:rPr lang="en-US" smtClean="0"/>
              <a:pPr/>
              <a:t>9/17/2015</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0CA08C-5B82-40E1-88C2-BD1701EA85F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gif"/><Relationship Id="rId1" Type="http://schemas.openxmlformats.org/officeDocument/2006/relationships/slideLayout" Target="../slideLayouts/slideLayout1.xml"/><Relationship Id="rId5" Type="http://schemas.openxmlformats.org/officeDocument/2006/relationships/image" Target="../media/image4.gif"/><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www.dornc.com/taxes/sales/vehiclelease.html" TargetMode="External"/><Relationship Id="rId2" Type="http://schemas.openxmlformats.org/officeDocument/2006/relationships/hyperlink" Target="http://triangletransit.org/triangle-region-vehicle-rental-taxes"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dornc.com/localgovt/" TargetMode="External"/><Relationship Id="rId2" Type="http://schemas.openxmlformats.org/officeDocument/2006/relationships/hyperlink" Target="http://www.dor.state.nc.us/publications/abstract/2013/part5.html" TargetMode="Externa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3400" y="228600"/>
            <a:ext cx="7924800" cy="1200329"/>
          </a:xfrm>
          <a:prstGeom prst="rect">
            <a:avLst/>
          </a:prstGeom>
          <a:noFill/>
        </p:spPr>
        <p:txBody>
          <a:bodyPr wrap="square" rtlCol="0">
            <a:spAutoFit/>
          </a:bodyPr>
          <a:lstStyle/>
          <a:p>
            <a:pPr algn="ctr"/>
            <a:r>
              <a:rPr lang="en-US" sz="3600" dirty="0">
                <a:latin typeface="Cooper Black" pitchFamily="18" charset="0"/>
                <a:cs typeface="Aharoni" pitchFamily="2" charset="-79"/>
              </a:rPr>
              <a:t>2015 Advanced Personal and Real Property Seminar</a:t>
            </a:r>
          </a:p>
        </p:txBody>
      </p:sp>
      <p:sp>
        <p:nvSpPr>
          <p:cNvPr id="5" name="TextBox 4"/>
          <p:cNvSpPr txBox="1"/>
          <p:nvPr/>
        </p:nvSpPr>
        <p:spPr>
          <a:xfrm>
            <a:off x="1752600" y="1524001"/>
            <a:ext cx="6096000" cy="3662541"/>
          </a:xfrm>
          <a:prstGeom prst="rect">
            <a:avLst/>
          </a:prstGeom>
          <a:noFill/>
        </p:spPr>
        <p:txBody>
          <a:bodyPr wrap="square" rtlCol="0">
            <a:spAutoFit/>
          </a:bodyPr>
          <a:lstStyle/>
          <a:p>
            <a:r>
              <a:rPr lang="en-US" sz="3600" u="sng" dirty="0" smtClean="0">
                <a:solidFill>
                  <a:srgbClr val="0000FF"/>
                </a:solidFill>
                <a:latin typeface="Eras Bold ITC" pitchFamily="34" charset="0"/>
                <a:cs typeface="Aharoni" pitchFamily="2" charset="-79"/>
              </a:rPr>
              <a:t>The Gross Receipts Taxes</a:t>
            </a:r>
          </a:p>
          <a:p>
            <a:pPr marL="230188" indent="230188">
              <a:buFont typeface="Arial" pitchFamily="34" charset="0"/>
              <a:buChar char="•"/>
            </a:pPr>
            <a:r>
              <a:rPr lang="en-US" sz="2800" dirty="0" smtClean="0">
                <a:solidFill>
                  <a:srgbClr val="0000FF"/>
                </a:solidFill>
                <a:latin typeface="Eras Bold ITC" pitchFamily="34" charset="0"/>
                <a:cs typeface="Aharoni" pitchFamily="2" charset="-79"/>
              </a:rPr>
              <a:t>Prepared Food and Beverage</a:t>
            </a:r>
          </a:p>
          <a:p>
            <a:pPr marL="230188" indent="230188"/>
            <a:endParaRPr lang="en-US" sz="2800" dirty="0" smtClean="0">
              <a:solidFill>
                <a:srgbClr val="0000FF"/>
              </a:solidFill>
              <a:latin typeface="Eras Bold ITC" pitchFamily="34" charset="0"/>
              <a:cs typeface="Aharoni" pitchFamily="2" charset="-79"/>
            </a:endParaRPr>
          </a:p>
          <a:p>
            <a:pPr marL="230188" indent="230188">
              <a:buFont typeface="Arial" pitchFamily="34" charset="0"/>
              <a:buChar char="•"/>
            </a:pPr>
            <a:r>
              <a:rPr lang="en-US" sz="2800" dirty="0" smtClean="0">
                <a:solidFill>
                  <a:srgbClr val="0000FF"/>
                </a:solidFill>
                <a:latin typeface="Eras Bold ITC" pitchFamily="34" charset="0"/>
                <a:cs typeface="Aharoni" pitchFamily="2" charset="-79"/>
              </a:rPr>
              <a:t>Lodging / Room Occupancy</a:t>
            </a:r>
          </a:p>
          <a:p>
            <a:pPr marL="230188" indent="230188">
              <a:buFont typeface="Arial" pitchFamily="34" charset="0"/>
              <a:buChar char="•"/>
            </a:pPr>
            <a:endParaRPr lang="en-US" sz="2800" dirty="0" smtClean="0">
              <a:solidFill>
                <a:srgbClr val="0000FF"/>
              </a:solidFill>
              <a:latin typeface="Eras Bold ITC" pitchFamily="34" charset="0"/>
              <a:cs typeface="Aharoni" pitchFamily="2" charset="-79"/>
            </a:endParaRPr>
          </a:p>
          <a:p>
            <a:pPr marL="230188" indent="230188">
              <a:buFont typeface="Arial" pitchFamily="34" charset="0"/>
              <a:buChar char="•"/>
            </a:pPr>
            <a:r>
              <a:rPr lang="en-US" sz="2800" dirty="0" smtClean="0">
                <a:solidFill>
                  <a:srgbClr val="0000FF"/>
                </a:solidFill>
                <a:latin typeface="Eras Bold ITC" pitchFamily="34" charset="0"/>
                <a:cs typeface="Aharoni" pitchFamily="2" charset="-79"/>
              </a:rPr>
              <a:t>Rental Vehicle</a:t>
            </a:r>
          </a:p>
          <a:p>
            <a:pPr marL="230188" indent="230188"/>
            <a:endParaRPr lang="en-US" sz="2800" dirty="0" smtClean="0">
              <a:solidFill>
                <a:srgbClr val="0000FF"/>
              </a:solidFill>
              <a:latin typeface="Eras Bold ITC" pitchFamily="34" charset="0"/>
              <a:cs typeface="Aharoni" pitchFamily="2" charset="-79"/>
            </a:endParaRPr>
          </a:p>
          <a:p>
            <a:pPr marL="230188" indent="230188">
              <a:buFont typeface="Arial" pitchFamily="34" charset="0"/>
              <a:buChar char="•"/>
            </a:pPr>
            <a:r>
              <a:rPr lang="en-US" sz="2800" dirty="0" smtClean="0">
                <a:solidFill>
                  <a:srgbClr val="0000FF"/>
                </a:solidFill>
                <a:latin typeface="Eras Bold ITC" pitchFamily="34" charset="0"/>
                <a:cs typeface="Aharoni" pitchFamily="2" charset="-79"/>
              </a:rPr>
              <a:t>Heavy Equipment Rental</a:t>
            </a:r>
          </a:p>
        </p:txBody>
      </p:sp>
      <p:sp>
        <p:nvSpPr>
          <p:cNvPr id="6" name="TextBox 5"/>
          <p:cNvSpPr txBox="1"/>
          <p:nvPr/>
        </p:nvSpPr>
        <p:spPr>
          <a:xfrm>
            <a:off x="381000" y="5638801"/>
            <a:ext cx="3048000" cy="830997"/>
          </a:xfrm>
          <a:prstGeom prst="rect">
            <a:avLst/>
          </a:prstGeom>
          <a:noFill/>
        </p:spPr>
        <p:txBody>
          <a:bodyPr wrap="square" rtlCol="0">
            <a:spAutoFit/>
          </a:bodyPr>
          <a:lstStyle/>
          <a:p>
            <a:r>
              <a:rPr lang="en-US" sz="1200" b="1" dirty="0" smtClean="0"/>
              <a:t>Presented by: </a:t>
            </a:r>
          </a:p>
          <a:p>
            <a:r>
              <a:rPr lang="en-US" sz="1200" b="1" dirty="0" smtClean="0"/>
              <a:t>Marshall Reid, Business Auditor</a:t>
            </a:r>
          </a:p>
          <a:p>
            <a:r>
              <a:rPr lang="en-US" sz="1200" b="1" dirty="0" smtClean="0"/>
              <a:t>Wake County Revenue Department</a:t>
            </a:r>
          </a:p>
          <a:p>
            <a:r>
              <a:rPr lang="en-US" sz="1200" b="1" dirty="0" smtClean="0"/>
              <a:t>(919) 856-2721  marshall.reid@wakegov.com</a:t>
            </a:r>
            <a:endParaRPr lang="en-US" sz="1200" b="1" dirty="0"/>
          </a:p>
        </p:txBody>
      </p:sp>
      <p:pic>
        <p:nvPicPr>
          <p:cNvPr id="11270" name="Picture 6" descr="http://media1.giphy.com/media/nrxEgQeMDOvO8/giphy.gif"/>
          <p:cNvPicPr>
            <a:picLocks noChangeAspect="1" noChangeArrowheads="1" noCrop="1"/>
          </p:cNvPicPr>
          <p:nvPr/>
        </p:nvPicPr>
        <p:blipFill>
          <a:blip r:embed="rId2" cstate="print"/>
          <a:srcRect/>
          <a:stretch>
            <a:fillRect/>
          </a:stretch>
        </p:blipFill>
        <p:spPr bwMode="auto">
          <a:xfrm>
            <a:off x="533400" y="2133600"/>
            <a:ext cx="1371600" cy="1099774"/>
          </a:xfrm>
          <a:prstGeom prst="rect">
            <a:avLst/>
          </a:prstGeom>
          <a:noFill/>
        </p:spPr>
      </p:pic>
      <p:pic>
        <p:nvPicPr>
          <p:cNvPr id="11272" name="Picture 8" descr="https://encrypted-tbn2.gstatic.com/images?q=tbn:ANd9GcTS5jg-n8eAo5gmm28jQvwZa9_6Y6cguzz_MbLkf775cXKvYHG_"/>
          <p:cNvPicPr>
            <a:picLocks noChangeAspect="1" noChangeArrowheads="1"/>
          </p:cNvPicPr>
          <p:nvPr/>
        </p:nvPicPr>
        <p:blipFill>
          <a:blip r:embed="rId3" cstate="print"/>
          <a:srcRect/>
          <a:stretch>
            <a:fillRect/>
          </a:stretch>
        </p:blipFill>
        <p:spPr bwMode="auto">
          <a:xfrm>
            <a:off x="5257801" y="3657600"/>
            <a:ext cx="1145081" cy="762000"/>
          </a:xfrm>
          <a:prstGeom prst="rect">
            <a:avLst/>
          </a:prstGeom>
          <a:noFill/>
        </p:spPr>
      </p:pic>
      <p:pic>
        <p:nvPicPr>
          <p:cNvPr id="11274" name="Picture 10" descr="http://eddiepatin.com/HEO/images/excavator.gif"/>
          <p:cNvPicPr>
            <a:picLocks noChangeAspect="1" noChangeArrowheads="1" noCrop="1"/>
          </p:cNvPicPr>
          <p:nvPr/>
        </p:nvPicPr>
        <p:blipFill>
          <a:blip r:embed="rId4" cstate="print"/>
          <a:srcRect/>
          <a:stretch>
            <a:fillRect/>
          </a:stretch>
        </p:blipFill>
        <p:spPr bwMode="auto">
          <a:xfrm>
            <a:off x="5029200" y="5181601"/>
            <a:ext cx="1295400" cy="1048658"/>
          </a:xfrm>
          <a:prstGeom prst="rect">
            <a:avLst/>
          </a:prstGeom>
          <a:noFill/>
        </p:spPr>
      </p:pic>
      <p:pic>
        <p:nvPicPr>
          <p:cNvPr id="11280" name="Picture 16" descr="http://valid.org.au/conference/graphics/motel.gif"/>
          <p:cNvPicPr>
            <a:picLocks noChangeAspect="1" noChangeArrowheads="1"/>
          </p:cNvPicPr>
          <p:nvPr/>
        </p:nvPicPr>
        <p:blipFill>
          <a:blip r:embed="rId5" cstate="print"/>
          <a:srcRect/>
          <a:stretch>
            <a:fillRect/>
          </a:stretch>
        </p:blipFill>
        <p:spPr bwMode="auto">
          <a:xfrm>
            <a:off x="7239000" y="2667000"/>
            <a:ext cx="990600" cy="870382"/>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792162"/>
          </a:xfrm>
        </p:spPr>
        <p:txBody>
          <a:bodyPr>
            <a:normAutofit/>
          </a:bodyPr>
          <a:lstStyle/>
          <a:p>
            <a:r>
              <a:rPr lang="en-US" sz="3800" b="1" dirty="0" smtClean="0">
                <a:solidFill>
                  <a:srgbClr val="0000FF"/>
                </a:solidFill>
              </a:rPr>
              <a:t>2-4: What is a Gross Receipts Tax Anyway?</a:t>
            </a:r>
            <a:endParaRPr lang="en-US" sz="3800" b="1" dirty="0">
              <a:solidFill>
                <a:srgbClr val="0000FF"/>
              </a:solidFill>
            </a:endParaRPr>
          </a:p>
        </p:txBody>
      </p:sp>
      <p:sp>
        <p:nvSpPr>
          <p:cNvPr id="3" name="Content Placeholder 2"/>
          <p:cNvSpPr>
            <a:spLocks noGrp="1"/>
          </p:cNvSpPr>
          <p:nvPr>
            <p:ph idx="1"/>
          </p:nvPr>
        </p:nvSpPr>
        <p:spPr>
          <a:xfrm>
            <a:off x="152400" y="1066800"/>
            <a:ext cx="8839200" cy="5410200"/>
          </a:xfrm>
        </p:spPr>
        <p:txBody>
          <a:bodyPr>
            <a:normAutofit lnSpcReduction="10000"/>
          </a:bodyPr>
          <a:lstStyle/>
          <a:p>
            <a:pPr marL="112713" indent="3175">
              <a:buNone/>
            </a:pPr>
            <a:r>
              <a:rPr lang="en-US" dirty="0" smtClean="0"/>
              <a:t>In </a:t>
            </a:r>
            <a:r>
              <a:rPr lang="en-US" b="1" dirty="0" smtClean="0"/>
              <a:t>Other States</a:t>
            </a:r>
            <a:r>
              <a:rPr lang="en-US" dirty="0" smtClean="0"/>
              <a:t>, Gross Receipts Tax may be:</a:t>
            </a:r>
          </a:p>
          <a:p>
            <a:pPr marL="112713" indent="3175"/>
            <a:r>
              <a:rPr lang="en-US" dirty="0" smtClean="0"/>
              <a:t> New Mexico: imposed on businesses based on </a:t>
            </a:r>
          </a:p>
          <a:p>
            <a:pPr marL="112713" indent="3175">
              <a:buNone/>
            </a:pPr>
            <a:r>
              <a:rPr lang="en-US" dirty="0" smtClean="0"/>
              <a:t>   ALL income from ALL sources. (Note: NM does </a:t>
            </a:r>
          </a:p>
          <a:p>
            <a:pPr marL="112713" indent="3175">
              <a:buNone/>
            </a:pPr>
            <a:r>
              <a:rPr lang="en-US" dirty="0" smtClean="0"/>
              <a:t>   not have a sales &amp; use tax)</a:t>
            </a:r>
          </a:p>
          <a:p>
            <a:pPr marL="112713" indent="3175"/>
            <a:r>
              <a:rPr lang="en-US" dirty="0" smtClean="0"/>
              <a:t> Michigan: levied on the gross receipts of </a:t>
            </a:r>
            <a:r>
              <a:rPr lang="en-US" u="sng" dirty="0" smtClean="0"/>
              <a:t>all </a:t>
            </a:r>
          </a:p>
          <a:p>
            <a:pPr marL="112713" indent="3175">
              <a:buNone/>
            </a:pPr>
            <a:r>
              <a:rPr lang="en-US" dirty="0" smtClean="0"/>
              <a:t>   </a:t>
            </a:r>
            <a:r>
              <a:rPr lang="en-US" u="sng" dirty="0" smtClean="0"/>
              <a:t>business</a:t>
            </a:r>
            <a:r>
              <a:rPr lang="en-US" dirty="0" smtClean="0"/>
              <a:t>. (Note: the tax was repealed and </a:t>
            </a:r>
          </a:p>
          <a:p>
            <a:pPr marL="112713" indent="3175">
              <a:buNone/>
            </a:pPr>
            <a:r>
              <a:rPr lang="en-US" dirty="0" smtClean="0"/>
              <a:t>   replaced with a flat corporate income tax) </a:t>
            </a:r>
          </a:p>
          <a:p>
            <a:pPr marL="112713" indent="3175"/>
            <a:r>
              <a:rPr lang="en-US" dirty="0" smtClean="0"/>
              <a:t> Nevada: levied on the gross receipts of businesses </a:t>
            </a:r>
          </a:p>
          <a:p>
            <a:pPr marL="112713" indent="3175">
              <a:buNone/>
            </a:pPr>
            <a:r>
              <a:rPr lang="en-US" dirty="0" smtClean="0"/>
              <a:t>   with at least $4 million in revenue in Nevada. </a:t>
            </a:r>
          </a:p>
          <a:p>
            <a:pPr marL="112713" indent="3175">
              <a:buNone/>
            </a:pPr>
            <a:r>
              <a:rPr lang="en-US" dirty="0" smtClean="0"/>
              <a:t>   (Note: Nevada calls it a “Commerce Tax”)</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610600" cy="762000"/>
          </a:xfrm>
        </p:spPr>
        <p:txBody>
          <a:bodyPr>
            <a:normAutofit fontScale="90000"/>
          </a:bodyPr>
          <a:lstStyle/>
          <a:p>
            <a:r>
              <a:rPr lang="en-US" sz="3800" b="1" dirty="0" smtClean="0">
                <a:solidFill>
                  <a:srgbClr val="0000FF"/>
                </a:solidFill>
              </a:rPr>
              <a:t>2-5: What is a Gross Receipts Tax Anyway?</a:t>
            </a:r>
            <a:endParaRPr lang="en-US" sz="3800" b="1" dirty="0">
              <a:solidFill>
                <a:srgbClr val="0000FF"/>
              </a:solidFill>
            </a:endParaRPr>
          </a:p>
        </p:txBody>
      </p:sp>
      <p:sp>
        <p:nvSpPr>
          <p:cNvPr id="3" name="Content Placeholder 2"/>
          <p:cNvSpPr>
            <a:spLocks noGrp="1"/>
          </p:cNvSpPr>
          <p:nvPr>
            <p:ph idx="1"/>
          </p:nvPr>
        </p:nvSpPr>
        <p:spPr>
          <a:xfrm>
            <a:off x="152400" y="914400"/>
            <a:ext cx="8839200" cy="5562600"/>
          </a:xfrm>
        </p:spPr>
        <p:txBody>
          <a:bodyPr>
            <a:normAutofit/>
          </a:bodyPr>
          <a:lstStyle/>
          <a:p>
            <a:pPr marL="112713" indent="3175">
              <a:buNone/>
            </a:pPr>
            <a:r>
              <a:rPr lang="en-US" dirty="0" smtClean="0"/>
              <a:t>In </a:t>
            </a:r>
            <a:r>
              <a:rPr lang="en-US" b="1" dirty="0" smtClean="0"/>
              <a:t>Other States</a:t>
            </a:r>
            <a:r>
              <a:rPr lang="en-US" dirty="0" smtClean="0"/>
              <a:t>, Gross Receipts Tax is:</a:t>
            </a:r>
          </a:p>
          <a:p>
            <a:pPr marL="112713" indent="3175"/>
            <a:r>
              <a:rPr lang="en-US" dirty="0" smtClean="0"/>
              <a:t> Delaware: a tax on the total gross revenues of a </a:t>
            </a:r>
          </a:p>
          <a:p>
            <a:pPr marL="112713" indent="3175">
              <a:buNone/>
            </a:pPr>
            <a:r>
              <a:rPr lang="en-US" dirty="0" smtClean="0"/>
              <a:t>   business, regardless of source. This tax is </a:t>
            </a:r>
          </a:p>
          <a:p>
            <a:pPr marL="112713" indent="3175">
              <a:buNone/>
            </a:pPr>
            <a:r>
              <a:rPr lang="en-US" dirty="0" smtClean="0"/>
              <a:t>   levied on the business, rather than on the  </a:t>
            </a:r>
          </a:p>
          <a:p>
            <a:pPr marL="112713" indent="3175">
              <a:buNone/>
            </a:pPr>
            <a:r>
              <a:rPr lang="en-US" dirty="0" smtClean="0"/>
              <a:t>   consumer.</a:t>
            </a:r>
          </a:p>
          <a:p>
            <a:pPr marL="112713" indent="3175"/>
            <a:r>
              <a:rPr lang="en-US" dirty="0" smtClean="0"/>
              <a:t> Ohio: a tax imposed on the privilege of doing </a:t>
            </a:r>
          </a:p>
          <a:p>
            <a:pPr marL="112713" indent="3175">
              <a:buNone/>
            </a:pPr>
            <a:r>
              <a:rPr lang="en-US" dirty="0" smtClean="0"/>
              <a:t>   business in Ohio measured by gross receipts </a:t>
            </a:r>
          </a:p>
          <a:p>
            <a:pPr marL="112713" indent="3175">
              <a:buNone/>
            </a:pPr>
            <a:r>
              <a:rPr lang="en-US" dirty="0" smtClean="0"/>
              <a:t>   from business activities in Ohio (called a </a:t>
            </a:r>
          </a:p>
          <a:p>
            <a:pPr marL="112713" indent="3175">
              <a:buNone/>
            </a:pPr>
            <a:r>
              <a:rPr lang="en-US" dirty="0" smtClean="0"/>
              <a:t>   “Commercial Activity Tax”, or “CAT”)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762000"/>
          </a:xfrm>
        </p:spPr>
        <p:txBody>
          <a:bodyPr>
            <a:noAutofit/>
          </a:bodyPr>
          <a:lstStyle/>
          <a:p>
            <a:r>
              <a:rPr lang="en-US" sz="3800" b="1" dirty="0" smtClean="0">
                <a:solidFill>
                  <a:srgbClr val="0000FF"/>
                </a:solidFill>
              </a:rPr>
              <a:t>2-6: What is a Gross Receipts Tax Anyway?</a:t>
            </a:r>
            <a:endParaRPr lang="en-US" sz="3800" b="1" dirty="0">
              <a:solidFill>
                <a:srgbClr val="0000FF"/>
              </a:solidFill>
            </a:endParaRPr>
          </a:p>
        </p:txBody>
      </p:sp>
      <p:sp>
        <p:nvSpPr>
          <p:cNvPr id="3" name="Content Placeholder 2"/>
          <p:cNvSpPr>
            <a:spLocks noGrp="1"/>
          </p:cNvSpPr>
          <p:nvPr>
            <p:ph idx="1"/>
          </p:nvPr>
        </p:nvSpPr>
        <p:spPr>
          <a:xfrm>
            <a:off x="152400" y="1066800"/>
            <a:ext cx="8839200" cy="5410200"/>
          </a:xfrm>
        </p:spPr>
        <p:txBody>
          <a:bodyPr>
            <a:normAutofit/>
          </a:bodyPr>
          <a:lstStyle/>
          <a:p>
            <a:pPr marL="112713" indent="3175">
              <a:buNone/>
            </a:pPr>
            <a:r>
              <a:rPr lang="en-US" dirty="0" smtClean="0"/>
              <a:t>In </a:t>
            </a:r>
            <a:r>
              <a:rPr lang="en-US" b="1" dirty="0" smtClean="0"/>
              <a:t>Other States</a:t>
            </a:r>
            <a:r>
              <a:rPr lang="en-US" dirty="0" smtClean="0"/>
              <a:t>, Gross Receipts Tax is:</a:t>
            </a:r>
          </a:p>
          <a:p>
            <a:pPr marL="112713" indent="3175"/>
            <a:r>
              <a:rPr lang="en-US" dirty="0" smtClean="0"/>
              <a:t> Virginia:  a 200-year-old business, professional </a:t>
            </a:r>
          </a:p>
          <a:p>
            <a:pPr marL="112713" indent="3175">
              <a:buNone/>
            </a:pPr>
            <a:r>
              <a:rPr lang="en-US" dirty="0" smtClean="0"/>
              <a:t>   and occupational license tax. The tax is levied on </a:t>
            </a:r>
          </a:p>
          <a:p>
            <a:pPr marL="112713" indent="3175">
              <a:buNone/>
            </a:pPr>
            <a:r>
              <a:rPr lang="en-US" dirty="0" smtClean="0"/>
              <a:t>   all businesses as a percentage of gross receipts, </a:t>
            </a:r>
          </a:p>
          <a:p>
            <a:pPr marL="112713" indent="3175">
              <a:buNone/>
            </a:pPr>
            <a:r>
              <a:rPr lang="en-US" dirty="0" smtClean="0"/>
              <a:t>   and the rate varies with type of industry.</a:t>
            </a:r>
          </a:p>
          <a:p>
            <a:pPr marL="112713" indent="3175"/>
            <a:r>
              <a:rPr lang="en-US" dirty="0" smtClean="0"/>
              <a:t> Washington:  a tax on the value of products, gross </a:t>
            </a:r>
          </a:p>
          <a:p>
            <a:pPr marL="112713" indent="3175">
              <a:buNone/>
            </a:pPr>
            <a:r>
              <a:rPr lang="en-US" dirty="0" smtClean="0"/>
              <a:t>   proceeds of sale, or gross income of the business. </a:t>
            </a:r>
          </a:p>
          <a:p>
            <a:pPr marL="112713" indent="3175">
              <a:buNone/>
            </a:pPr>
            <a:r>
              <a:rPr lang="en-US" dirty="0" smtClean="0"/>
              <a:t>   (Note: Washington State does not have an </a:t>
            </a:r>
          </a:p>
          <a:p>
            <a:pPr marL="112713" indent="3175">
              <a:buNone/>
            </a:pPr>
            <a:r>
              <a:rPr lang="en-US" dirty="0" smtClean="0"/>
              <a:t>   income tax)</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685800"/>
          </a:xfrm>
        </p:spPr>
        <p:txBody>
          <a:bodyPr>
            <a:normAutofit/>
          </a:bodyPr>
          <a:lstStyle/>
          <a:p>
            <a:r>
              <a:rPr lang="en-US" sz="3800" b="1" dirty="0" smtClean="0">
                <a:solidFill>
                  <a:srgbClr val="0000FF"/>
                </a:solidFill>
              </a:rPr>
              <a:t>2-7: What is a Gross Receipts Tax Anyway?</a:t>
            </a:r>
            <a:endParaRPr lang="en-US" sz="3800" b="1" dirty="0">
              <a:solidFill>
                <a:srgbClr val="0000FF"/>
              </a:solidFill>
            </a:endParaRPr>
          </a:p>
        </p:txBody>
      </p:sp>
      <p:sp>
        <p:nvSpPr>
          <p:cNvPr id="3" name="Content Placeholder 2"/>
          <p:cNvSpPr>
            <a:spLocks noGrp="1"/>
          </p:cNvSpPr>
          <p:nvPr>
            <p:ph idx="1"/>
          </p:nvPr>
        </p:nvSpPr>
        <p:spPr>
          <a:xfrm>
            <a:off x="152400" y="914400"/>
            <a:ext cx="8839200" cy="5715000"/>
          </a:xfrm>
        </p:spPr>
        <p:txBody>
          <a:bodyPr>
            <a:normAutofit/>
          </a:bodyPr>
          <a:lstStyle/>
          <a:p>
            <a:pPr marL="112713" indent="3175">
              <a:buNone/>
            </a:pPr>
            <a:r>
              <a:rPr lang="en-US" dirty="0" smtClean="0"/>
              <a:t>In summary, the Gross Receipts Tax is typically defined as a tax levied on the gross receipts (total revenue) of a business. The tax is levied on all of a firm’s sales, including sales to other firms (intermediate goods) and to consumers (final goods). </a:t>
            </a:r>
          </a:p>
          <a:p>
            <a:pPr marL="112713" indent="3175">
              <a:buNone/>
            </a:pPr>
            <a:endParaRPr lang="en-US" dirty="0" smtClean="0"/>
          </a:p>
          <a:p>
            <a:pPr marL="112713" indent="3175">
              <a:buNone/>
            </a:pPr>
            <a:r>
              <a:rPr lang="en-US" dirty="0" smtClean="0"/>
              <a:t>This differs from a tax which is applied only on sales to a consumer. It also differs from a tax that is  </a:t>
            </a:r>
            <a:r>
              <a:rPr lang="en-US" b="1" dirty="0" smtClean="0"/>
              <a:t>directly</a:t>
            </a:r>
            <a:r>
              <a:rPr lang="en-US" dirty="0" smtClean="0"/>
              <a:t> born by the consumer.</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763000" cy="609600"/>
          </a:xfrm>
        </p:spPr>
        <p:txBody>
          <a:bodyPr>
            <a:normAutofit fontScale="90000"/>
          </a:bodyPr>
          <a:lstStyle/>
          <a:p>
            <a:r>
              <a:rPr lang="en-US" sz="3800" b="1" dirty="0" smtClean="0">
                <a:solidFill>
                  <a:srgbClr val="0000FF"/>
                </a:solidFill>
              </a:rPr>
              <a:t>2-8: What is a Gross Receipts Tax Anyway?</a:t>
            </a:r>
            <a:endParaRPr lang="en-US" sz="3800" b="1" dirty="0">
              <a:solidFill>
                <a:srgbClr val="0000FF"/>
              </a:solidFill>
            </a:endParaRPr>
          </a:p>
        </p:txBody>
      </p:sp>
      <p:sp>
        <p:nvSpPr>
          <p:cNvPr id="3" name="Content Placeholder 2"/>
          <p:cNvSpPr>
            <a:spLocks noGrp="1"/>
          </p:cNvSpPr>
          <p:nvPr>
            <p:ph idx="1"/>
          </p:nvPr>
        </p:nvSpPr>
        <p:spPr>
          <a:xfrm>
            <a:off x="152400" y="838200"/>
            <a:ext cx="8839200" cy="5486400"/>
          </a:xfrm>
        </p:spPr>
        <p:txBody>
          <a:bodyPr>
            <a:normAutofit fontScale="92500" lnSpcReduction="20000"/>
          </a:bodyPr>
          <a:lstStyle/>
          <a:p>
            <a:pPr marL="112713" indent="3175">
              <a:buNone/>
            </a:pPr>
            <a:r>
              <a:rPr lang="en-US" dirty="0" smtClean="0"/>
              <a:t>Common Elements of Gross Receipts Tax in </a:t>
            </a:r>
            <a:r>
              <a:rPr lang="en-US" b="1" dirty="0" smtClean="0"/>
              <a:t>Other States</a:t>
            </a:r>
            <a:r>
              <a:rPr lang="en-US" dirty="0" smtClean="0"/>
              <a:t>:</a:t>
            </a:r>
          </a:p>
          <a:p>
            <a:pPr marL="112713" indent="3175"/>
            <a:r>
              <a:rPr lang="en-US" dirty="0" smtClean="0"/>
              <a:t> Imposed </a:t>
            </a:r>
            <a:r>
              <a:rPr lang="en-US" u="sng" dirty="0" smtClean="0"/>
              <a:t>on the business</a:t>
            </a:r>
            <a:r>
              <a:rPr lang="en-US" dirty="0" smtClean="0"/>
              <a:t>. </a:t>
            </a:r>
          </a:p>
          <a:p>
            <a:pPr marL="112713" indent="3175"/>
            <a:r>
              <a:rPr lang="en-US" dirty="0" smtClean="0"/>
              <a:t> If passed to the ultimate consumer, it is done so </a:t>
            </a:r>
          </a:p>
          <a:p>
            <a:pPr marL="112713" indent="3175">
              <a:buNone/>
            </a:pPr>
            <a:r>
              <a:rPr lang="en-US" dirty="0" smtClean="0"/>
              <a:t>   by the business, not the government. </a:t>
            </a:r>
          </a:p>
          <a:p>
            <a:pPr marL="112713" indent="3175"/>
            <a:r>
              <a:rPr lang="en-US" dirty="0" smtClean="0"/>
              <a:t> Can result in the condition known as “Tax </a:t>
            </a:r>
          </a:p>
          <a:p>
            <a:pPr marL="112713" indent="3175">
              <a:buNone/>
            </a:pPr>
            <a:r>
              <a:rPr lang="en-US" dirty="0" smtClean="0"/>
              <a:t>   Pyramiding”: the payment of taxes by different </a:t>
            </a:r>
          </a:p>
          <a:p>
            <a:pPr marL="112713" indent="3175">
              <a:buNone/>
            </a:pPr>
            <a:r>
              <a:rPr lang="en-US" dirty="0" smtClean="0"/>
              <a:t>   companies on the same goods or services. Occurs </a:t>
            </a:r>
          </a:p>
          <a:p>
            <a:pPr marL="112713" indent="3175">
              <a:buNone/>
            </a:pPr>
            <a:r>
              <a:rPr lang="en-US" dirty="0" smtClean="0"/>
              <a:t>   when goods or services of one company are inputs </a:t>
            </a:r>
          </a:p>
          <a:p>
            <a:pPr marL="112713" indent="3175">
              <a:buNone/>
            </a:pPr>
            <a:r>
              <a:rPr lang="en-US" dirty="0" smtClean="0"/>
              <a:t>   for another's production and/or sales. Thus, a tax is </a:t>
            </a:r>
          </a:p>
          <a:p>
            <a:pPr marL="112713" indent="3175">
              <a:buNone/>
            </a:pPr>
            <a:r>
              <a:rPr lang="en-US" dirty="0" smtClean="0"/>
              <a:t>   paid multiple times on a product as it moves through </a:t>
            </a:r>
          </a:p>
          <a:p>
            <a:pPr marL="112713" indent="3175">
              <a:buNone/>
            </a:pPr>
            <a:r>
              <a:rPr lang="en-US" dirty="0" smtClean="0"/>
              <a:t>   the production chain.</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763000" cy="685800"/>
          </a:xfrm>
        </p:spPr>
        <p:txBody>
          <a:bodyPr>
            <a:normAutofit/>
          </a:bodyPr>
          <a:lstStyle/>
          <a:p>
            <a:r>
              <a:rPr lang="en-US" sz="3800" b="1" dirty="0" smtClean="0">
                <a:solidFill>
                  <a:srgbClr val="0000FF"/>
                </a:solidFill>
              </a:rPr>
              <a:t>2-9: What is a Gross Receipts Tax Anyway?</a:t>
            </a:r>
            <a:endParaRPr lang="en-US" sz="3800" b="1" dirty="0">
              <a:solidFill>
                <a:srgbClr val="0000FF"/>
              </a:solidFill>
            </a:endParaRPr>
          </a:p>
        </p:txBody>
      </p:sp>
      <p:sp>
        <p:nvSpPr>
          <p:cNvPr id="3" name="Content Placeholder 2"/>
          <p:cNvSpPr>
            <a:spLocks noGrp="1"/>
          </p:cNvSpPr>
          <p:nvPr>
            <p:ph idx="1"/>
          </p:nvPr>
        </p:nvSpPr>
        <p:spPr>
          <a:xfrm>
            <a:off x="152400" y="914400"/>
            <a:ext cx="8839200" cy="5410200"/>
          </a:xfrm>
        </p:spPr>
        <p:txBody>
          <a:bodyPr>
            <a:normAutofit/>
          </a:bodyPr>
          <a:lstStyle/>
          <a:p>
            <a:pPr marL="112713" indent="3175">
              <a:buNone/>
            </a:pPr>
            <a:r>
              <a:rPr lang="en-US" dirty="0" smtClean="0"/>
              <a:t>In other states, Gross Receipts Tax is like a shot gun blast. In North Carolina, it is much more selective- targeted at particular activities for particular purposes. </a:t>
            </a:r>
          </a:p>
          <a:p>
            <a:pPr marL="112713" indent="3175">
              <a:buNone/>
            </a:pPr>
            <a:r>
              <a:rPr lang="en-US" dirty="0" smtClean="0"/>
              <a:t>In North Carolina at the </a:t>
            </a:r>
            <a:r>
              <a:rPr lang="en-US" b="1" dirty="0" smtClean="0"/>
              <a:t>State</a:t>
            </a:r>
            <a:r>
              <a:rPr lang="en-US" dirty="0" smtClean="0"/>
              <a:t> Level, Gross Receipts Tax has almost entirely been </a:t>
            </a:r>
            <a:r>
              <a:rPr lang="en-US" dirty="0" smtClean="0"/>
              <a:t>transitioned to </a:t>
            </a:r>
            <a:r>
              <a:rPr lang="en-US" dirty="0" smtClean="0"/>
              <a:t>Sales &amp; Use Tax. For Example:</a:t>
            </a:r>
          </a:p>
          <a:p>
            <a:pPr marL="112713" indent="3175"/>
            <a:r>
              <a:rPr lang="en-US" dirty="0" smtClean="0"/>
              <a:t> Amusement Tax (gross receipts tax repealed 2014)</a:t>
            </a:r>
          </a:p>
          <a:p>
            <a:pPr marL="112713" indent="3175"/>
            <a:r>
              <a:rPr lang="en-US" dirty="0" smtClean="0"/>
              <a:t> Electricity (franchise tax repealed 2014)</a:t>
            </a:r>
          </a:p>
          <a:p>
            <a:pPr marL="112713" indent="3175"/>
            <a:r>
              <a:rPr lang="en-US" dirty="0" smtClean="0"/>
              <a:t> Piped Natural Gas (excise tax repealed 2014)</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763000" cy="685800"/>
          </a:xfrm>
        </p:spPr>
        <p:txBody>
          <a:bodyPr>
            <a:normAutofit fontScale="90000"/>
          </a:bodyPr>
          <a:lstStyle/>
          <a:p>
            <a:r>
              <a:rPr lang="en-US" sz="3800" b="1" dirty="0" smtClean="0">
                <a:solidFill>
                  <a:srgbClr val="0000FF"/>
                </a:solidFill>
              </a:rPr>
              <a:t>2-10: What is a Gross Receipts Tax Anyway?</a:t>
            </a:r>
            <a:endParaRPr lang="en-US" sz="3800" b="1" dirty="0">
              <a:solidFill>
                <a:srgbClr val="0000FF"/>
              </a:solidFill>
            </a:endParaRPr>
          </a:p>
        </p:txBody>
      </p:sp>
      <p:sp>
        <p:nvSpPr>
          <p:cNvPr id="3" name="Content Placeholder 2"/>
          <p:cNvSpPr>
            <a:spLocks noGrp="1"/>
          </p:cNvSpPr>
          <p:nvPr>
            <p:ph idx="1"/>
          </p:nvPr>
        </p:nvSpPr>
        <p:spPr>
          <a:xfrm>
            <a:off x="152400" y="990600"/>
            <a:ext cx="8839200" cy="5410200"/>
          </a:xfrm>
        </p:spPr>
        <p:txBody>
          <a:bodyPr>
            <a:normAutofit/>
          </a:bodyPr>
          <a:lstStyle/>
          <a:p>
            <a:pPr marL="112713" indent="3175">
              <a:buNone/>
            </a:pPr>
            <a:r>
              <a:rPr lang="en-US" dirty="0" smtClean="0"/>
              <a:t>In North Carolina at the </a:t>
            </a:r>
            <a:r>
              <a:rPr lang="en-US" b="1" dirty="0" smtClean="0"/>
              <a:t>Local Government </a:t>
            </a:r>
            <a:r>
              <a:rPr lang="en-US" dirty="0" smtClean="0"/>
              <a:t>level, Gross Receipts Tax is applied very much like the Sales &amp; Use tax and often on the same specific products / services:</a:t>
            </a:r>
          </a:p>
          <a:p>
            <a:pPr marL="112713" indent="3175"/>
            <a:r>
              <a:rPr lang="en-US" dirty="0" smtClean="0"/>
              <a:t> </a:t>
            </a:r>
            <a:r>
              <a:rPr lang="en-US" u="sng" dirty="0" smtClean="0"/>
              <a:t>Room Occupancy Tax</a:t>
            </a:r>
          </a:p>
          <a:p>
            <a:pPr marL="112713" indent="3175"/>
            <a:r>
              <a:rPr lang="en-US" dirty="0" smtClean="0"/>
              <a:t> </a:t>
            </a:r>
            <a:r>
              <a:rPr lang="en-US" u="sng" dirty="0" smtClean="0"/>
              <a:t>Prepared Food and Beverage Tax</a:t>
            </a:r>
          </a:p>
          <a:p>
            <a:pPr marL="112713" indent="3175"/>
            <a:r>
              <a:rPr lang="en-US" dirty="0" smtClean="0"/>
              <a:t> </a:t>
            </a:r>
            <a:r>
              <a:rPr lang="en-US" u="sng" dirty="0" smtClean="0"/>
              <a:t>Short Term Motor Vehicle Rental</a:t>
            </a:r>
          </a:p>
          <a:p>
            <a:pPr marL="112713" indent="3175"/>
            <a:r>
              <a:rPr lang="en-US" dirty="0" smtClean="0"/>
              <a:t> </a:t>
            </a:r>
            <a:r>
              <a:rPr lang="en-US" u="sng" dirty="0" smtClean="0"/>
              <a:t>Heavy Equipment Rental</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763000" cy="685800"/>
          </a:xfrm>
        </p:spPr>
        <p:txBody>
          <a:bodyPr>
            <a:normAutofit fontScale="90000"/>
          </a:bodyPr>
          <a:lstStyle/>
          <a:p>
            <a:r>
              <a:rPr lang="en-US" sz="3800" b="1" dirty="0" smtClean="0">
                <a:solidFill>
                  <a:srgbClr val="0000FF"/>
                </a:solidFill>
              </a:rPr>
              <a:t>2-11: What is a Gross Receipts Tax Anyway?</a:t>
            </a:r>
            <a:endParaRPr lang="en-US" sz="3800" b="1" dirty="0">
              <a:solidFill>
                <a:srgbClr val="0000FF"/>
              </a:solidFill>
            </a:endParaRPr>
          </a:p>
        </p:txBody>
      </p:sp>
      <p:sp>
        <p:nvSpPr>
          <p:cNvPr id="3" name="Content Placeholder 2"/>
          <p:cNvSpPr>
            <a:spLocks noGrp="1"/>
          </p:cNvSpPr>
          <p:nvPr>
            <p:ph idx="1"/>
          </p:nvPr>
        </p:nvSpPr>
        <p:spPr>
          <a:xfrm>
            <a:off x="152400" y="1066800"/>
            <a:ext cx="8839200" cy="5105400"/>
          </a:xfrm>
        </p:spPr>
        <p:txBody>
          <a:bodyPr>
            <a:normAutofit/>
          </a:bodyPr>
          <a:lstStyle/>
          <a:p>
            <a:pPr marL="112713" indent="3175">
              <a:buNone/>
            </a:pPr>
            <a:r>
              <a:rPr lang="en-US" dirty="0" smtClean="0"/>
              <a:t>In North Carolina at the </a:t>
            </a:r>
            <a:r>
              <a:rPr lang="en-US" b="1" dirty="0" smtClean="0"/>
              <a:t>State</a:t>
            </a:r>
            <a:r>
              <a:rPr lang="en-US" dirty="0" smtClean="0"/>
              <a:t> and </a:t>
            </a:r>
            <a:r>
              <a:rPr lang="en-US" b="1" dirty="0" smtClean="0"/>
              <a:t>Local Government </a:t>
            </a:r>
            <a:r>
              <a:rPr lang="en-US" dirty="0" smtClean="0"/>
              <a:t>levels, the tax is not assessed against the business on its receipts; the tax is assessed against the ultimate consumer </a:t>
            </a:r>
            <a:r>
              <a:rPr lang="en-US" dirty="0" smtClean="0"/>
              <a:t>based on purchases and </a:t>
            </a:r>
            <a:r>
              <a:rPr lang="en-US" dirty="0" smtClean="0"/>
              <a:t>is collected by the business from the consumer. The tax is deemed to be held by the retailer in trust, to be paid to the government on a due </a:t>
            </a:r>
            <a:r>
              <a:rPr lang="en-US" dirty="0" smtClean="0"/>
              <a:t>date (usually the 20</a:t>
            </a:r>
            <a:r>
              <a:rPr lang="en-US" baseline="30000" dirty="0" smtClean="0"/>
              <a:t>th</a:t>
            </a:r>
            <a:r>
              <a:rPr lang="en-US" dirty="0" smtClean="0"/>
              <a:t> day of each month). </a:t>
            </a:r>
            <a:r>
              <a:rPr lang="en-US" dirty="0" smtClean="0"/>
              <a:t>The retailer is put  in the position of being an agent of the government for the collection of the </a:t>
            </a:r>
            <a:r>
              <a:rPr lang="en-US" dirty="0" smtClean="0"/>
              <a:t>tax.</a:t>
            </a:r>
            <a:endParaRPr lang="en-US" dirty="0" smtClean="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763000" cy="685800"/>
          </a:xfrm>
        </p:spPr>
        <p:txBody>
          <a:bodyPr>
            <a:normAutofit fontScale="90000"/>
          </a:bodyPr>
          <a:lstStyle/>
          <a:p>
            <a:r>
              <a:rPr lang="en-US" sz="3800" b="1" dirty="0" smtClean="0">
                <a:solidFill>
                  <a:srgbClr val="0000FF"/>
                </a:solidFill>
              </a:rPr>
              <a:t>2-12: What is a Gross Receipts Tax Anyway?</a:t>
            </a:r>
            <a:endParaRPr lang="en-US" sz="3800" b="1" dirty="0">
              <a:solidFill>
                <a:srgbClr val="0000FF"/>
              </a:solidFill>
            </a:endParaRPr>
          </a:p>
        </p:txBody>
      </p:sp>
      <p:sp>
        <p:nvSpPr>
          <p:cNvPr id="3" name="Content Placeholder 2"/>
          <p:cNvSpPr>
            <a:spLocks noGrp="1"/>
          </p:cNvSpPr>
          <p:nvPr>
            <p:ph idx="1"/>
          </p:nvPr>
        </p:nvSpPr>
        <p:spPr>
          <a:xfrm>
            <a:off x="152400" y="914400"/>
            <a:ext cx="8839200" cy="5715000"/>
          </a:xfrm>
        </p:spPr>
        <p:txBody>
          <a:bodyPr>
            <a:normAutofit/>
          </a:bodyPr>
          <a:lstStyle/>
          <a:p>
            <a:pPr marL="112713" indent="3175">
              <a:buNone/>
            </a:pPr>
            <a:r>
              <a:rPr lang="en-US" sz="3600" u="sng" dirty="0" smtClean="0"/>
              <a:t>Summary</a:t>
            </a:r>
          </a:p>
          <a:p>
            <a:pPr marL="112713" indent="3175">
              <a:buNone/>
            </a:pPr>
            <a:r>
              <a:rPr lang="en-US" sz="3600" dirty="0" smtClean="0"/>
              <a:t>To answer the question “What is Gross Receipts Tax”:</a:t>
            </a:r>
          </a:p>
          <a:p>
            <a:pPr marL="112713" indent="3175">
              <a:spcBef>
                <a:spcPts val="0"/>
              </a:spcBef>
            </a:pPr>
            <a:r>
              <a:rPr lang="en-US" sz="3600" dirty="0" smtClean="0"/>
              <a:t> In other states, generally, Gross Receipts Tax </a:t>
            </a:r>
          </a:p>
          <a:p>
            <a:pPr marL="112713" indent="3175">
              <a:spcBef>
                <a:spcPts val="0"/>
              </a:spcBef>
              <a:buNone/>
            </a:pPr>
            <a:r>
              <a:rPr lang="en-US" sz="3600" dirty="0" smtClean="0"/>
              <a:t>   is a tax on all receipts of all businesses. It is </a:t>
            </a:r>
          </a:p>
          <a:p>
            <a:pPr marL="112713" indent="3175">
              <a:spcBef>
                <a:spcPts val="0"/>
              </a:spcBef>
              <a:buNone/>
            </a:pPr>
            <a:r>
              <a:rPr lang="en-US" sz="3600" dirty="0" smtClean="0"/>
              <a:t>   applied broadly with few exemptions.</a:t>
            </a:r>
          </a:p>
          <a:p>
            <a:pPr marL="112713" indent="3175">
              <a:spcBef>
                <a:spcPts val="0"/>
              </a:spcBef>
            </a:pPr>
            <a:r>
              <a:rPr lang="en-US" sz="3600" dirty="0" smtClean="0"/>
              <a:t> In North Carolina, Gross Receipts Tax is </a:t>
            </a:r>
          </a:p>
          <a:p>
            <a:pPr marL="112713" indent="3175">
              <a:spcBef>
                <a:spcPts val="0"/>
              </a:spcBef>
              <a:buNone/>
            </a:pPr>
            <a:r>
              <a:rPr lang="en-US" sz="3600" dirty="0" smtClean="0"/>
              <a:t>   much more selective- targeted at particular </a:t>
            </a:r>
          </a:p>
          <a:p>
            <a:pPr marL="112713" indent="3175">
              <a:spcBef>
                <a:spcPts val="0"/>
              </a:spcBef>
              <a:buNone/>
            </a:pPr>
            <a:r>
              <a:rPr lang="en-US" sz="3600" dirty="0" smtClean="0"/>
              <a:t>   activities for particular purposes.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534400" cy="1143000"/>
          </a:xfrm>
        </p:spPr>
        <p:txBody>
          <a:bodyPr>
            <a:normAutofit fontScale="90000"/>
          </a:bodyPr>
          <a:lstStyle/>
          <a:p>
            <a:r>
              <a:rPr lang="en-US" b="1" dirty="0" smtClean="0">
                <a:solidFill>
                  <a:srgbClr val="0000FF"/>
                </a:solidFill>
              </a:rPr>
              <a:t>3-1: North Carolina Law</a:t>
            </a:r>
            <a:r>
              <a:rPr lang="en-US" dirty="0" smtClean="0"/>
              <a:t/>
            </a:r>
            <a:br>
              <a:rPr lang="en-US" dirty="0" smtClean="0"/>
            </a:br>
            <a:r>
              <a:rPr lang="en-US" dirty="0" smtClean="0"/>
              <a:t>Taxes That May Be Imposed by a County</a:t>
            </a:r>
            <a:endParaRPr lang="en-US" dirty="0"/>
          </a:p>
        </p:txBody>
      </p:sp>
      <p:sp>
        <p:nvSpPr>
          <p:cNvPr id="3" name="Content Placeholder 2"/>
          <p:cNvSpPr>
            <a:spLocks noGrp="1"/>
          </p:cNvSpPr>
          <p:nvPr>
            <p:ph idx="1"/>
          </p:nvPr>
        </p:nvSpPr>
        <p:spPr/>
        <p:txBody>
          <a:bodyPr/>
          <a:lstStyle/>
          <a:p>
            <a:pPr algn="ctr">
              <a:buNone/>
            </a:pPr>
            <a:r>
              <a:rPr lang="en-US" dirty="0" smtClean="0"/>
              <a:t>North Carolina General Statutes</a:t>
            </a:r>
          </a:p>
          <a:p>
            <a:pPr algn="ctr">
              <a:buNone/>
            </a:pPr>
            <a:r>
              <a:rPr lang="en-US" dirty="0" smtClean="0"/>
              <a:t>Chapter 153A</a:t>
            </a:r>
          </a:p>
          <a:p>
            <a:pPr algn="ctr">
              <a:buNone/>
            </a:pPr>
            <a:r>
              <a:rPr lang="en-US" dirty="0" smtClean="0"/>
              <a:t>Article 7</a:t>
            </a:r>
          </a:p>
          <a:p>
            <a:pPr algn="ctr">
              <a:buNone/>
            </a:pPr>
            <a:r>
              <a:rPr lang="en-US" dirty="0" smtClean="0"/>
              <a:t>Taxation</a:t>
            </a:r>
          </a:p>
          <a:p>
            <a:pPr algn="ctr">
              <a:buNone/>
            </a:pPr>
            <a:r>
              <a:rPr lang="en-US" dirty="0" smtClean="0"/>
              <a:t>G.S. 153A-146</a:t>
            </a:r>
          </a:p>
          <a:p>
            <a:pPr marL="227013" indent="3175">
              <a:buNone/>
            </a:pPr>
            <a:r>
              <a:rPr lang="en-US" dirty="0" smtClean="0"/>
              <a:t>A COUNTY may impose taxes ONLY as specifically authorized by act of the General Assembly</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62000"/>
          </a:xfrm>
        </p:spPr>
        <p:txBody>
          <a:bodyPr>
            <a:normAutofit/>
          </a:bodyPr>
          <a:lstStyle/>
          <a:p>
            <a:r>
              <a:rPr lang="en-US" sz="3600" dirty="0" smtClean="0">
                <a:solidFill>
                  <a:srgbClr val="0000FF"/>
                </a:solidFill>
              </a:rPr>
              <a:t>Contents of Presentation</a:t>
            </a:r>
            <a:endParaRPr lang="en-US" sz="3600" dirty="0">
              <a:solidFill>
                <a:srgbClr val="0000FF"/>
              </a:solidFill>
            </a:endParaRPr>
          </a:p>
        </p:txBody>
      </p:sp>
      <p:sp>
        <p:nvSpPr>
          <p:cNvPr id="3" name="Content Placeholder 2"/>
          <p:cNvSpPr>
            <a:spLocks noGrp="1"/>
          </p:cNvSpPr>
          <p:nvPr>
            <p:ph idx="1"/>
          </p:nvPr>
        </p:nvSpPr>
        <p:spPr>
          <a:xfrm>
            <a:off x="457200" y="914400"/>
            <a:ext cx="8229600" cy="5562600"/>
          </a:xfrm>
        </p:spPr>
        <p:txBody>
          <a:bodyPr>
            <a:normAutofit/>
          </a:bodyPr>
          <a:lstStyle/>
          <a:p>
            <a:pPr marL="514350" indent="-514350">
              <a:buFont typeface="+mj-lt"/>
              <a:buAutoNum type="arabicPeriod"/>
            </a:pPr>
            <a:r>
              <a:rPr lang="en-US" sz="2800" dirty="0" smtClean="0"/>
              <a:t>Overview- Law, Levy, Rates, References</a:t>
            </a:r>
          </a:p>
          <a:p>
            <a:pPr marL="514350" indent="-514350">
              <a:buFont typeface="+mj-lt"/>
              <a:buAutoNum type="arabicPeriod"/>
            </a:pPr>
            <a:r>
              <a:rPr lang="en-US" sz="2800" dirty="0" smtClean="0"/>
              <a:t>What is Gross Receipts tax?</a:t>
            </a:r>
          </a:p>
          <a:p>
            <a:pPr marL="514350" indent="-514350">
              <a:buFont typeface="+mj-lt"/>
              <a:buAutoNum type="arabicPeriod"/>
            </a:pPr>
            <a:r>
              <a:rPr lang="en-US" sz="2800" dirty="0" smtClean="0"/>
              <a:t>Legal Authority</a:t>
            </a:r>
          </a:p>
          <a:p>
            <a:pPr marL="514350" indent="-514350">
              <a:buFont typeface="+mj-lt"/>
              <a:buAutoNum type="arabicPeriod"/>
            </a:pPr>
            <a:r>
              <a:rPr lang="en-US" sz="2800" dirty="0" smtClean="0"/>
              <a:t>Prepared Food and Beverage Tax (PFB)</a:t>
            </a:r>
          </a:p>
          <a:p>
            <a:pPr marL="514350" indent="-514350">
              <a:buFont typeface="+mj-lt"/>
              <a:buAutoNum type="arabicPeriod"/>
            </a:pPr>
            <a:r>
              <a:rPr lang="en-US" sz="2800" dirty="0" smtClean="0"/>
              <a:t>Lodging / Room Occupancy Tax</a:t>
            </a:r>
          </a:p>
          <a:p>
            <a:pPr marL="514350" indent="-514350">
              <a:buFont typeface="+mj-lt"/>
              <a:buAutoNum type="arabicPeriod"/>
            </a:pPr>
            <a:r>
              <a:rPr lang="en-US" sz="2800" dirty="0" smtClean="0"/>
              <a:t>Short Term Vehicle Rental Tax</a:t>
            </a:r>
          </a:p>
          <a:p>
            <a:pPr marL="514350" indent="-514350">
              <a:buFont typeface="+mj-lt"/>
              <a:buAutoNum type="arabicPeriod"/>
            </a:pPr>
            <a:r>
              <a:rPr lang="en-US" sz="2800" dirty="0" smtClean="0"/>
              <a:t>Heavy Equipment Rental Tax</a:t>
            </a:r>
          </a:p>
          <a:p>
            <a:pPr marL="514350" indent="-514350">
              <a:buFont typeface="+mj-lt"/>
              <a:buAutoNum type="arabicPeriod"/>
            </a:pPr>
            <a:r>
              <a:rPr lang="en-US" sz="2800" dirty="0" smtClean="0"/>
              <a:t>Business License Tax</a:t>
            </a:r>
          </a:p>
          <a:p>
            <a:pPr marL="514350" indent="-514350">
              <a:buFont typeface="+mj-lt"/>
              <a:buAutoNum type="arabicPeriod"/>
            </a:pPr>
            <a:r>
              <a:rPr lang="en-US" sz="2800" dirty="0" smtClean="0"/>
              <a:t>State Collected Gross Receipts Tax</a:t>
            </a:r>
          </a:p>
          <a:p>
            <a:pPr marL="514350" indent="-514350">
              <a:buFont typeface="+mj-lt"/>
              <a:buAutoNum type="arabicPeriod"/>
            </a:pPr>
            <a:r>
              <a:rPr lang="en-US" sz="2800" dirty="0" smtClean="0"/>
              <a:t>Reference: Sales Tax Rates by Jurisdiction</a:t>
            </a:r>
          </a:p>
          <a:p>
            <a:pPr marL="514350" indent="-514350">
              <a:buFont typeface="+mj-lt"/>
              <a:buAutoNum type="arabicPeriod"/>
            </a:pPr>
            <a:endParaRPr lang="en-US" sz="2800" dirty="0" smtClean="0"/>
          </a:p>
          <a:p>
            <a:pPr marL="514350" indent="-514350">
              <a:buFont typeface="+mj-lt"/>
              <a:buAutoNum type="arabicPeriod"/>
            </a:pPr>
            <a:endParaRPr lang="en-US" sz="2800" dirty="0" smtClean="0"/>
          </a:p>
          <a:p>
            <a:pPr marL="514350" indent="-514350">
              <a:buFont typeface="+mj-lt"/>
              <a:buAutoNum type="arabicPeriod"/>
            </a:pPr>
            <a:endParaRPr lang="en-US" sz="2800" dirty="0" smtClean="0"/>
          </a:p>
          <a:p>
            <a:pPr marL="514350" indent="-514350">
              <a:buFont typeface="+mj-lt"/>
              <a:buAutoNum type="arabicPeriod"/>
            </a:pPr>
            <a:endParaRPr lang="en-US" sz="28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839200" cy="1143000"/>
          </a:xfrm>
        </p:spPr>
        <p:txBody>
          <a:bodyPr>
            <a:normAutofit fontScale="90000"/>
          </a:bodyPr>
          <a:lstStyle/>
          <a:p>
            <a:r>
              <a:rPr lang="en-US" b="1" dirty="0" smtClean="0">
                <a:solidFill>
                  <a:srgbClr val="0000FF"/>
                </a:solidFill>
              </a:rPr>
              <a:t>3-2: North Carolina Law </a:t>
            </a:r>
            <a:r>
              <a:rPr lang="en-US" dirty="0" smtClean="0"/>
              <a:t/>
            </a:r>
            <a:br>
              <a:rPr lang="en-US" dirty="0" smtClean="0"/>
            </a:br>
            <a:r>
              <a:rPr lang="en-US" sz="4000" dirty="0" smtClean="0"/>
              <a:t>Taxes That May Be Imposed by a City or Town</a:t>
            </a:r>
            <a:endParaRPr lang="en-US" sz="4000" dirty="0"/>
          </a:p>
        </p:txBody>
      </p:sp>
      <p:sp>
        <p:nvSpPr>
          <p:cNvPr id="3" name="Content Placeholder 2"/>
          <p:cNvSpPr>
            <a:spLocks noGrp="1"/>
          </p:cNvSpPr>
          <p:nvPr>
            <p:ph idx="1"/>
          </p:nvPr>
        </p:nvSpPr>
        <p:spPr/>
        <p:txBody>
          <a:bodyPr/>
          <a:lstStyle/>
          <a:p>
            <a:pPr algn="ctr">
              <a:buNone/>
            </a:pPr>
            <a:r>
              <a:rPr lang="en-US" dirty="0" smtClean="0"/>
              <a:t>North Carolina General Statutes</a:t>
            </a:r>
          </a:p>
          <a:p>
            <a:pPr algn="ctr">
              <a:buNone/>
            </a:pPr>
            <a:r>
              <a:rPr lang="en-US" dirty="0" smtClean="0"/>
              <a:t>Chapter 160A</a:t>
            </a:r>
          </a:p>
          <a:p>
            <a:pPr algn="ctr">
              <a:buNone/>
            </a:pPr>
            <a:r>
              <a:rPr lang="en-US" dirty="0" smtClean="0"/>
              <a:t>Article 9</a:t>
            </a:r>
          </a:p>
          <a:p>
            <a:pPr algn="ctr">
              <a:buNone/>
            </a:pPr>
            <a:r>
              <a:rPr lang="en-US" dirty="0" smtClean="0"/>
              <a:t>Taxation</a:t>
            </a:r>
          </a:p>
          <a:p>
            <a:pPr algn="ctr">
              <a:buNone/>
            </a:pPr>
            <a:r>
              <a:rPr lang="en-US" dirty="0" smtClean="0"/>
              <a:t>G.S. 160A-206</a:t>
            </a:r>
          </a:p>
          <a:p>
            <a:pPr marL="112713" indent="3175">
              <a:buNone/>
            </a:pPr>
            <a:r>
              <a:rPr lang="en-US" dirty="0" smtClean="0"/>
              <a:t>A CITY may impose taxes ONLY as specifically authorized by act of the General Assembly</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554162"/>
          </a:xfrm>
        </p:spPr>
        <p:txBody>
          <a:bodyPr>
            <a:noAutofit/>
          </a:bodyPr>
          <a:lstStyle/>
          <a:p>
            <a:r>
              <a:rPr lang="en-US" sz="3600" b="1" dirty="0" smtClean="0">
                <a:solidFill>
                  <a:srgbClr val="0000FF"/>
                </a:solidFill>
              </a:rPr>
              <a:t>3-3: North Carolina Law </a:t>
            </a:r>
            <a:r>
              <a:rPr lang="en-US" sz="3600" dirty="0" smtClean="0"/>
              <a:t/>
            </a:r>
            <a:br>
              <a:rPr lang="en-US" sz="3600" dirty="0" smtClean="0"/>
            </a:br>
            <a:r>
              <a:rPr lang="en-US" sz="3600" dirty="0" smtClean="0"/>
              <a:t>Can a County or Municipality Tax </a:t>
            </a:r>
            <a:r>
              <a:rPr lang="en-US" sz="3600" dirty="0" smtClean="0"/>
              <a:t>Any Kind of Gross </a:t>
            </a:r>
            <a:r>
              <a:rPr lang="en-US" sz="3600" dirty="0" smtClean="0"/>
              <a:t>Receipts Any Time It Wants To?</a:t>
            </a:r>
            <a:endParaRPr lang="en-US" sz="3600" dirty="0"/>
          </a:p>
        </p:txBody>
      </p:sp>
      <p:sp>
        <p:nvSpPr>
          <p:cNvPr id="3" name="Content Placeholder 2"/>
          <p:cNvSpPr>
            <a:spLocks noGrp="1"/>
          </p:cNvSpPr>
          <p:nvPr>
            <p:ph idx="1"/>
          </p:nvPr>
        </p:nvSpPr>
        <p:spPr>
          <a:xfrm>
            <a:off x="457200" y="1981200"/>
            <a:ext cx="8229600" cy="4648200"/>
          </a:xfrm>
        </p:spPr>
        <p:txBody>
          <a:bodyPr>
            <a:normAutofit lnSpcReduction="10000"/>
          </a:bodyPr>
          <a:lstStyle/>
          <a:p>
            <a:pPr marL="0" indent="3175">
              <a:buNone/>
            </a:pPr>
            <a:r>
              <a:rPr lang="en-US" dirty="0" smtClean="0"/>
              <a:t>Answer:  NO</a:t>
            </a:r>
          </a:p>
          <a:p>
            <a:pPr marL="0" indent="3175">
              <a:buNone/>
            </a:pPr>
            <a:r>
              <a:rPr lang="en-US" dirty="0" smtClean="0"/>
              <a:t>A County or Municipality can only impose a Gross Receipts Tax if it has been given the legal standing to do so by the General Assembly. </a:t>
            </a:r>
          </a:p>
          <a:p>
            <a:pPr marL="0" indent="3175">
              <a:buNone/>
            </a:pPr>
            <a:endParaRPr lang="en-US" dirty="0" smtClean="0"/>
          </a:p>
          <a:p>
            <a:pPr marL="0" indent="3175">
              <a:buNone/>
            </a:pPr>
            <a:endParaRPr lang="en-US" dirty="0" smtClean="0"/>
          </a:p>
          <a:p>
            <a:pPr marL="0" indent="3175">
              <a:buNone/>
            </a:pPr>
            <a:endParaRPr lang="en-US" dirty="0" smtClean="0"/>
          </a:p>
          <a:p>
            <a:pPr marL="0" indent="3175">
              <a:buNone/>
            </a:pPr>
            <a:r>
              <a:rPr lang="en-US" dirty="0" smtClean="0"/>
              <a:t>What are the TWO </a:t>
            </a:r>
            <a:r>
              <a:rPr lang="en-US" dirty="0" smtClean="0"/>
              <a:t>most </a:t>
            </a:r>
            <a:r>
              <a:rPr lang="en-US" dirty="0" smtClean="0"/>
              <a:t>d</a:t>
            </a:r>
            <a:r>
              <a:rPr lang="en-US" dirty="0" smtClean="0"/>
              <a:t>ifficult </a:t>
            </a:r>
            <a:r>
              <a:rPr lang="en-US" dirty="0" smtClean="0"/>
              <a:t>to </a:t>
            </a:r>
            <a:r>
              <a:rPr lang="en-US" dirty="0" smtClean="0"/>
              <a:t>levy </a:t>
            </a:r>
            <a:r>
              <a:rPr lang="en-US" dirty="0" smtClean="0"/>
              <a:t>Gross Receipts Taxes??</a:t>
            </a:r>
          </a:p>
        </p:txBody>
      </p:sp>
      <p:pic>
        <p:nvPicPr>
          <p:cNvPr id="4" name="irc_mi" descr="http://www.sevenoaksart.co.uk/images/scales.gif"/>
          <p:cNvPicPr/>
          <p:nvPr/>
        </p:nvPicPr>
        <p:blipFill>
          <a:blip r:embed="rId2" cstate="print"/>
          <a:srcRect/>
          <a:stretch>
            <a:fillRect/>
          </a:stretch>
        </p:blipFill>
        <p:spPr bwMode="auto">
          <a:xfrm>
            <a:off x="3200400" y="3886200"/>
            <a:ext cx="1447800" cy="1438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Autofit/>
          </a:bodyPr>
          <a:lstStyle/>
          <a:p>
            <a:r>
              <a:rPr lang="en-US" sz="3600" b="1" dirty="0" smtClean="0">
                <a:solidFill>
                  <a:srgbClr val="0000FF"/>
                </a:solidFill>
              </a:rPr>
              <a:t>3-4: North Carolina Law </a:t>
            </a:r>
            <a:endParaRPr lang="en-US" sz="3600" b="1" dirty="0">
              <a:solidFill>
                <a:srgbClr val="0000FF"/>
              </a:solidFill>
            </a:endParaRPr>
          </a:p>
        </p:txBody>
      </p:sp>
      <p:sp>
        <p:nvSpPr>
          <p:cNvPr id="3" name="Content Placeholder 2"/>
          <p:cNvSpPr>
            <a:spLocks noGrp="1"/>
          </p:cNvSpPr>
          <p:nvPr>
            <p:ph idx="1"/>
          </p:nvPr>
        </p:nvSpPr>
        <p:spPr>
          <a:xfrm>
            <a:off x="457200" y="1066800"/>
            <a:ext cx="8229600" cy="4068763"/>
          </a:xfrm>
        </p:spPr>
        <p:txBody>
          <a:bodyPr>
            <a:normAutofit/>
          </a:bodyPr>
          <a:lstStyle/>
          <a:p>
            <a:pPr marL="0" indent="3175">
              <a:buNone/>
            </a:pPr>
            <a:r>
              <a:rPr lang="en-US" sz="3600" dirty="0" smtClean="0"/>
              <a:t>The </a:t>
            </a:r>
            <a:r>
              <a:rPr lang="en-US" sz="3600" dirty="0" smtClean="0"/>
              <a:t>most </a:t>
            </a:r>
            <a:r>
              <a:rPr lang="en-US" sz="3600" dirty="0" smtClean="0"/>
              <a:t>d</a:t>
            </a:r>
            <a:r>
              <a:rPr lang="en-US" sz="3600" dirty="0" smtClean="0"/>
              <a:t>ifficult </a:t>
            </a:r>
            <a:r>
              <a:rPr lang="en-US" sz="3600" dirty="0" smtClean="0"/>
              <a:t>Gross Receipts Taxes to Levy are:</a:t>
            </a:r>
          </a:p>
          <a:p>
            <a:pPr marL="0" indent="3175">
              <a:buFont typeface="+mj-lt"/>
              <a:buAutoNum type="arabicPeriod"/>
            </a:pPr>
            <a:r>
              <a:rPr lang="en-US" sz="3600" dirty="0" smtClean="0"/>
              <a:t> The Prepared Food and Beverage Tax </a:t>
            </a:r>
          </a:p>
          <a:p>
            <a:pPr marL="0" indent="3175">
              <a:buFont typeface="+mj-lt"/>
              <a:buAutoNum type="arabicPeriod"/>
            </a:pPr>
            <a:r>
              <a:rPr lang="en-US" sz="3600" dirty="0" smtClean="0"/>
              <a:t> The Room Occupancy Tax</a:t>
            </a:r>
          </a:p>
          <a:p>
            <a:pPr marL="0" indent="3175">
              <a:buNone/>
            </a:pPr>
            <a:endParaRPr lang="en-US" sz="3600" dirty="0" smtClean="0"/>
          </a:p>
          <a:p>
            <a:pPr marL="0" indent="3175">
              <a:buNone/>
            </a:pPr>
            <a:r>
              <a:rPr lang="en-US" sz="3600" b="1" dirty="0" smtClean="0"/>
              <a:t>How Come??</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normAutofit/>
          </a:bodyPr>
          <a:lstStyle/>
          <a:p>
            <a:r>
              <a:rPr lang="en-US" sz="3600" b="1" dirty="0" smtClean="0">
                <a:solidFill>
                  <a:srgbClr val="0000FF"/>
                </a:solidFill>
              </a:rPr>
              <a:t>3-5: North Carolina Law </a:t>
            </a:r>
            <a:endParaRPr lang="en-US" sz="3600" b="1" dirty="0">
              <a:solidFill>
                <a:srgbClr val="0000FF"/>
              </a:solidFill>
            </a:endParaRPr>
          </a:p>
        </p:txBody>
      </p:sp>
      <p:sp>
        <p:nvSpPr>
          <p:cNvPr id="3" name="Content Placeholder 2"/>
          <p:cNvSpPr>
            <a:spLocks noGrp="1"/>
          </p:cNvSpPr>
          <p:nvPr>
            <p:ph idx="1"/>
          </p:nvPr>
        </p:nvSpPr>
        <p:spPr>
          <a:xfrm>
            <a:off x="228600" y="1143000"/>
            <a:ext cx="8686800" cy="5257800"/>
          </a:xfrm>
        </p:spPr>
        <p:txBody>
          <a:bodyPr>
            <a:normAutofit/>
          </a:bodyPr>
          <a:lstStyle/>
          <a:p>
            <a:pPr marL="0" indent="3175">
              <a:buNone/>
            </a:pPr>
            <a:r>
              <a:rPr lang="en-US" dirty="0" smtClean="0"/>
              <a:t>For the Prepared Food and Beverage Tax and the Room Occupancy Tax, the authority to tax Gross Receipts </a:t>
            </a:r>
            <a:r>
              <a:rPr lang="en-US" u="sng" dirty="0" smtClean="0"/>
              <a:t>must be established by a local bill enacted into law by the North Carolina General Assembly</a:t>
            </a:r>
            <a:r>
              <a:rPr lang="en-US" dirty="0" smtClean="0"/>
              <a:t>. </a:t>
            </a:r>
          </a:p>
          <a:p>
            <a:pPr marL="0" indent="3175">
              <a:buNone/>
            </a:pPr>
            <a:r>
              <a:rPr lang="en-US" dirty="0" smtClean="0"/>
              <a:t>			Ouch!!!</a:t>
            </a:r>
          </a:p>
          <a:p>
            <a:pPr marL="0" indent="3175">
              <a:buNone/>
            </a:pPr>
            <a:r>
              <a:rPr lang="en-US" dirty="0" smtClean="0"/>
              <a:t>The bill establishes the rate of tax and how the tax will be Administered / Distributed / Used, with some authority defined by the General Statutes.</a:t>
            </a:r>
          </a:p>
          <a:p>
            <a:pPr marL="0" indent="3175">
              <a:buNone/>
            </a:pPr>
            <a:endParaRPr lang="en-US" dirty="0" smtClean="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noAutofit/>
          </a:bodyPr>
          <a:lstStyle/>
          <a:p>
            <a:r>
              <a:rPr lang="en-US" sz="3600" b="1" dirty="0" smtClean="0">
                <a:solidFill>
                  <a:srgbClr val="0000FF"/>
                </a:solidFill>
              </a:rPr>
              <a:t>3-6: North Carolina Law </a:t>
            </a:r>
            <a:endParaRPr lang="en-US" sz="3600" b="1" dirty="0">
              <a:solidFill>
                <a:srgbClr val="0000FF"/>
              </a:solidFill>
            </a:endParaRPr>
          </a:p>
        </p:txBody>
      </p:sp>
      <p:sp>
        <p:nvSpPr>
          <p:cNvPr id="3" name="Content Placeholder 2"/>
          <p:cNvSpPr>
            <a:spLocks noGrp="1"/>
          </p:cNvSpPr>
          <p:nvPr>
            <p:ph idx="1"/>
          </p:nvPr>
        </p:nvSpPr>
        <p:spPr>
          <a:xfrm>
            <a:off x="457200" y="1219200"/>
            <a:ext cx="8229600" cy="5105400"/>
          </a:xfrm>
        </p:spPr>
        <p:txBody>
          <a:bodyPr>
            <a:normAutofit/>
          </a:bodyPr>
          <a:lstStyle/>
          <a:p>
            <a:pPr marL="0" indent="3175">
              <a:buNone/>
            </a:pPr>
            <a:r>
              <a:rPr lang="en-US" dirty="0" smtClean="0"/>
              <a:t>Room Occupancy Tax and Prepared Food and Beverage Tax Example: </a:t>
            </a:r>
          </a:p>
          <a:p>
            <a:pPr marL="0" indent="3175">
              <a:buNone/>
            </a:pPr>
            <a:r>
              <a:rPr lang="en-US" dirty="0" smtClean="0"/>
              <a:t>Session Law 1991-594 established Wake County’s authority to levy a Gross Receipts Tax on Room Occupancy </a:t>
            </a:r>
            <a:r>
              <a:rPr lang="en-US" b="1" dirty="0" smtClean="0"/>
              <a:t>and</a:t>
            </a:r>
            <a:r>
              <a:rPr lang="en-US" dirty="0" smtClean="0"/>
              <a:t> Prepared Food and Beverage.</a:t>
            </a:r>
          </a:p>
          <a:p>
            <a:pPr marL="0" indent="3175" algn="ctr">
              <a:buNone/>
            </a:pPr>
            <a:r>
              <a:rPr lang="en-US" dirty="0" smtClean="0"/>
              <a:t>Do you know what law establishes </a:t>
            </a:r>
            <a:r>
              <a:rPr lang="en-US" b="1" u="sng" dirty="0" smtClean="0"/>
              <a:t>your</a:t>
            </a:r>
            <a:r>
              <a:rPr lang="en-US" dirty="0" smtClean="0"/>
              <a:t> local government’s authority to levy these taxes?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09600"/>
          </a:xfrm>
        </p:spPr>
        <p:txBody>
          <a:bodyPr>
            <a:noAutofit/>
          </a:bodyPr>
          <a:lstStyle/>
          <a:p>
            <a:r>
              <a:rPr lang="en-US" sz="3600" b="1" dirty="0" smtClean="0">
                <a:solidFill>
                  <a:srgbClr val="0000FF"/>
                </a:solidFill>
              </a:rPr>
              <a:t>3-7: </a:t>
            </a:r>
            <a:r>
              <a:rPr lang="en-US" sz="3600" b="1" dirty="0" smtClean="0">
                <a:solidFill>
                  <a:srgbClr val="0000FF"/>
                </a:solidFill>
              </a:rPr>
              <a:t>North Carolina Law </a:t>
            </a:r>
            <a:endParaRPr lang="en-US" sz="3600" b="1" dirty="0">
              <a:solidFill>
                <a:srgbClr val="0000FF"/>
              </a:solidFill>
            </a:endParaRPr>
          </a:p>
        </p:txBody>
      </p:sp>
      <p:sp>
        <p:nvSpPr>
          <p:cNvPr id="3" name="Content Placeholder 2"/>
          <p:cNvSpPr>
            <a:spLocks noGrp="1"/>
          </p:cNvSpPr>
          <p:nvPr>
            <p:ph idx="1"/>
          </p:nvPr>
        </p:nvSpPr>
        <p:spPr>
          <a:xfrm>
            <a:off x="228600" y="762000"/>
            <a:ext cx="8763000" cy="5867400"/>
          </a:xfrm>
        </p:spPr>
        <p:txBody>
          <a:bodyPr>
            <a:normAutofit/>
          </a:bodyPr>
          <a:lstStyle/>
          <a:p>
            <a:pPr marL="0" indent="3175">
              <a:buNone/>
            </a:pPr>
            <a:r>
              <a:rPr lang="en-US" dirty="0" smtClean="0"/>
              <a:t>Pop Quiz: so, which is tougher to get, the Room </a:t>
            </a:r>
            <a:r>
              <a:rPr lang="en-US" dirty="0" smtClean="0"/>
              <a:t>Occupancy Tax </a:t>
            </a:r>
            <a:r>
              <a:rPr lang="en-US" dirty="0" smtClean="0"/>
              <a:t>or the Prepared </a:t>
            </a:r>
            <a:r>
              <a:rPr lang="en-US" dirty="0" smtClean="0"/>
              <a:t>Food and Beverage </a:t>
            </a:r>
            <a:r>
              <a:rPr lang="en-US" dirty="0" smtClean="0"/>
              <a:t>Tax?: </a:t>
            </a:r>
            <a:endParaRPr lang="en-US" dirty="0" smtClean="0"/>
          </a:p>
          <a:p>
            <a:pPr marL="0" indent="3175">
              <a:buNone/>
            </a:pPr>
            <a:r>
              <a:rPr lang="en-US" dirty="0" smtClean="0"/>
              <a:t>Answer: </a:t>
            </a:r>
            <a:r>
              <a:rPr lang="en-US" dirty="0" smtClean="0"/>
              <a:t>the Prepared Food and Beverage </a:t>
            </a:r>
            <a:r>
              <a:rPr lang="en-US" dirty="0" smtClean="0"/>
              <a:t>Tax, of course!</a:t>
            </a:r>
          </a:p>
          <a:p>
            <a:pPr marL="0" indent="3175">
              <a:buNone/>
            </a:pPr>
            <a:r>
              <a:rPr lang="en-US" dirty="0" smtClean="0"/>
              <a:t>Why? Because it requires not only the passage of a local bill, but passage of a referendum as well. </a:t>
            </a:r>
            <a:r>
              <a:rPr lang="en-US" dirty="0" smtClean="0"/>
              <a:t>A referendum is a general vote by the </a:t>
            </a:r>
            <a:r>
              <a:rPr lang="en-US" dirty="0" smtClean="0"/>
              <a:t>electorate.</a:t>
            </a:r>
          </a:p>
          <a:p>
            <a:pPr marL="0" indent="3175">
              <a:buNone/>
            </a:pPr>
            <a:r>
              <a:rPr lang="en-US" dirty="0" smtClean="0"/>
              <a:t>The Room Occupancy tax requires the passage of a local bill but does not require a referendum. It can be finalized by a resolution and a public hearing.</a:t>
            </a:r>
          </a:p>
          <a:p>
            <a:pPr marL="0" indent="3175">
              <a:buNone/>
            </a:pPr>
            <a:endParaRPr lang="en-US" dirty="0" smtClean="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09600"/>
          </a:xfrm>
        </p:spPr>
        <p:txBody>
          <a:bodyPr>
            <a:noAutofit/>
          </a:bodyPr>
          <a:lstStyle/>
          <a:p>
            <a:r>
              <a:rPr lang="en-US" sz="3600" b="1" dirty="0" smtClean="0">
                <a:solidFill>
                  <a:srgbClr val="0000FF"/>
                </a:solidFill>
              </a:rPr>
              <a:t>3-8: </a:t>
            </a:r>
            <a:r>
              <a:rPr lang="en-US" sz="3600" b="1" dirty="0" smtClean="0">
                <a:solidFill>
                  <a:srgbClr val="0000FF"/>
                </a:solidFill>
              </a:rPr>
              <a:t>North Carolina Law </a:t>
            </a:r>
            <a:endParaRPr lang="en-US" sz="3600" b="1" dirty="0">
              <a:solidFill>
                <a:srgbClr val="0000FF"/>
              </a:solidFill>
            </a:endParaRPr>
          </a:p>
        </p:txBody>
      </p:sp>
      <p:sp>
        <p:nvSpPr>
          <p:cNvPr id="3" name="Content Placeholder 2"/>
          <p:cNvSpPr>
            <a:spLocks noGrp="1"/>
          </p:cNvSpPr>
          <p:nvPr>
            <p:ph idx="1"/>
          </p:nvPr>
        </p:nvSpPr>
        <p:spPr>
          <a:xfrm>
            <a:off x="457200" y="762000"/>
            <a:ext cx="8458200" cy="5715000"/>
          </a:xfrm>
        </p:spPr>
        <p:txBody>
          <a:bodyPr>
            <a:normAutofit fontScale="92500"/>
          </a:bodyPr>
          <a:lstStyle/>
          <a:p>
            <a:pPr marL="0" indent="3175">
              <a:buNone/>
            </a:pPr>
            <a:r>
              <a:rPr lang="en-US" dirty="0" smtClean="0"/>
              <a:t>The “Easier” Gross Receipts Taxes to Levy:</a:t>
            </a:r>
          </a:p>
          <a:p>
            <a:pPr marL="0" indent="3175"/>
            <a:r>
              <a:rPr lang="en-US" dirty="0" smtClean="0"/>
              <a:t> G.S. 153A-156 and G.S.160A-215.1were enacted to establish a Gross Receipts Tax on </a:t>
            </a:r>
            <a:r>
              <a:rPr lang="en-US" b="1" dirty="0" smtClean="0"/>
              <a:t>Short-Term Leases or Rentals of Vehicles</a:t>
            </a:r>
            <a:r>
              <a:rPr lang="en-US" dirty="0" smtClean="0"/>
              <a:t>. The </a:t>
            </a:r>
            <a:r>
              <a:rPr lang="en-US" dirty="0" smtClean="0"/>
              <a:t>law provides a </a:t>
            </a:r>
            <a:r>
              <a:rPr lang="en-US" dirty="0" smtClean="0"/>
              <a:t>substitute for property tax which is excluded on this type of property by G.S. 105-275(42). A local government may </a:t>
            </a:r>
            <a:r>
              <a:rPr lang="en-US" b="1" u="sng" dirty="0" smtClean="0"/>
              <a:t>enact</a:t>
            </a:r>
            <a:r>
              <a:rPr lang="en-US" dirty="0" smtClean="0"/>
              <a:t> this tax.</a:t>
            </a:r>
          </a:p>
          <a:p>
            <a:pPr marL="0" indent="3175">
              <a:buNone/>
            </a:pPr>
            <a:endParaRPr lang="en-US" sz="1500" dirty="0" smtClean="0"/>
          </a:p>
          <a:p>
            <a:pPr marL="0" indent="3175"/>
            <a:r>
              <a:rPr lang="en-US" dirty="0" smtClean="0"/>
              <a:t> G.S. 153A-156.1 and G.S.160A-215.2 were enacted to establish a Gross Receipts Tax on the Short Term Lease or Rental of </a:t>
            </a:r>
            <a:r>
              <a:rPr lang="en-US" b="1" dirty="0" smtClean="0"/>
              <a:t>Heavy Equipment </a:t>
            </a:r>
            <a:r>
              <a:rPr lang="en-US" u="sng" dirty="0" smtClean="0"/>
              <a:t>in lieu of</a:t>
            </a:r>
            <a:r>
              <a:rPr lang="en-US" dirty="0" smtClean="0"/>
              <a:t> property tax. May be </a:t>
            </a:r>
            <a:r>
              <a:rPr lang="en-US" b="1" u="sng" dirty="0" smtClean="0"/>
              <a:t>imposed by Resolution</a:t>
            </a:r>
            <a:r>
              <a:rPr lang="en-US" dirty="0" smtClean="0"/>
              <a:t>.</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763000" cy="1143000"/>
          </a:xfrm>
        </p:spPr>
        <p:txBody>
          <a:bodyPr>
            <a:noAutofit/>
          </a:bodyPr>
          <a:lstStyle/>
          <a:p>
            <a:r>
              <a:rPr lang="en-US" sz="3600" b="1" dirty="0" smtClean="0">
                <a:solidFill>
                  <a:srgbClr val="0000FF"/>
                </a:solidFill>
              </a:rPr>
              <a:t>4-1: Prepared Food and Beverage (PFB)</a:t>
            </a:r>
            <a:br>
              <a:rPr lang="en-US" sz="3600" b="1" dirty="0" smtClean="0">
                <a:solidFill>
                  <a:srgbClr val="0000FF"/>
                </a:solidFill>
              </a:rPr>
            </a:br>
            <a:r>
              <a:rPr lang="en-US" sz="3600" b="1" dirty="0" smtClean="0">
                <a:solidFill>
                  <a:srgbClr val="0000FF"/>
                </a:solidFill>
              </a:rPr>
              <a:t>The “Meals” Tax</a:t>
            </a:r>
            <a:endParaRPr lang="en-US" sz="3600" b="1" dirty="0">
              <a:solidFill>
                <a:srgbClr val="0000FF"/>
              </a:solidFill>
            </a:endParaRPr>
          </a:p>
        </p:txBody>
      </p:sp>
      <p:sp>
        <p:nvSpPr>
          <p:cNvPr id="3" name="Content Placeholder 2"/>
          <p:cNvSpPr>
            <a:spLocks noGrp="1"/>
          </p:cNvSpPr>
          <p:nvPr>
            <p:ph idx="1"/>
          </p:nvPr>
        </p:nvSpPr>
        <p:spPr>
          <a:xfrm>
            <a:off x="228600" y="1371600"/>
            <a:ext cx="8763000" cy="4191000"/>
          </a:xfrm>
        </p:spPr>
        <p:txBody>
          <a:bodyPr>
            <a:normAutofit fontScale="92500" lnSpcReduction="10000"/>
          </a:bodyPr>
          <a:lstStyle/>
          <a:p>
            <a:r>
              <a:rPr lang="en-US" sz="2800" dirty="0" smtClean="0"/>
              <a:t>Must be enacted by the North Carolina General Assembly by </a:t>
            </a:r>
            <a:r>
              <a:rPr lang="en-US" sz="2800" u="sng" dirty="0" smtClean="0"/>
              <a:t>local bill </a:t>
            </a:r>
            <a:r>
              <a:rPr lang="en-US" sz="2800" dirty="0" smtClean="0"/>
              <a:t>for </a:t>
            </a:r>
            <a:r>
              <a:rPr lang="en-US" sz="2800" b="1" dirty="0" smtClean="0"/>
              <a:t>EACH</a:t>
            </a:r>
            <a:r>
              <a:rPr lang="en-US" sz="2800" dirty="0" smtClean="0"/>
              <a:t> taxing jurisdiction!</a:t>
            </a:r>
          </a:p>
          <a:p>
            <a:r>
              <a:rPr lang="en-US" sz="2800" dirty="0" smtClean="0"/>
              <a:t>The tax must </a:t>
            </a:r>
            <a:r>
              <a:rPr lang="en-US" sz="2800" b="1" dirty="0" smtClean="0"/>
              <a:t>also</a:t>
            </a:r>
            <a:r>
              <a:rPr lang="en-US" sz="2800" dirty="0" smtClean="0"/>
              <a:t> be passed by the residents of the taxing jurisdiction (Referendum).</a:t>
            </a:r>
          </a:p>
          <a:p>
            <a:r>
              <a:rPr lang="en-US" sz="2800" dirty="0" smtClean="0"/>
              <a:t>The tax is applicable to all prepared food and beverages sold at retail for consumption, on or off the premises, by any retailer with sales that are subject to sales tax imposed by the State under G.S. 105-164.4(a)(1). </a:t>
            </a:r>
          </a:p>
          <a:p>
            <a:r>
              <a:rPr lang="en-US" sz="2800" dirty="0" smtClean="0"/>
              <a:t>The tax is collected by the merchant, in addition to NC State Sales Tax, and is remitted to the county on a monthly basis.</a:t>
            </a:r>
          </a:p>
        </p:txBody>
      </p:sp>
      <p:sp>
        <p:nvSpPr>
          <p:cNvPr id="4" name="TextBox 3"/>
          <p:cNvSpPr txBox="1"/>
          <p:nvPr/>
        </p:nvSpPr>
        <p:spPr>
          <a:xfrm>
            <a:off x="533400" y="5562601"/>
            <a:ext cx="8077200" cy="1015663"/>
          </a:xfrm>
          <a:prstGeom prst="rect">
            <a:avLst/>
          </a:prstGeom>
          <a:noFill/>
        </p:spPr>
        <p:txBody>
          <a:bodyPr wrap="square" rtlCol="0">
            <a:spAutoFit/>
          </a:bodyPr>
          <a:lstStyle/>
          <a:p>
            <a:pPr>
              <a:spcBef>
                <a:spcPts val="0"/>
              </a:spcBef>
              <a:buNone/>
            </a:pPr>
            <a:r>
              <a:rPr lang="en-US" sz="2000" b="1" dirty="0" smtClean="0"/>
              <a:t>Trivia: What makes a “local bill” different from other bills?</a:t>
            </a:r>
          </a:p>
          <a:p>
            <a:pPr>
              <a:spcBef>
                <a:spcPts val="0"/>
              </a:spcBef>
              <a:buNone/>
            </a:pPr>
            <a:r>
              <a:rPr lang="en-US" sz="2000" b="1" dirty="0" smtClean="0"/>
              <a:t>A: a local bill does not require the signature of the Governor and it cannot be vetoed</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763000" cy="792162"/>
          </a:xfrm>
        </p:spPr>
        <p:txBody>
          <a:bodyPr>
            <a:normAutofit fontScale="90000"/>
          </a:bodyPr>
          <a:lstStyle/>
          <a:p>
            <a:r>
              <a:rPr lang="en-US" b="1" dirty="0" smtClean="0">
                <a:solidFill>
                  <a:srgbClr val="0000FF"/>
                </a:solidFill>
              </a:rPr>
              <a:t>4-2: Prepared Food and Beverage (PFB)</a:t>
            </a:r>
            <a:endParaRPr lang="en-US" b="1" dirty="0">
              <a:solidFill>
                <a:srgbClr val="0000FF"/>
              </a:solidFill>
            </a:endParaRPr>
          </a:p>
        </p:txBody>
      </p:sp>
      <p:sp>
        <p:nvSpPr>
          <p:cNvPr id="3" name="Content Placeholder 2"/>
          <p:cNvSpPr>
            <a:spLocks noGrp="1"/>
          </p:cNvSpPr>
          <p:nvPr>
            <p:ph idx="1"/>
          </p:nvPr>
        </p:nvSpPr>
        <p:spPr>
          <a:xfrm>
            <a:off x="457200" y="990600"/>
            <a:ext cx="8229600" cy="5562600"/>
          </a:xfrm>
        </p:spPr>
        <p:txBody>
          <a:bodyPr>
            <a:normAutofit/>
          </a:bodyPr>
          <a:lstStyle/>
          <a:p>
            <a:r>
              <a:rPr lang="en-US" sz="2800" dirty="0" smtClean="0"/>
              <a:t>Tax is levied on any food or beverage which has been </a:t>
            </a:r>
            <a:r>
              <a:rPr lang="en-US" sz="2800" b="1" u="sng" dirty="0" smtClean="0"/>
              <a:t>altered</a:t>
            </a:r>
            <a:r>
              <a:rPr lang="en-US" sz="2800" dirty="0" smtClean="0"/>
              <a:t> by preparing, combining, dividing, heating, or serving, in order to make the food or beverage available for immediate human consumption.</a:t>
            </a:r>
          </a:p>
          <a:p>
            <a:r>
              <a:rPr lang="en-US" sz="2800" dirty="0" smtClean="0"/>
              <a:t>Taxpayers include: restaurants, sandwich shops, delicatessens, taverns.</a:t>
            </a:r>
          </a:p>
          <a:p>
            <a:r>
              <a:rPr lang="en-US" sz="2800" dirty="0" smtClean="0"/>
              <a:t>The tax also applies to any establishment which dispenses any beverage or prepares any type food such as popcorn, cotton candy, etc. Example: specialty shops like gourmet popcorn, cupcakes, frozen yogurt.</a:t>
            </a:r>
          </a:p>
          <a:p>
            <a:endParaRPr lang="en-US" sz="2800" dirty="0" smtClean="0"/>
          </a:p>
          <a:p>
            <a:endParaRPr lang="en-US" sz="28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763000" cy="792162"/>
          </a:xfrm>
        </p:spPr>
        <p:txBody>
          <a:bodyPr>
            <a:normAutofit fontScale="90000"/>
          </a:bodyPr>
          <a:lstStyle/>
          <a:p>
            <a:r>
              <a:rPr lang="en-US" b="1" dirty="0" smtClean="0">
                <a:solidFill>
                  <a:srgbClr val="0000FF"/>
                </a:solidFill>
              </a:rPr>
              <a:t>4-3: Prepared Food and Beverage (PFB)</a:t>
            </a:r>
            <a:endParaRPr lang="en-US" b="1" dirty="0">
              <a:solidFill>
                <a:srgbClr val="0000FF"/>
              </a:solidFill>
            </a:endParaRPr>
          </a:p>
        </p:txBody>
      </p:sp>
      <p:sp>
        <p:nvSpPr>
          <p:cNvPr id="3" name="Content Placeholder 2"/>
          <p:cNvSpPr>
            <a:spLocks noGrp="1"/>
          </p:cNvSpPr>
          <p:nvPr>
            <p:ph idx="1"/>
          </p:nvPr>
        </p:nvSpPr>
        <p:spPr>
          <a:xfrm>
            <a:off x="457200" y="990600"/>
            <a:ext cx="8229600" cy="5562600"/>
          </a:xfrm>
        </p:spPr>
        <p:txBody>
          <a:bodyPr>
            <a:normAutofit fontScale="77500" lnSpcReduction="20000"/>
          </a:bodyPr>
          <a:lstStyle/>
          <a:p>
            <a:pPr>
              <a:buNone/>
            </a:pPr>
            <a:r>
              <a:rPr lang="en-US" sz="2800" dirty="0" smtClean="0"/>
              <a:t>Exemptions:</a:t>
            </a:r>
          </a:p>
          <a:p>
            <a:r>
              <a:rPr lang="en-US" sz="2800" dirty="0" smtClean="0"/>
              <a:t>Sales through vending machines.</a:t>
            </a:r>
          </a:p>
          <a:p>
            <a:r>
              <a:rPr lang="en-US" sz="2800" dirty="0" smtClean="0"/>
              <a:t>Retail sales exempt from taxation under G.S. 105-164.13 (Exemptions and Exclusions) on January 1993.</a:t>
            </a:r>
          </a:p>
          <a:p>
            <a:r>
              <a:rPr lang="en-US" sz="2800" dirty="0" smtClean="0"/>
              <a:t>Sales prepared by someone other than the retailer for immediate consumption and merely placed on display for sale purposes. Examples include </a:t>
            </a:r>
            <a:r>
              <a:rPr lang="en-US" sz="2800" dirty="0" err="1" smtClean="0"/>
              <a:t>prewrapped</a:t>
            </a:r>
            <a:r>
              <a:rPr lang="en-US" sz="2800" dirty="0" smtClean="0"/>
              <a:t> sandwiches, packaged crackers, </a:t>
            </a:r>
            <a:r>
              <a:rPr lang="en-US" sz="2800" dirty="0" err="1" smtClean="0"/>
              <a:t>prepacked</a:t>
            </a:r>
            <a:r>
              <a:rPr lang="en-US" sz="2800" dirty="0" smtClean="0"/>
              <a:t> ice cream, etc. (grocery stores, etc)</a:t>
            </a:r>
          </a:p>
          <a:p>
            <a:r>
              <a:rPr lang="en-US" sz="2800" dirty="0" smtClean="0"/>
              <a:t>Prepared food and beverages served by any establishment subject to the County's Occupancy Tax if the charge for the food or beverage is included in a single, non-itemized sales price, together with the charge for room rental, lodging, or accommodations furnished by the taxable establishment. (</a:t>
            </a:r>
            <a:r>
              <a:rPr lang="en-US" sz="2800" u="sng" dirty="0" smtClean="0"/>
              <a:t>Free</a:t>
            </a:r>
            <a:r>
              <a:rPr lang="en-US" sz="2800" dirty="0" smtClean="0"/>
              <a:t> breakfast)</a:t>
            </a:r>
          </a:p>
          <a:p>
            <a:r>
              <a:rPr lang="en-US" sz="2800" dirty="0" smtClean="0"/>
              <a:t>Prepared food and beverages furnished without charge by an employer to any employee.</a:t>
            </a:r>
          </a:p>
          <a:p>
            <a:r>
              <a:rPr lang="en-US" sz="2800" dirty="0" smtClean="0"/>
              <a:t>Prepared food and beverages served to residents in boarding houses on a periodic basis, which are included with the rental of any sleeping room or lodging. </a:t>
            </a:r>
          </a:p>
          <a:p>
            <a:endParaRPr lang="en-US" sz="2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5800" y="152401"/>
            <a:ext cx="7620000" cy="646331"/>
          </a:xfrm>
          <a:prstGeom prst="rect">
            <a:avLst/>
          </a:prstGeom>
          <a:noFill/>
        </p:spPr>
        <p:txBody>
          <a:bodyPr wrap="square" rtlCol="0">
            <a:spAutoFit/>
          </a:bodyPr>
          <a:lstStyle/>
          <a:p>
            <a:r>
              <a:rPr lang="en-US" sz="3600" u="sng" dirty="0" smtClean="0">
                <a:solidFill>
                  <a:srgbClr val="0000FF"/>
                </a:solidFill>
                <a:latin typeface="Eras Bold ITC" pitchFamily="34" charset="0"/>
                <a:cs typeface="Aharoni" pitchFamily="2" charset="-79"/>
              </a:rPr>
              <a:t>1-1 Overview:  </a:t>
            </a:r>
            <a:r>
              <a:rPr lang="en-US" sz="3600" u="sng" dirty="0" smtClean="0">
                <a:latin typeface="Eras Bold ITC" pitchFamily="34" charset="0"/>
                <a:cs typeface="Aharoni" pitchFamily="2" charset="-79"/>
              </a:rPr>
              <a:t>Law</a:t>
            </a:r>
          </a:p>
        </p:txBody>
      </p:sp>
      <p:sp>
        <p:nvSpPr>
          <p:cNvPr id="5" name="TextBox 4"/>
          <p:cNvSpPr txBox="1"/>
          <p:nvPr/>
        </p:nvSpPr>
        <p:spPr>
          <a:xfrm>
            <a:off x="152400" y="838201"/>
            <a:ext cx="8839200" cy="5786199"/>
          </a:xfrm>
          <a:prstGeom prst="rect">
            <a:avLst/>
          </a:prstGeom>
          <a:noFill/>
        </p:spPr>
        <p:txBody>
          <a:bodyPr wrap="square" rtlCol="0">
            <a:spAutoFit/>
          </a:bodyPr>
          <a:lstStyle/>
          <a:p>
            <a:pPr marL="230188" indent="230188">
              <a:buFont typeface="Arial" pitchFamily="34" charset="0"/>
              <a:buChar char="•"/>
            </a:pPr>
            <a:r>
              <a:rPr lang="en-US" sz="2800" dirty="0" smtClean="0">
                <a:solidFill>
                  <a:srgbClr val="0000FF"/>
                </a:solidFill>
                <a:latin typeface="Eras Bold ITC" pitchFamily="34" charset="0"/>
                <a:cs typeface="Aharoni" pitchFamily="2" charset="-79"/>
              </a:rPr>
              <a:t>Prepared Food and Beverage </a:t>
            </a:r>
            <a:r>
              <a:rPr lang="en-US" sz="2000" dirty="0" smtClean="0">
                <a:latin typeface="Eras Bold ITC" pitchFamily="34" charset="0"/>
                <a:cs typeface="Aharoni" pitchFamily="2" charset="-79"/>
              </a:rPr>
              <a:t>(only by Local Bill)</a:t>
            </a:r>
          </a:p>
          <a:p>
            <a:pPr marL="230188" indent="230188"/>
            <a:r>
              <a:rPr lang="en-US" sz="2200" dirty="0" smtClean="0">
                <a:latin typeface="Eras Bold ITC" pitchFamily="34" charset="0"/>
                <a:cs typeface="Aharoni" pitchFamily="2" charset="-79"/>
              </a:rPr>
              <a:t>Administration / Application of Penalties:</a:t>
            </a:r>
          </a:p>
          <a:p>
            <a:pPr marL="230188" indent="230188"/>
            <a:r>
              <a:rPr lang="en-US" sz="2200" dirty="0" smtClean="0">
                <a:latin typeface="Eras Bold ITC" pitchFamily="34" charset="0"/>
                <a:cs typeface="Aharoni" pitchFamily="2" charset="-79"/>
              </a:rPr>
              <a:t>- County Authority: cited in Session Law / G.S. 153A-154.1</a:t>
            </a:r>
          </a:p>
          <a:p>
            <a:pPr marL="230188" indent="230188"/>
            <a:r>
              <a:rPr lang="en-US" sz="2100" dirty="0" smtClean="0">
                <a:latin typeface="Eras Bold ITC" pitchFamily="34" charset="0"/>
                <a:cs typeface="Aharoni" pitchFamily="2" charset="-79"/>
              </a:rPr>
              <a:t>- Municipal Authority: cited in Session law / G.S. 160A-214.1</a:t>
            </a:r>
          </a:p>
          <a:p>
            <a:pPr marL="230188" indent="230188"/>
            <a:endParaRPr lang="en-US" sz="1400" dirty="0" smtClean="0">
              <a:solidFill>
                <a:srgbClr val="0000FF"/>
              </a:solidFill>
              <a:latin typeface="Eras Bold ITC" pitchFamily="34" charset="0"/>
              <a:cs typeface="Aharoni" pitchFamily="2" charset="-79"/>
            </a:endParaRPr>
          </a:p>
          <a:p>
            <a:pPr marL="230188" indent="230188">
              <a:buFont typeface="Arial" pitchFamily="34" charset="0"/>
              <a:buChar char="•"/>
            </a:pPr>
            <a:r>
              <a:rPr lang="en-US" sz="2800" dirty="0" smtClean="0">
                <a:solidFill>
                  <a:srgbClr val="0000FF"/>
                </a:solidFill>
                <a:latin typeface="Eras Bold ITC" pitchFamily="34" charset="0"/>
                <a:cs typeface="Aharoni" pitchFamily="2" charset="-79"/>
              </a:rPr>
              <a:t>Lodging / Room Occupancy </a:t>
            </a:r>
            <a:r>
              <a:rPr lang="en-US" sz="2000" dirty="0" smtClean="0">
                <a:latin typeface="Eras Bold ITC" pitchFamily="34" charset="0"/>
                <a:cs typeface="Aharoni" pitchFamily="2" charset="-79"/>
              </a:rPr>
              <a:t>(only by Local Bill)</a:t>
            </a:r>
          </a:p>
          <a:p>
            <a:pPr marL="230188" indent="230188"/>
            <a:r>
              <a:rPr lang="en-US" sz="2200" dirty="0" smtClean="0">
                <a:latin typeface="Eras Bold ITC" pitchFamily="34" charset="0"/>
                <a:cs typeface="Aharoni" pitchFamily="2" charset="-79"/>
              </a:rPr>
              <a:t>Administration of the Tax:</a:t>
            </a:r>
          </a:p>
          <a:p>
            <a:pPr marL="230188" indent="230188"/>
            <a:r>
              <a:rPr lang="en-US" sz="2200" dirty="0" smtClean="0">
                <a:latin typeface="Eras Bold ITC" pitchFamily="34" charset="0"/>
                <a:cs typeface="Aharoni" pitchFamily="2" charset="-79"/>
              </a:rPr>
              <a:t>- County Authority:  cited in Session Law / G.S.153A-155 </a:t>
            </a:r>
          </a:p>
          <a:p>
            <a:pPr marL="230188" indent="230188"/>
            <a:r>
              <a:rPr lang="en-US" sz="2100" dirty="0" smtClean="0">
                <a:latin typeface="Eras Bold ITC" pitchFamily="34" charset="0"/>
                <a:cs typeface="Aharoni" pitchFamily="2" charset="-79"/>
              </a:rPr>
              <a:t>- Municipal Authority:  cited in Session Law / G.S.160A-215</a:t>
            </a:r>
          </a:p>
          <a:p>
            <a:pPr marL="230188" indent="230188"/>
            <a:endParaRPr lang="en-US" sz="1400" dirty="0" smtClean="0">
              <a:solidFill>
                <a:srgbClr val="0000FF"/>
              </a:solidFill>
              <a:latin typeface="Eras Bold ITC" pitchFamily="34" charset="0"/>
              <a:cs typeface="Aharoni" pitchFamily="2" charset="-79"/>
            </a:endParaRPr>
          </a:p>
          <a:p>
            <a:pPr marL="230188" indent="230188">
              <a:buFont typeface="Arial" pitchFamily="34" charset="0"/>
              <a:buChar char="•"/>
            </a:pPr>
            <a:r>
              <a:rPr lang="en-US" sz="2800" dirty="0" smtClean="0">
                <a:solidFill>
                  <a:srgbClr val="0000FF"/>
                </a:solidFill>
                <a:latin typeface="Eras Bold ITC" pitchFamily="34" charset="0"/>
                <a:cs typeface="Aharoni" pitchFamily="2" charset="-79"/>
              </a:rPr>
              <a:t>Short-Term Rental Vehicle </a:t>
            </a:r>
            <a:r>
              <a:rPr lang="en-US" sz="2000" dirty="0" smtClean="0">
                <a:latin typeface="Eras Bold ITC" pitchFamily="34" charset="0"/>
                <a:cs typeface="Aharoni" pitchFamily="2" charset="-79"/>
              </a:rPr>
              <a:t>(sub for Property Tax)</a:t>
            </a:r>
          </a:p>
          <a:p>
            <a:pPr marL="230188" indent="230188"/>
            <a:r>
              <a:rPr lang="en-US" sz="2100" dirty="0" smtClean="0">
                <a:latin typeface="Eras Bold ITC" pitchFamily="34" charset="0"/>
                <a:cs typeface="Aharoni" pitchFamily="2" charset="-79"/>
              </a:rPr>
              <a:t>- County Authority: G.S. 153A-156</a:t>
            </a:r>
          </a:p>
          <a:p>
            <a:pPr marL="230188" indent="230188"/>
            <a:r>
              <a:rPr lang="en-US" sz="2100" dirty="0" smtClean="0">
                <a:latin typeface="Eras Bold ITC" pitchFamily="34" charset="0"/>
                <a:cs typeface="Aharoni" pitchFamily="2" charset="-79"/>
              </a:rPr>
              <a:t>- Municipal Authority: G.S. 160A-215.1</a:t>
            </a:r>
          </a:p>
          <a:p>
            <a:pPr marL="230188" indent="230188"/>
            <a:endParaRPr lang="en-US" sz="1400" dirty="0" smtClean="0">
              <a:solidFill>
                <a:srgbClr val="0000FF"/>
              </a:solidFill>
              <a:latin typeface="Eras Bold ITC" pitchFamily="34" charset="0"/>
              <a:cs typeface="Aharoni" pitchFamily="2" charset="-79"/>
            </a:endParaRPr>
          </a:p>
          <a:p>
            <a:pPr marL="230188" indent="230188">
              <a:buFont typeface="Arial" pitchFamily="34" charset="0"/>
              <a:buChar char="•"/>
            </a:pPr>
            <a:r>
              <a:rPr lang="en-US" sz="2800" dirty="0" smtClean="0">
                <a:solidFill>
                  <a:srgbClr val="0000FF"/>
                </a:solidFill>
                <a:latin typeface="Eras Bold ITC" pitchFamily="34" charset="0"/>
                <a:cs typeface="Aharoni" pitchFamily="2" charset="-79"/>
              </a:rPr>
              <a:t>Heavy Equipment Rental </a:t>
            </a:r>
            <a:r>
              <a:rPr lang="en-US" sz="2000" dirty="0" smtClean="0">
                <a:latin typeface="Eras Bold ITC" pitchFamily="34" charset="0"/>
                <a:cs typeface="Aharoni" pitchFamily="2" charset="-79"/>
              </a:rPr>
              <a:t>(sub for Property Tax)</a:t>
            </a:r>
            <a:endParaRPr lang="en-US" sz="2000" dirty="0" smtClean="0">
              <a:solidFill>
                <a:srgbClr val="0000FF"/>
              </a:solidFill>
              <a:latin typeface="Eras Bold ITC" pitchFamily="34" charset="0"/>
              <a:cs typeface="Aharoni" pitchFamily="2" charset="-79"/>
            </a:endParaRPr>
          </a:p>
          <a:p>
            <a:pPr marL="230188" indent="230188"/>
            <a:r>
              <a:rPr lang="en-US" sz="2200" dirty="0" smtClean="0">
                <a:latin typeface="Eras Bold ITC" pitchFamily="34" charset="0"/>
                <a:cs typeface="Aharoni" pitchFamily="2" charset="-79"/>
              </a:rPr>
              <a:t>- County Authority: G.S. 153A-156.1</a:t>
            </a:r>
          </a:p>
          <a:p>
            <a:pPr marL="230188" indent="230188"/>
            <a:r>
              <a:rPr lang="en-US" sz="2200" dirty="0" smtClean="0">
                <a:latin typeface="Eras Bold ITC" pitchFamily="34" charset="0"/>
                <a:cs typeface="Aharoni" pitchFamily="2" charset="-79"/>
              </a:rPr>
              <a:t>- Municipal Authority: G.S.160A-215.2</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762000"/>
          </a:xfrm>
        </p:spPr>
        <p:txBody>
          <a:bodyPr>
            <a:normAutofit fontScale="90000"/>
          </a:bodyPr>
          <a:lstStyle/>
          <a:p>
            <a:r>
              <a:rPr lang="en-US" b="1" dirty="0" smtClean="0">
                <a:solidFill>
                  <a:srgbClr val="0000FF"/>
                </a:solidFill>
              </a:rPr>
              <a:t>4-4: Prepared Food and Beverage (PFB)</a:t>
            </a:r>
            <a:endParaRPr lang="en-US" b="1" dirty="0">
              <a:solidFill>
                <a:srgbClr val="0000FF"/>
              </a:solidFill>
            </a:endParaRPr>
          </a:p>
        </p:txBody>
      </p:sp>
      <p:sp>
        <p:nvSpPr>
          <p:cNvPr id="3" name="Content Placeholder 2"/>
          <p:cNvSpPr>
            <a:spLocks noGrp="1"/>
          </p:cNvSpPr>
          <p:nvPr>
            <p:ph idx="1"/>
          </p:nvPr>
        </p:nvSpPr>
        <p:spPr>
          <a:xfrm>
            <a:off x="228600" y="990600"/>
            <a:ext cx="8610600" cy="5638800"/>
          </a:xfrm>
        </p:spPr>
        <p:txBody>
          <a:bodyPr>
            <a:normAutofit fontScale="92500" lnSpcReduction="20000"/>
          </a:bodyPr>
          <a:lstStyle/>
          <a:p>
            <a:pPr marL="112713" indent="3175">
              <a:buNone/>
            </a:pPr>
            <a:r>
              <a:rPr lang="en-US" sz="4000" dirty="0" smtClean="0"/>
              <a:t>The General Assembly has only authorized </a:t>
            </a:r>
            <a:r>
              <a:rPr lang="en-US" sz="4000" b="1" dirty="0" smtClean="0"/>
              <a:t>FIVE </a:t>
            </a:r>
            <a:r>
              <a:rPr lang="en-US" sz="4000" dirty="0" smtClean="0"/>
              <a:t>local governments to levy a meals tax: </a:t>
            </a:r>
          </a:p>
          <a:p>
            <a:pPr marL="112713" indent="3175">
              <a:spcBef>
                <a:spcPts val="0"/>
              </a:spcBef>
            </a:pPr>
            <a:r>
              <a:rPr lang="en-US" sz="4000" dirty="0" smtClean="0"/>
              <a:t> Four counties </a:t>
            </a:r>
          </a:p>
          <a:p>
            <a:pPr marL="112713" indent="3175">
              <a:spcBef>
                <a:spcPts val="0"/>
              </a:spcBef>
              <a:buNone/>
            </a:pPr>
            <a:r>
              <a:rPr lang="en-US" sz="4000" dirty="0" smtClean="0"/>
              <a:t>   - </a:t>
            </a:r>
            <a:r>
              <a:rPr lang="en-US" sz="4000" dirty="0" smtClean="0">
                <a:solidFill>
                  <a:srgbClr val="0000FF"/>
                </a:solidFill>
              </a:rPr>
              <a:t>Wake</a:t>
            </a:r>
            <a:r>
              <a:rPr lang="en-US" sz="4000" dirty="0" smtClean="0"/>
              <a:t> (Session Law 1991-594) </a:t>
            </a:r>
          </a:p>
          <a:p>
            <a:pPr marL="112713" indent="3175">
              <a:spcBef>
                <a:spcPts val="0"/>
              </a:spcBef>
              <a:buNone/>
            </a:pPr>
            <a:r>
              <a:rPr lang="en-US" sz="4000" dirty="0" smtClean="0"/>
              <a:t>   - </a:t>
            </a:r>
            <a:r>
              <a:rPr lang="en-US" sz="4000" dirty="0" smtClean="0">
                <a:solidFill>
                  <a:srgbClr val="0000FF"/>
                </a:solidFill>
              </a:rPr>
              <a:t>Mecklenburg</a:t>
            </a:r>
            <a:r>
              <a:rPr lang="en-US" sz="4000" dirty="0" smtClean="0"/>
              <a:t> (Session Law 1989-821)</a:t>
            </a:r>
          </a:p>
          <a:p>
            <a:pPr marL="112713" indent="3175">
              <a:spcBef>
                <a:spcPts val="0"/>
              </a:spcBef>
              <a:buNone/>
            </a:pPr>
            <a:r>
              <a:rPr lang="en-US" sz="3500" dirty="0" smtClean="0"/>
              <a:t>      (</a:t>
            </a:r>
            <a:r>
              <a:rPr lang="en-US" sz="3500" u="sng" dirty="0" smtClean="0"/>
              <a:t>Use</a:t>
            </a:r>
            <a:r>
              <a:rPr lang="en-US" sz="3500" dirty="0" smtClean="0"/>
              <a:t> of the funds was amended under Session  </a:t>
            </a:r>
          </a:p>
          <a:p>
            <a:pPr marL="112713" indent="3175">
              <a:spcBef>
                <a:spcPts val="0"/>
              </a:spcBef>
              <a:buNone/>
            </a:pPr>
            <a:r>
              <a:rPr lang="en-US" sz="3500" dirty="0" smtClean="0"/>
              <a:t>        Law 2001-402 and Session Law 2013-26)</a:t>
            </a:r>
          </a:p>
          <a:p>
            <a:pPr marL="112713" indent="3175">
              <a:spcBef>
                <a:spcPts val="0"/>
              </a:spcBef>
              <a:buNone/>
            </a:pPr>
            <a:r>
              <a:rPr lang="en-US" sz="4000" dirty="0" smtClean="0"/>
              <a:t>   - </a:t>
            </a:r>
            <a:r>
              <a:rPr lang="en-US" sz="4000" dirty="0" smtClean="0">
                <a:solidFill>
                  <a:srgbClr val="0000FF"/>
                </a:solidFill>
              </a:rPr>
              <a:t>Cumberland</a:t>
            </a:r>
            <a:r>
              <a:rPr lang="en-US" sz="4000" dirty="0" smtClean="0"/>
              <a:t> (Session Law </a:t>
            </a:r>
            <a:r>
              <a:rPr lang="en-US" sz="4000" dirty="0" smtClean="0"/>
              <a:t>1993-413)</a:t>
            </a:r>
            <a:endParaRPr lang="en-US" sz="4000" dirty="0" smtClean="0"/>
          </a:p>
          <a:p>
            <a:pPr marL="112713" indent="3175">
              <a:spcBef>
                <a:spcPts val="0"/>
              </a:spcBef>
              <a:buNone/>
            </a:pPr>
            <a:r>
              <a:rPr lang="en-US" sz="4000" dirty="0" smtClean="0"/>
              <a:t>   - </a:t>
            </a:r>
            <a:r>
              <a:rPr lang="en-US" sz="4000" dirty="0" smtClean="0">
                <a:solidFill>
                  <a:srgbClr val="0000FF"/>
                </a:solidFill>
              </a:rPr>
              <a:t>Dare</a:t>
            </a:r>
            <a:r>
              <a:rPr lang="en-US" sz="4000" dirty="0" smtClean="0"/>
              <a:t> (Session Law 1991-177)</a:t>
            </a:r>
          </a:p>
          <a:p>
            <a:pPr marL="112713" indent="3175">
              <a:spcBef>
                <a:spcPts val="0"/>
              </a:spcBef>
            </a:pPr>
            <a:r>
              <a:rPr lang="en-US" sz="4000" dirty="0" smtClean="0"/>
              <a:t> One Municipality:</a:t>
            </a:r>
          </a:p>
          <a:p>
            <a:pPr marL="112713" indent="3175">
              <a:spcBef>
                <a:spcPts val="0"/>
              </a:spcBef>
              <a:buNone/>
            </a:pPr>
            <a:r>
              <a:rPr lang="en-US" sz="4000" dirty="0" smtClean="0"/>
              <a:t>   - Town of </a:t>
            </a:r>
            <a:r>
              <a:rPr lang="en-US" sz="4000" dirty="0" smtClean="0">
                <a:solidFill>
                  <a:srgbClr val="0000FF"/>
                </a:solidFill>
              </a:rPr>
              <a:t>Hillsborough</a:t>
            </a:r>
            <a:r>
              <a:rPr lang="en-US" sz="4000" dirty="0" smtClean="0"/>
              <a:t> (Session Law </a:t>
            </a:r>
          </a:p>
          <a:p>
            <a:pPr marL="112713" indent="3175">
              <a:spcBef>
                <a:spcPts val="0"/>
              </a:spcBef>
              <a:buNone/>
            </a:pPr>
            <a:r>
              <a:rPr lang="en-US" sz="4000" dirty="0" smtClean="0"/>
              <a:t>      1993-449)</a:t>
            </a:r>
          </a:p>
          <a:p>
            <a:pPr marL="112713" indent="3175">
              <a:buNone/>
            </a:pPr>
            <a:endParaRPr lang="en-US" dirty="0" smtClean="0"/>
          </a:p>
          <a:p>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868362"/>
          </a:xfrm>
        </p:spPr>
        <p:txBody>
          <a:bodyPr>
            <a:normAutofit fontScale="90000"/>
          </a:bodyPr>
          <a:lstStyle/>
          <a:p>
            <a:r>
              <a:rPr lang="en-US" b="1" dirty="0" smtClean="0">
                <a:solidFill>
                  <a:srgbClr val="0000FF"/>
                </a:solidFill>
              </a:rPr>
              <a:t>4-5: Prepared Food and Beverage (PFB)</a:t>
            </a:r>
            <a:endParaRPr lang="en-US" b="1" dirty="0">
              <a:solidFill>
                <a:srgbClr val="0000FF"/>
              </a:solidFill>
            </a:endParaRPr>
          </a:p>
        </p:txBody>
      </p:sp>
      <p:sp>
        <p:nvSpPr>
          <p:cNvPr id="3" name="Content Placeholder 2"/>
          <p:cNvSpPr>
            <a:spLocks noGrp="1"/>
          </p:cNvSpPr>
          <p:nvPr>
            <p:ph idx="1"/>
          </p:nvPr>
        </p:nvSpPr>
        <p:spPr>
          <a:xfrm>
            <a:off x="228600" y="990600"/>
            <a:ext cx="8610600" cy="5638800"/>
          </a:xfrm>
        </p:spPr>
        <p:txBody>
          <a:bodyPr>
            <a:normAutofit lnSpcReduction="10000"/>
          </a:bodyPr>
          <a:lstStyle/>
          <a:p>
            <a:pPr marL="112713" indent="3175">
              <a:buNone/>
            </a:pPr>
            <a:r>
              <a:rPr lang="en-US" sz="3500" dirty="0" smtClean="0"/>
              <a:t>The legislature has not granted any jurisdiction similar authority in the last 20 years except: </a:t>
            </a:r>
          </a:p>
          <a:p>
            <a:pPr marL="112713" indent="3175">
              <a:spcBef>
                <a:spcPts val="0"/>
              </a:spcBef>
              <a:buAutoNum type="arabicParenBoth"/>
            </a:pPr>
            <a:r>
              <a:rPr lang="en-US" sz="3500" dirty="0" smtClean="0"/>
              <a:t> City of </a:t>
            </a:r>
            <a:r>
              <a:rPr lang="en-US" sz="3500" dirty="0" smtClean="0"/>
              <a:t>Monroe</a:t>
            </a:r>
            <a:r>
              <a:rPr lang="en-US" sz="3500" dirty="0" smtClean="0"/>
              <a:t>; </a:t>
            </a:r>
            <a:r>
              <a:rPr lang="en-US" sz="3500" u="sng" dirty="0" smtClean="0"/>
              <a:t>however</a:t>
            </a:r>
            <a:r>
              <a:rPr lang="en-US" sz="3500" dirty="0" smtClean="0"/>
              <a:t>, a</a:t>
            </a:r>
            <a:r>
              <a:rPr lang="en-US" sz="3500" dirty="0" smtClean="0"/>
              <a:t> </a:t>
            </a:r>
            <a:r>
              <a:rPr lang="en-US" sz="3500" dirty="0" smtClean="0"/>
              <a:t>subsequent </a:t>
            </a:r>
          </a:p>
          <a:p>
            <a:pPr marL="112713" indent="3175">
              <a:spcBef>
                <a:spcPts val="0"/>
              </a:spcBef>
              <a:buNone/>
            </a:pPr>
            <a:r>
              <a:rPr lang="en-US" sz="3500" dirty="0" smtClean="0"/>
              <a:t>       referendum was defeated in 2007.</a:t>
            </a:r>
          </a:p>
          <a:p>
            <a:pPr marL="112713" indent="3175">
              <a:spcBef>
                <a:spcPts val="0"/>
              </a:spcBef>
              <a:buAutoNum type="arabicParenBoth"/>
            </a:pPr>
            <a:r>
              <a:rPr lang="en-US" sz="3500" dirty="0" smtClean="0"/>
              <a:t> City of </a:t>
            </a:r>
            <a:r>
              <a:rPr lang="en-US" sz="3500" dirty="0" smtClean="0"/>
              <a:t>Durham</a:t>
            </a:r>
            <a:r>
              <a:rPr lang="en-US" sz="3500" dirty="0" smtClean="0"/>
              <a:t>; </a:t>
            </a:r>
            <a:r>
              <a:rPr lang="en-US" sz="3500" u="sng" dirty="0" smtClean="0"/>
              <a:t>however</a:t>
            </a:r>
            <a:r>
              <a:rPr lang="en-US" sz="3500" dirty="0" smtClean="0"/>
              <a:t>, a</a:t>
            </a:r>
            <a:r>
              <a:rPr lang="en-US" sz="3500" dirty="0" smtClean="0"/>
              <a:t> </a:t>
            </a:r>
            <a:r>
              <a:rPr lang="en-US" sz="3500" dirty="0" smtClean="0"/>
              <a:t>subsequent </a:t>
            </a:r>
          </a:p>
          <a:p>
            <a:pPr marL="112713" indent="3175">
              <a:spcBef>
                <a:spcPts val="0"/>
              </a:spcBef>
              <a:buNone/>
            </a:pPr>
            <a:r>
              <a:rPr lang="en-US" sz="3500" dirty="0" smtClean="0"/>
              <a:t>       referendum was defeated in 2007.</a:t>
            </a:r>
          </a:p>
          <a:p>
            <a:pPr marL="112713" indent="3175">
              <a:buNone/>
            </a:pPr>
            <a:endParaRPr lang="en-US" sz="1400" dirty="0" smtClean="0"/>
          </a:p>
          <a:p>
            <a:pPr marL="112713" indent="3175">
              <a:buNone/>
            </a:pPr>
            <a:r>
              <a:rPr lang="en-US" sz="3500" dirty="0" smtClean="0"/>
              <a:t>Most recently (2014- </a:t>
            </a:r>
            <a:r>
              <a:rPr lang="en-US" sz="3500" dirty="0" smtClean="0"/>
              <a:t>Senate Bill 876</a:t>
            </a:r>
            <a:r>
              <a:rPr lang="en-US" sz="3500" dirty="0" smtClean="0"/>
              <a:t>), a 1.5% PFB tax proposed for Brevard failed in the General Assembly.</a:t>
            </a:r>
          </a:p>
          <a:p>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762000"/>
          </a:xfrm>
        </p:spPr>
        <p:txBody>
          <a:bodyPr>
            <a:normAutofit fontScale="90000"/>
          </a:bodyPr>
          <a:lstStyle/>
          <a:p>
            <a:r>
              <a:rPr lang="en-US" b="1" dirty="0" smtClean="0">
                <a:solidFill>
                  <a:srgbClr val="0000FF"/>
                </a:solidFill>
              </a:rPr>
              <a:t>4-6: Prepared Food and Beverage (PFB)</a:t>
            </a:r>
            <a:endParaRPr lang="en-US" b="1" dirty="0">
              <a:solidFill>
                <a:srgbClr val="0000FF"/>
              </a:solidFill>
            </a:endParaRPr>
          </a:p>
        </p:txBody>
      </p:sp>
      <p:sp>
        <p:nvSpPr>
          <p:cNvPr id="3" name="Content Placeholder 2"/>
          <p:cNvSpPr>
            <a:spLocks noGrp="1"/>
          </p:cNvSpPr>
          <p:nvPr>
            <p:ph idx="1"/>
          </p:nvPr>
        </p:nvSpPr>
        <p:spPr>
          <a:xfrm>
            <a:off x="228600" y="990600"/>
            <a:ext cx="8610600" cy="5638800"/>
          </a:xfrm>
        </p:spPr>
        <p:txBody>
          <a:bodyPr>
            <a:normAutofit/>
          </a:bodyPr>
          <a:lstStyle/>
          <a:p>
            <a:pPr marL="112713" indent="3175">
              <a:buNone/>
            </a:pPr>
            <a:r>
              <a:rPr lang="en-US" sz="2800" b="1" dirty="0" smtClean="0"/>
              <a:t>Penalties</a:t>
            </a:r>
          </a:p>
          <a:p>
            <a:r>
              <a:rPr lang="en-US" sz="2400" b="1" dirty="0" smtClean="0"/>
              <a:t>§ 153A-154.1.  Uniform penalties for local meals taxes.</a:t>
            </a:r>
          </a:p>
          <a:p>
            <a:pPr>
              <a:buNone/>
            </a:pPr>
            <a:r>
              <a:rPr lang="en-US" sz="2400" dirty="0" smtClean="0"/>
              <a:t>	(a) Penalties. - Notwithstanding any other provision of law, the civil and criminal penalties that apply to State sales and use taxes under Chapter 105 of the General Statutes apply to local meals taxes. </a:t>
            </a:r>
          </a:p>
          <a:p>
            <a:pPr>
              <a:buNone/>
            </a:pPr>
            <a:endParaRPr lang="en-US" sz="1200" b="1" dirty="0" smtClean="0"/>
          </a:p>
          <a:p>
            <a:r>
              <a:rPr lang="en-US" sz="2400" b="1" dirty="0" smtClean="0"/>
              <a:t>§ 160A-214.1.  Uniform penalties for local meals taxes.</a:t>
            </a:r>
          </a:p>
          <a:p>
            <a:pPr>
              <a:buNone/>
            </a:pPr>
            <a:r>
              <a:rPr lang="en-US" sz="2400" dirty="0" smtClean="0"/>
              <a:t>	(a) Penalties. - Notwithstanding any other provision of law, the civil and criminal penalties that apply to State sales and use taxes under Chapter 105 of the General Statutes apply to local meals taxes. </a:t>
            </a:r>
          </a:p>
          <a:p>
            <a:pPr marL="112713" indent="3175">
              <a:buNone/>
            </a:pPr>
            <a:endParaRPr lang="en-US" sz="4000" dirty="0" smtClean="0"/>
          </a:p>
          <a:p>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cstate="print"/>
          <a:srcRect l="5221" t="15604" r="4494" b="4488"/>
          <a:stretch>
            <a:fillRect/>
          </a:stretch>
        </p:blipFill>
        <p:spPr bwMode="auto">
          <a:xfrm>
            <a:off x="838200" y="1295400"/>
            <a:ext cx="7391400" cy="4267200"/>
          </a:xfrm>
          <a:prstGeom prst="rect">
            <a:avLst/>
          </a:prstGeom>
          <a:noFill/>
          <a:ln w="25400">
            <a:solidFill>
              <a:schemeClr val="tx1"/>
            </a:solidFill>
            <a:miter lim="800000"/>
            <a:headEnd/>
            <a:tailEnd/>
          </a:ln>
        </p:spPr>
      </p:pic>
      <p:sp>
        <p:nvSpPr>
          <p:cNvPr id="3" name="TextBox 2"/>
          <p:cNvSpPr txBox="1"/>
          <p:nvPr/>
        </p:nvSpPr>
        <p:spPr>
          <a:xfrm>
            <a:off x="381000" y="228601"/>
            <a:ext cx="8382000" cy="954107"/>
          </a:xfrm>
          <a:prstGeom prst="rect">
            <a:avLst/>
          </a:prstGeom>
          <a:noFill/>
        </p:spPr>
        <p:txBody>
          <a:bodyPr wrap="square" rtlCol="0">
            <a:spAutoFit/>
          </a:bodyPr>
          <a:lstStyle/>
          <a:p>
            <a:pPr algn="ctr"/>
            <a:r>
              <a:rPr lang="en-US" sz="2800" b="1" dirty="0" smtClean="0">
                <a:solidFill>
                  <a:srgbClr val="0000FF"/>
                </a:solidFill>
              </a:rPr>
              <a:t>4-7: The PFB Tax Return for Wake County </a:t>
            </a:r>
          </a:p>
          <a:p>
            <a:pPr algn="ctr"/>
            <a:r>
              <a:rPr lang="en-US" sz="2800" b="1" dirty="0" smtClean="0"/>
              <a:t>(looks a lot like a Sales &amp; Use Tax Return)</a:t>
            </a:r>
            <a:endParaRPr lang="en-US" sz="2800" b="1" dirty="0"/>
          </a:p>
        </p:txBody>
      </p:sp>
      <p:sp>
        <p:nvSpPr>
          <p:cNvPr id="5" name="TextBox 4"/>
          <p:cNvSpPr txBox="1"/>
          <p:nvPr/>
        </p:nvSpPr>
        <p:spPr>
          <a:xfrm>
            <a:off x="228600" y="5791200"/>
            <a:ext cx="8763000" cy="707886"/>
          </a:xfrm>
          <a:prstGeom prst="rect">
            <a:avLst/>
          </a:prstGeom>
          <a:noFill/>
        </p:spPr>
        <p:txBody>
          <a:bodyPr wrap="square" rtlCol="0">
            <a:spAutoFit/>
          </a:bodyPr>
          <a:lstStyle/>
          <a:p>
            <a:r>
              <a:rPr lang="en-US" sz="2000" b="1" dirty="0" smtClean="0"/>
              <a:t>Pop Quiz: the payment must be remitted on or before the 20</a:t>
            </a:r>
            <a:r>
              <a:rPr lang="en-US" sz="2000" b="1" baseline="30000" dirty="0" smtClean="0"/>
              <a:t>th</a:t>
            </a:r>
            <a:r>
              <a:rPr lang="en-US" sz="2000" b="1" dirty="0" smtClean="0"/>
              <a:t> day of the month. Why do you suppose the 20</a:t>
            </a:r>
            <a:r>
              <a:rPr lang="en-US" sz="2000" b="1" baseline="30000" dirty="0" smtClean="0"/>
              <a:t>th</a:t>
            </a:r>
            <a:r>
              <a:rPr lang="en-US" sz="2000" b="1" dirty="0" smtClean="0"/>
              <a:t> day of the month was picked as the due date?</a:t>
            </a:r>
            <a:endParaRPr lang="en-US" sz="2000" b="1"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29600" cy="685800"/>
          </a:xfrm>
        </p:spPr>
        <p:txBody>
          <a:bodyPr>
            <a:normAutofit fontScale="90000"/>
          </a:bodyPr>
          <a:lstStyle/>
          <a:p>
            <a:r>
              <a:rPr lang="en-US" b="1" dirty="0" smtClean="0">
                <a:solidFill>
                  <a:srgbClr val="0000FF"/>
                </a:solidFill>
              </a:rPr>
              <a:t>5-1: Lodging / Room Occupancy Tax</a:t>
            </a:r>
            <a:endParaRPr lang="en-US" b="1" dirty="0">
              <a:solidFill>
                <a:srgbClr val="0000FF"/>
              </a:solidFill>
            </a:endParaRPr>
          </a:p>
        </p:txBody>
      </p:sp>
      <p:sp>
        <p:nvSpPr>
          <p:cNvPr id="3" name="Content Placeholder 2"/>
          <p:cNvSpPr>
            <a:spLocks noGrp="1"/>
          </p:cNvSpPr>
          <p:nvPr>
            <p:ph idx="1"/>
          </p:nvPr>
        </p:nvSpPr>
        <p:spPr>
          <a:xfrm>
            <a:off x="228600" y="838200"/>
            <a:ext cx="8686800" cy="5867400"/>
          </a:xfrm>
        </p:spPr>
        <p:txBody>
          <a:bodyPr>
            <a:noAutofit/>
          </a:bodyPr>
          <a:lstStyle/>
          <a:p>
            <a:pPr marL="346075" indent="-230188"/>
            <a:r>
              <a:rPr lang="en-US" sz="2800" dirty="0" smtClean="0"/>
              <a:t>A local government may levy the tax only after receiving authorization from the General Assembly via </a:t>
            </a:r>
            <a:r>
              <a:rPr lang="en-US" sz="2800" b="1" u="sng" dirty="0" smtClean="0"/>
              <a:t>a local </a:t>
            </a:r>
            <a:r>
              <a:rPr lang="en-US" sz="2800" b="1" u="sng" dirty="0" smtClean="0"/>
              <a:t>bill</a:t>
            </a:r>
            <a:r>
              <a:rPr lang="en-US" sz="2800" dirty="0" smtClean="0"/>
              <a:t>.</a:t>
            </a:r>
            <a:r>
              <a:rPr lang="en-US" altLang="en-US" sz="2800" dirty="0" smtClean="0"/>
              <a:t> </a:t>
            </a:r>
            <a:endParaRPr lang="en-US" altLang="en-US" sz="2800" dirty="0" smtClean="0"/>
          </a:p>
          <a:p>
            <a:pPr marL="346075" indent="-230188"/>
            <a:r>
              <a:rPr lang="en-US" altLang="en-US" sz="2800" dirty="0" smtClean="0"/>
              <a:t>After successfully enacting the law, the local </a:t>
            </a:r>
            <a:r>
              <a:rPr lang="en-US" altLang="en-US" sz="2800" dirty="0" smtClean="0"/>
              <a:t>government </a:t>
            </a:r>
            <a:r>
              <a:rPr lang="en-US" altLang="en-US" sz="2800" dirty="0" smtClean="0"/>
              <a:t>must pass a resolution formally levying the tax. There must be a public hearing on the occupancy tax resolution.</a:t>
            </a:r>
          </a:p>
          <a:p>
            <a:pPr marL="346075" indent="-230188"/>
            <a:r>
              <a:rPr lang="en-US" altLang="en-US" sz="2800" dirty="0" smtClean="0"/>
              <a:t>Use – At least two-thirds of the proceeds must be used to promote travel and tourism and the remainder must be used for tourism-related expenditures, which may include beach nourishment.</a:t>
            </a:r>
          </a:p>
          <a:p>
            <a:pPr marL="346075" indent="-230188"/>
            <a:r>
              <a:rPr lang="en-US" altLang="en-US" sz="2800" dirty="0" smtClean="0"/>
              <a:t>The tax is derived from the rental of any room, lodging or accommodation furnished by a hotel, motel, inn or similar business.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15962"/>
          </a:xfrm>
        </p:spPr>
        <p:txBody>
          <a:bodyPr>
            <a:normAutofit fontScale="90000"/>
          </a:bodyPr>
          <a:lstStyle/>
          <a:p>
            <a:r>
              <a:rPr lang="en-US" b="1" dirty="0" smtClean="0">
                <a:solidFill>
                  <a:srgbClr val="0000FF"/>
                </a:solidFill>
              </a:rPr>
              <a:t>5-2: Lodging / Room Occupancy Tax</a:t>
            </a:r>
            <a:endParaRPr lang="en-US" b="1" dirty="0">
              <a:solidFill>
                <a:srgbClr val="0000FF"/>
              </a:solidFill>
            </a:endParaRPr>
          </a:p>
        </p:txBody>
      </p:sp>
      <p:sp>
        <p:nvSpPr>
          <p:cNvPr id="3" name="Content Placeholder 2"/>
          <p:cNvSpPr>
            <a:spLocks noGrp="1"/>
          </p:cNvSpPr>
          <p:nvPr>
            <p:ph idx="1"/>
          </p:nvPr>
        </p:nvSpPr>
        <p:spPr>
          <a:xfrm>
            <a:off x="152400" y="1066800"/>
            <a:ext cx="8763000" cy="4648200"/>
          </a:xfrm>
        </p:spPr>
        <p:txBody>
          <a:bodyPr>
            <a:noAutofit/>
          </a:bodyPr>
          <a:lstStyle/>
          <a:p>
            <a:pPr marL="231775" lvl="1" indent="-231775">
              <a:buFont typeface="Arial" pitchFamily="34" charset="0"/>
              <a:buChar char="•"/>
            </a:pPr>
            <a:r>
              <a:rPr lang="en-US" dirty="0" smtClean="0"/>
              <a:t>Rate – The county tax rate is capped at 6% (with ONE exception- see Mecklenburg) and the city tax rate, when combined with the county rate, cannot exceed 6%. </a:t>
            </a:r>
          </a:p>
          <a:p>
            <a:pPr marL="231775" lvl="1" indent="-231775">
              <a:buFont typeface="Arial" pitchFamily="34" charset="0"/>
              <a:buChar char="•"/>
            </a:pPr>
            <a:r>
              <a:rPr lang="en-US" dirty="0" smtClean="0"/>
              <a:t>Brunswick County’s rate is </a:t>
            </a:r>
            <a:r>
              <a:rPr lang="en-US" dirty="0" smtClean="0"/>
              <a:t>capped at 1</a:t>
            </a:r>
            <a:r>
              <a:rPr lang="en-US" dirty="0" smtClean="0"/>
              <a:t>%.  </a:t>
            </a:r>
          </a:p>
          <a:p>
            <a:pPr marL="231775" lvl="1" indent="-231775">
              <a:buFont typeface="Arial" pitchFamily="34" charset="0"/>
              <a:buChar char="•"/>
            </a:pPr>
            <a:r>
              <a:rPr lang="en-US" dirty="0" smtClean="0"/>
              <a:t>The Mecklenburg County/Charlotte occupancy tax rate has a cap of 8%. It was 6% until 2005 when an extra 2% was authorized to help finance the NASCAR Hall of </a:t>
            </a:r>
            <a:r>
              <a:rPr lang="en-US" dirty="0" smtClean="0"/>
              <a:t>Fame</a:t>
            </a:r>
            <a:r>
              <a:rPr lang="en-US" dirty="0" smtClean="0"/>
              <a:t> </a:t>
            </a:r>
            <a:r>
              <a:rPr lang="en-US" dirty="0" smtClean="0"/>
              <a:t>(SL 2005-68)</a:t>
            </a:r>
            <a:r>
              <a:rPr lang="en-US" dirty="0" smtClean="0"/>
              <a:t> </a:t>
            </a:r>
            <a:endParaRPr lang="en-US" dirty="0" smtClean="0"/>
          </a:p>
          <a:p>
            <a:pPr marL="231775" lvl="1" indent="-231775">
              <a:buFont typeface="Arial" pitchFamily="34" charset="0"/>
              <a:buChar char="•"/>
            </a:pPr>
            <a:r>
              <a:rPr lang="en-US" dirty="0" smtClean="0"/>
              <a:t>Many local governments started with 3% rate limits and later obtained authorization to raise their rates to 6</a:t>
            </a:r>
            <a:r>
              <a:rPr lang="en-US" dirty="0" smtClean="0"/>
              <a:t>%.</a:t>
            </a:r>
            <a:endParaRPr lang="en-US" dirty="0" smtClean="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685800"/>
          </a:xfrm>
        </p:spPr>
        <p:txBody>
          <a:bodyPr>
            <a:normAutofit fontScale="90000"/>
          </a:bodyPr>
          <a:lstStyle/>
          <a:p>
            <a:r>
              <a:rPr lang="en-US" b="1" dirty="0" smtClean="0">
                <a:solidFill>
                  <a:srgbClr val="0000FF"/>
                </a:solidFill>
              </a:rPr>
              <a:t>5-3: Lodging / Room Occupancy Tax</a:t>
            </a:r>
            <a:endParaRPr lang="en-US" b="1" dirty="0">
              <a:solidFill>
                <a:srgbClr val="0000FF"/>
              </a:solidFill>
            </a:endParaRPr>
          </a:p>
        </p:txBody>
      </p:sp>
      <p:sp>
        <p:nvSpPr>
          <p:cNvPr id="3" name="Content Placeholder 2"/>
          <p:cNvSpPr>
            <a:spLocks noGrp="1"/>
          </p:cNvSpPr>
          <p:nvPr>
            <p:ph idx="1"/>
          </p:nvPr>
        </p:nvSpPr>
        <p:spPr>
          <a:xfrm>
            <a:off x="228600" y="990600"/>
            <a:ext cx="8686800" cy="5715000"/>
          </a:xfrm>
        </p:spPr>
        <p:txBody>
          <a:bodyPr>
            <a:normAutofit/>
          </a:bodyPr>
          <a:lstStyle/>
          <a:p>
            <a:pPr marL="346075" indent="-230188"/>
            <a:r>
              <a:rPr lang="en-US" altLang="en-US" dirty="0" smtClean="0"/>
              <a:t>The tax does not apply to accommodations furnished by nonprofit charitable, educational, benevolent or religious organizations when furnished to further their nonprofit purpose.</a:t>
            </a:r>
          </a:p>
          <a:p>
            <a:pPr marL="346075" indent="-230188"/>
            <a:r>
              <a:rPr lang="en-US" altLang="en-US" dirty="0" smtClean="0"/>
              <a:t>The tax does not apply to accommodations furnished to the same person for at least ninety (90) consecutive days.</a:t>
            </a:r>
          </a:p>
          <a:p>
            <a:pPr marL="346075" indent="-230188"/>
            <a:r>
              <a:rPr lang="en-US" altLang="en-US" dirty="0" smtClean="0"/>
              <a:t>If you want to know more, see “Occupancy Tax 101” (Christopher McLaughlin) on the UNC SOG blog titled “Coats’ Canons”.</a:t>
            </a:r>
          </a:p>
          <a:p>
            <a:pPr marL="346075" indent="-230188"/>
            <a:endParaRPr lang="en-US" altLang="en-US" dirty="0" smtClean="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29600" cy="715962"/>
          </a:xfrm>
        </p:spPr>
        <p:txBody>
          <a:bodyPr>
            <a:normAutofit fontScale="90000"/>
          </a:bodyPr>
          <a:lstStyle/>
          <a:p>
            <a:r>
              <a:rPr lang="en-US" b="1" dirty="0" smtClean="0">
                <a:solidFill>
                  <a:srgbClr val="0000FF"/>
                </a:solidFill>
              </a:rPr>
              <a:t>5-4: Lodging / Room Occupancy Tax</a:t>
            </a:r>
            <a:endParaRPr lang="en-US" b="1" dirty="0">
              <a:solidFill>
                <a:srgbClr val="0000FF"/>
              </a:solidFill>
            </a:endParaRPr>
          </a:p>
        </p:txBody>
      </p:sp>
      <p:sp>
        <p:nvSpPr>
          <p:cNvPr id="3" name="Content Placeholder 2"/>
          <p:cNvSpPr>
            <a:spLocks noGrp="1"/>
          </p:cNvSpPr>
          <p:nvPr>
            <p:ph idx="1"/>
          </p:nvPr>
        </p:nvSpPr>
        <p:spPr>
          <a:xfrm>
            <a:off x="228600" y="990600"/>
            <a:ext cx="8839200" cy="5486400"/>
          </a:xfrm>
        </p:spPr>
        <p:txBody>
          <a:bodyPr/>
          <a:lstStyle/>
          <a:p>
            <a:pPr marL="227013" indent="-227013"/>
            <a:r>
              <a:rPr lang="en-US" sz="3600" dirty="0" smtClean="0"/>
              <a:t>This is a Very Well-Utilized Tax: Google this: “Occupancy Tax Overview Table 2014”</a:t>
            </a:r>
          </a:p>
          <a:p>
            <a:pPr marL="227013" indent="-227013">
              <a:spcBef>
                <a:spcPts val="0"/>
              </a:spcBef>
            </a:pPr>
            <a:r>
              <a:rPr lang="en-US" sz="3600" dirty="0" smtClean="0"/>
              <a:t>Through the 2014 legislative session, the tax </a:t>
            </a:r>
            <a:r>
              <a:rPr lang="en-US" sz="3600" dirty="0" smtClean="0"/>
              <a:t>  </a:t>
            </a:r>
          </a:p>
          <a:p>
            <a:pPr marL="227013" indent="-227013">
              <a:spcBef>
                <a:spcPts val="0"/>
              </a:spcBef>
              <a:buNone/>
            </a:pPr>
            <a:r>
              <a:rPr lang="en-US" sz="3600" dirty="0" smtClean="0"/>
              <a:t> </a:t>
            </a:r>
            <a:r>
              <a:rPr lang="en-US" sz="3600" dirty="0" smtClean="0"/>
              <a:t>  </a:t>
            </a:r>
            <a:r>
              <a:rPr lang="en-US" sz="3600" dirty="0" smtClean="0"/>
              <a:t>was </a:t>
            </a:r>
            <a:r>
              <a:rPr lang="en-US" sz="3600" dirty="0" smtClean="0"/>
              <a:t>levied by:</a:t>
            </a:r>
          </a:p>
          <a:p>
            <a:pPr marL="627063" lvl="1" indent="-227013"/>
            <a:r>
              <a:rPr lang="en-US" sz="3600" dirty="0" smtClean="0"/>
              <a:t> </a:t>
            </a:r>
            <a:r>
              <a:rPr lang="en-US" sz="3600" dirty="0" smtClean="0"/>
              <a:t>78 </a:t>
            </a:r>
            <a:r>
              <a:rPr lang="en-US" sz="3600" dirty="0" smtClean="0"/>
              <a:t>Counties</a:t>
            </a:r>
          </a:p>
          <a:p>
            <a:pPr marL="627063" lvl="1" indent="-227013"/>
            <a:r>
              <a:rPr lang="en-US" sz="3600" dirty="0" smtClean="0"/>
              <a:t> </a:t>
            </a:r>
            <a:r>
              <a:rPr lang="en-US" sz="3600" dirty="0" smtClean="0"/>
              <a:t>5 </a:t>
            </a:r>
            <a:r>
              <a:rPr lang="en-US" sz="3600" dirty="0" smtClean="0"/>
              <a:t>Special County Districts</a:t>
            </a:r>
          </a:p>
          <a:p>
            <a:pPr marL="627063" lvl="1" indent="-227013"/>
            <a:r>
              <a:rPr lang="en-US" sz="3600" dirty="0" smtClean="0"/>
              <a:t> 108 Municipalities</a:t>
            </a:r>
          </a:p>
          <a:p>
            <a:pPr marL="627063" lvl="1" indent="-227013"/>
            <a:r>
              <a:rPr lang="en-US" sz="3600" dirty="0" smtClean="0"/>
              <a:t> </a:t>
            </a:r>
            <a:r>
              <a:rPr lang="en-US" sz="3600" dirty="0" smtClean="0"/>
              <a:t>2 </a:t>
            </a:r>
            <a:r>
              <a:rPr lang="en-US" sz="3600" dirty="0" smtClean="0"/>
              <a:t>Special Municipal Districts</a:t>
            </a:r>
          </a:p>
          <a:p>
            <a:pPr marL="627063" lvl="1" indent="-227013"/>
            <a:endParaRPr lang="en-US" sz="3600" dirty="0" smtClean="0"/>
          </a:p>
          <a:p>
            <a:pPr marL="227013" indent="-227013">
              <a:buNone/>
            </a:pPr>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cstate="print"/>
          <a:srcRect l="4908" t="13255" r="4262" b="5516"/>
          <a:stretch>
            <a:fillRect/>
          </a:stretch>
        </p:blipFill>
        <p:spPr bwMode="auto">
          <a:xfrm>
            <a:off x="838200" y="1219200"/>
            <a:ext cx="7543800" cy="4267200"/>
          </a:xfrm>
          <a:prstGeom prst="rect">
            <a:avLst/>
          </a:prstGeom>
          <a:noFill/>
          <a:ln w="25400">
            <a:solidFill>
              <a:schemeClr val="tx1"/>
            </a:solidFill>
            <a:miter lim="800000"/>
            <a:headEnd/>
            <a:tailEnd/>
          </a:ln>
        </p:spPr>
      </p:pic>
      <p:sp>
        <p:nvSpPr>
          <p:cNvPr id="3" name="TextBox 2"/>
          <p:cNvSpPr txBox="1"/>
          <p:nvPr/>
        </p:nvSpPr>
        <p:spPr>
          <a:xfrm>
            <a:off x="381000" y="228601"/>
            <a:ext cx="8382000" cy="954107"/>
          </a:xfrm>
          <a:prstGeom prst="rect">
            <a:avLst/>
          </a:prstGeom>
          <a:noFill/>
        </p:spPr>
        <p:txBody>
          <a:bodyPr wrap="square" rtlCol="0">
            <a:spAutoFit/>
          </a:bodyPr>
          <a:lstStyle/>
          <a:p>
            <a:pPr algn="ctr"/>
            <a:r>
              <a:rPr lang="en-US" sz="2800" b="1" dirty="0" smtClean="0">
                <a:solidFill>
                  <a:srgbClr val="0000FF"/>
                </a:solidFill>
              </a:rPr>
              <a:t>5-5: The Room Occupancy Tax Return for Wake County </a:t>
            </a:r>
          </a:p>
          <a:p>
            <a:pPr algn="ctr"/>
            <a:r>
              <a:rPr lang="en-US" sz="2800" b="1" dirty="0" smtClean="0"/>
              <a:t>(looks a lot like a Sales &amp; Use Tax Return)</a:t>
            </a:r>
            <a:endParaRPr lang="en-US" sz="2800" b="1" dirty="0"/>
          </a:p>
        </p:txBody>
      </p:sp>
      <p:sp>
        <p:nvSpPr>
          <p:cNvPr id="5" name="TextBox 4"/>
          <p:cNvSpPr txBox="1"/>
          <p:nvPr/>
        </p:nvSpPr>
        <p:spPr>
          <a:xfrm>
            <a:off x="685800" y="5715000"/>
            <a:ext cx="8153400" cy="707886"/>
          </a:xfrm>
          <a:prstGeom prst="rect">
            <a:avLst/>
          </a:prstGeom>
          <a:noFill/>
        </p:spPr>
        <p:txBody>
          <a:bodyPr wrap="square" rtlCol="0">
            <a:spAutoFit/>
          </a:bodyPr>
          <a:lstStyle/>
          <a:p>
            <a:r>
              <a:rPr lang="en-US" sz="2000" b="1" dirty="0" smtClean="0"/>
              <a:t>The payment must be remitted on or before the 20</a:t>
            </a:r>
            <a:r>
              <a:rPr lang="en-US" sz="2000" b="1" baseline="30000" dirty="0" smtClean="0"/>
              <a:t>th</a:t>
            </a:r>
            <a:r>
              <a:rPr lang="en-US" sz="2000" b="1" dirty="0" smtClean="0"/>
              <a:t> day of the month to conform to the due date for remitting sales &amp; use tax.</a:t>
            </a:r>
            <a:endParaRPr lang="en-US" sz="2000" b="1"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lstStyle/>
          <a:p>
            <a:r>
              <a:rPr lang="en-US" b="1" dirty="0" smtClean="0">
                <a:solidFill>
                  <a:srgbClr val="0000FF"/>
                </a:solidFill>
              </a:rPr>
              <a:t>6-1: Rental Vehicle Tax</a:t>
            </a:r>
            <a:endParaRPr lang="en-US" b="1" dirty="0">
              <a:solidFill>
                <a:srgbClr val="0000FF"/>
              </a:solidFill>
            </a:endParaRPr>
          </a:p>
        </p:txBody>
      </p:sp>
      <p:sp>
        <p:nvSpPr>
          <p:cNvPr id="3" name="Content Placeholder 2"/>
          <p:cNvSpPr>
            <a:spLocks noGrp="1"/>
          </p:cNvSpPr>
          <p:nvPr>
            <p:ph idx="1"/>
          </p:nvPr>
        </p:nvSpPr>
        <p:spPr>
          <a:xfrm>
            <a:off x="457200" y="1143000"/>
            <a:ext cx="8229600" cy="5334000"/>
          </a:xfrm>
        </p:spPr>
        <p:txBody>
          <a:bodyPr>
            <a:normAutofit fontScale="92500" lnSpcReduction="10000"/>
          </a:bodyPr>
          <a:lstStyle/>
          <a:p>
            <a:r>
              <a:rPr lang="en-US" dirty="0" smtClean="0"/>
              <a:t>Under G.S. 153A-156, A </a:t>
            </a:r>
            <a:r>
              <a:rPr lang="en-US" b="1" dirty="0" smtClean="0">
                <a:solidFill>
                  <a:srgbClr val="FF0000"/>
                </a:solidFill>
              </a:rPr>
              <a:t>County</a:t>
            </a:r>
            <a:r>
              <a:rPr lang="en-US" dirty="0" smtClean="0"/>
              <a:t> May Enact this Tax.</a:t>
            </a:r>
          </a:p>
          <a:p>
            <a:r>
              <a:rPr lang="en-US" dirty="0" smtClean="0"/>
              <a:t>This gross receipts tax is a substitute for the property tax on a short-term leased or rental vehicle which is </a:t>
            </a:r>
            <a:r>
              <a:rPr lang="en-US" b="1" dirty="0" smtClean="0"/>
              <a:t>excluded by G.S. 105-275(42)</a:t>
            </a:r>
          </a:p>
          <a:p>
            <a:r>
              <a:rPr lang="en-US" dirty="0" smtClean="0"/>
              <a:t>Applies to a rental vehicle that is offered at retail for short-term lease or rental and is owned or leased by an entity </a:t>
            </a:r>
            <a:r>
              <a:rPr lang="en-US" u="sng" dirty="0" smtClean="0"/>
              <a:t>engaged in the business of leasing or renting vehicles to the general public</a:t>
            </a:r>
            <a:r>
              <a:rPr lang="en-US" dirty="0" smtClean="0"/>
              <a:t>.</a:t>
            </a:r>
          </a:p>
          <a:p>
            <a:r>
              <a:rPr lang="en-US" dirty="0" smtClean="0"/>
              <a:t>The tax rate shall not exceed one and one-half percent (1.5%) of the gross receipts from such short-term leases or rentals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3400" y="152401"/>
            <a:ext cx="8153400" cy="646331"/>
          </a:xfrm>
          <a:prstGeom prst="rect">
            <a:avLst/>
          </a:prstGeom>
          <a:noFill/>
        </p:spPr>
        <p:txBody>
          <a:bodyPr wrap="square" rtlCol="0">
            <a:spAutoFit/>
          </a:bodyPr>
          <a:lstStyle/>
          <a:p>
            <a:r>
              <a:rPr lang="en-US" sz="3600" u="sng" dirty="0" smtClean="0">
                <a:solidFill>
                  <a:srgbClr val="0000FF"/>
                </a:solidFill>
                <a:latin typeface="Eras Bold ITC" pitchFamily="34" charset="0"/>
                <a:cs typeface="Aharoni" pitchFamily="2" charset="-79"/>
              </a:rPr>
              <a:t>1-2 Overview:  </a:t>
            </a:r>
            <a:r>
              <a:rPr lang="en-US" sz="3600" u="sng" dirty="0" smtClean="0">
                <a:latin typeface="Eras Bold ITC" pitchFamily="34" charset="0"/>
                <a:cs typeface="Aharoni" pitchFamily="2" charset="-79"/>
              </a:rPr>
              <a:t>Levy</a:t>
            </a:r>
          </a:p>
        </p:txBody>
      </p:sp>
      <p:sp>
        <p:nvSpPr>
          <p:cNvPr id="5" name="TextBox 4"/>
          <p:cNvSpPr txBox="1"/>
          <p:nvPr/>
        </p:nvSpPr>
        <p:spPr>
          <a:xfrm>
            <a:off x="152400" y="838202"/>
            <a:ext cx="8839200" cy="5632311"/>
          </a:xfrm>
          <a:prstGeom prst="rect">
            <a:avLst/>
          </a:prstGeom>
          <a:noFill/>
        </p:spPr>
        <p:txBody>
          <a:bodyPr wrap="square" rtlCol="0">
            <a:spAutoFit/>
          </a:bodyPr>
          <a:lstStyle/>
          <a:p>
            <a:pPr marL="230188" indent="230188">
              <a:buFont typeface="Arial" pitchFamily="34" charset="0"/>
              <a:buChar char="•"/>
            </a:pPr>
            <a:r>
              <a:rPr lang="en-US" sz="2800" dirty="0" smtClean="0">
                <a:solidFill>
                  <a:srgbClr val="0000FF"/>
                </a:solidFill>
                <a:latin typeface="Eras Bold ITC" pitchFamily="34" charset="0"/>
                <a:cs typeface="Aharoni" pitchFamily="2" charset="-79"/>
              </a:rPr>
              <a:t>Prepared Food and Beverage </a:t>
            </a:r>
            <a:endParaRPr lang="en-US" sz="2000" dirty="0" smtClean="0">
              <a:latin typeface="Eras Bold ITC" pitchFamily="34" charset="0"/>
              <a:cs typeface="Aharoni" pitchFamily="2" charset="-79"/>
            </a:endParaRPr>
          </a:p>
          <a:p>
            <a:pPr marL="230188" indent="230188"/>
            <a:r>
              <a:rPr lang="en-US" sz="2000" dirty="0" smtClean="0">
                <a:latin typeface="Eras Bold ITC" pitchFamily="34" charset="0"/>
                <a:cs typeface="Aharoni" pitchFamily="2" charset="-79"/>
              </a:rPr>
              <a:t>- 4  Counties</a:t>
            </a:r>
          </a:p>
          <a:p>
            <a:pPr marL="230188" indent="230188"/>
            <a:r>
              <a:rPr lang="en-US" sz="2000" dirty="0" smtClean="0">
                <a:latin typeface="Eras Bold ITC" pitchFamily="34" charset="0"/>
                <a:cs typeface="Aharoni" pitchFamily="2" charset="-79"/>
              </a:rPr>
              <a:t>- 1  Municipality</a:t>
            </a:r>
            <a:endParaRPr lang="en-US" sz="2000" dirty="0" smtClean="0">
              <a:solidFill>
                <a:srgbClr val="0000FF"/>
              </a:solidFill>
              <a:latin typeface="Eras Bold ITC" pitchFamily="34" charset="0"/>
              <a:cs typeface="Aharoni" pitchFamily="2" charset="-79"/>
            </a:endParaRPr>
          </a:p>
          <a:p>
            <a:pPr marL="230188" indent="230188">
              <a:buFont typeface="Arial" pitchFamily="34" charset="0"/>
              <a:buChar char="•"/>
            </a:pPr>
            <a:r>
              <a:rPr lang="en-US" sz="2800" dirty="0" smtClean="0">
                <a:solidFill>
                  <a:srgbClr val="0000FF"/>
                </a:solidFill>
                <a:latin typeface="Eras Bold ITC" pitchFamily="34" charset="0"/>
                <a:cs typeface="Aharoni" pitchFamily="2" charset="-79"/>
              </a:rPr>
              <a:t>Lodging / Room Occupancy</a:t>
            </a:r>
            <a:endParaRPr lang="en-US" sz="2000" dirty="0" smtClean="0">
              <a:latin typeface="Eras Bold ITC" pitchFamily="34" charset="0"/>
              <a:cs typeface="Aharoni" pitchFamily="2" charset="-79"/>
            </a:endParaRPr>
          </a:p>
          <a:p>
            <a:pPr marL="230188" indent="230188"/>
            <a:r>
              <a:rPr lang="en-US" sz="2000" dirty="0" smtClean="0">
                <a:latin typeface="Eras Bold ITC" pitchFamily="34" charset="0"/>
                <a:cs typeface="Aharoni" pitchFamily="2" charset="-79"/>
              </a:rPr>
              <a:t> -   </a:t>
            </a:r>
            <a:r>
              <a:rPr lang="en-US" sz="2000" dirty="0" smtClean="0">
                <a:latin typeface="Eras Bold ITC" pitchFamily="34" charset="0"/>
                <a:cs typeface="Aharoni" pitchFamily="2" charset="-79"/>
              </a:rPr>
              <a:t> 78  </a:t>
            </a:r>
            <a:r>
              <a:rPr lang="en-US" sz="2000" dirty="0" smtClean="0">
                <a:latin typeface="Eras Bold ITC" pitchFamily="34" charset="0"/>
                <a:cs typeface="Aharoni" pitchFamily="2" charset="-79"/>
              </a:rPr>
              <a:t>Counties</a:t>
            </a:r>
          </a:p>
          <a:p>
            <a:pPr marL="230188" indent="230188"/>
            <a:r>
              <a:rPr lang="en-US" sz="2000" dirty="0" smtClean="0">
                <a:latin typeface="Eras Bold ITC" pitchFamily="34" charset="0"/>
                <a:cs typeface="Aharoni" pitchFamily="2" charset="-79"/>
              </a:rPr>
              <a:t> -      </a:t>
            </a:r>
            <a:r>
              <a:rPr lang="en-US" sz="2000" dirty="0" smtClean="0">
                <a:latin typeface="Eras Bold ITC" pitchFamily="34" charset="0"/>
                <a:cs typeface="Aharoni" pitchFamily="2" charset="-79"/>
              </a:rPr>
              <a:t> 5  </a:t>
            </a:r>
            <a:r>
              <a:rPr lang="en-US" sz="2000" dirty="0" smtClean="0">
                <a:latin typeface="Eras Bold ITC" pitchFamily="34" charset="0"/>
                <a:cs typeface="Aharoni" pitchFamily="2" charset="-79"/>
              </a:rPr>
              <a:t>Special County Districts</a:t>
            </a:r>
          </a:p>
          <a:p>
            <a:pPr marL="230188" indent="230188"/>
            <a:r>
              <a:rPr lang="en-US" sz="2000" dirty="0" smtClean="0">
                <a:latin typeface="Eras Bold ITC" pitchFamily="34" charset="0"/>
                <a:cs typeface="Aharoni" pitchFamily="2" charset="-79"/>
              </a:rPr>
              <a:t> - </a:t>
            </a:r>
            <a:r>
              <a:rPr lang="en-US" sz="2000" dirty="0" smtClean="0">
                <a:latin typeface="Eras Bold ITC" pitchFamily="34" charset="0"/>
                <a:cs typeface="Aharoni" pitchFamily="2" charset="-79"/>
              </a:rPr>
              <a:t> 108  </a:t>
            </a:r>
            <a:r>
              <a:rPr lang="en-US" sz="2000" dirty="0" smtClean="0">
                <a:latin typeface="Eras Bold ITC" pitchFamily="34" charset="0"/>
                <a:cs typeface="Aharoni" pitchFamily="2" charset="-79"/>
              </a:rPr>
              <a:t>Municipalities</a:t>
            </a:r>
          </a:p>
          <a:p>
            <a:pPr marL="230188" indent="230188"/>
            <a:r>
              <a:rPr lang="en-US" sz="2000" dirty="0" smtClean="0">
                <a:latin typeface="Eras Bold ITC" pitchFamily="34" charset="0"/>
                <a:cs typeface="Aharoni" pitchFamily="2" charset="-79"/>
              </a:rPr>
              <a:t> -       2  Special Municipal Districts</a:t>
            </a:r>
          </a:p>
          <a:p>
            <a:pPr marL="230188" indent="230188">
              <a:buFont typeface="Arial" pitchFamily="34" charset="0"/>
              <a:buChar char="•"/>
            </a:pPr>
            <a:r>
              <a:rPr lang="en-US" sz="2800" dirty="0" smtClean="0">
                <a:solidFill>
                  <a:srgbClr val="0000FF"/>
                </a:solidFill>
                <a:latin typeface="Eras Bold ITC" pitchFamily="34" charset="0"/>
                <a:cs typeface="Aharoni" pitchFamily="2" charset="-79"/>
              </a:rPr>
              <a:t>Short-Term Rental Vehicle</a:t>
            </a:r>
            <a:endParaRPr lang="en-US" sz="2800" dirty="0" smtClean="0">
              <a:latin typeface="Eras Bold ITC" pitchFamily="34" charset="0"/>
              <a:cs typeface="Aharoni" pitchFamily="2" charset="-79"/>
            </a:endParaRPr>
          </a:p>
          <a:p>
            <a:pPr marL="230188" indent="230188"/>
            <a:r>
              <a:rPr lang="en-US" sz="2000" dirty="0" smtClean="0">
                <a:latin typeface="Eras Bold ITC" pitchFamily="34" charset="0"/>
                <a:cs typeface="Aharoni" pitchFamily="2" charset="-79"/>
              </a:rPr>
              <a:t> - </a:t>
            </a:r>
            <a:r>
              <a:rPr lang="en-US" sz="2000" dirty="0" smtClean="0">
                <a:latin typeface="Eras Bold ITC" pitchFamily="34" charset="0"/>
                <a:cs typeface="Aharoni" pitchFamily="2" charset="-79"/>
              </a:rPr>
              <a:t> Unknown </a:t>
            </a:r>
            <a:r>
              <a:rPr lang="en-US" sz="2000" dirty="0" smtClean="0">
                <a:latin typeface="Eras Bold ITC" pitchFamily="34" charset="0"/>
                <a:cs typeface="Aharoni" pitchFamily="2" charset="-79"/>
              </a:rPr>
              <a:t># of Counties</a:t>
            </a:r>
          </a:p>
          <a:p>
            <a:pPr marL="230188" indent="230188"/>
            <a:r>
              <a:rPr lang="en-US" sz="2000" dirty="0" smtClean="0">
                <a:latin typeface="Eras Bold ITC" pitchFamily="34" charset="0"/>
                <a:cs typeface="Aharoni" pitchFamily="2" charset="-79"/>
              </a:rPr>
              <a:t> -  Unknown # of Municipalities</a:t>
            </a:r>
          </a:p>
          <a:p>
            <a:pPr marL="230188" indent="230188"/>
            <a:r>
              <a:rPr lang="en-US" sz="2000" dirty="0" smtClean="0">
                <a:latin typeface="Eras Bold ITC" pitchFamily="34" charset="0"/>
                <a:cs typeface="Aharoni" pitchFamily="2" charset="-79"/>
              </a:rPr>
              <a:t> -  1  State</a:t>
            </a:r>
          </a:p>
          <a:p>
            <a:pPr marL="230188" indent="230188"/>
            <a:r>
              <a:rPr lang="en-US" sz="2000" dirty="0" smtClean="0">
                <a:latin typeface="Eras Bold ITC" pitchFamily="34" charset="0"/>
                <a:cs typeface="Aharoni" pitchFamily="2" charset="-79"/>
              </a:rPr>
              <a:t> -  3  Transit Authorities</a:t>
            </a:r>
            <a:endParaRPr lang="en-US" sz="2000" dirty="0" smtClean="0">
              <a:solidFill>
                <a:srgbClr val="0000FF"/>
              </a:solidFill>
              <a:latin typeface="Eras Bold ITC" pitchFamily="34" charset="0"/>
              <a:cs typeface="Aharoni" pitchFamily="2" charset="-79"/>
            </a:endParaRPr>
          </a:p>
          <a:p>
            <a:pPr marL="230188" indent="230188">
              <a:buFont typeface="Arial" pitchFamily="34" charset="0"/>
              <a:buChar char="•"/>
            </a:pPr>
            <a:r>
              <a:rPr lang="en-US" sz="2800" dirty="0" smtClean="0">
                <a:solidFill>
                  <a:srgbClr val="0000FF"/>
                </a:solidFill>
                <a:latin typeface="Eras Bold ITC" pitchFamily="34" charset="0"/>
                <a:cs typeface="Aharoni" pitchFamily="2" charset="-79"/>
              </a:rPr>
              <a:t>Heavy Equipment Rental</a:t>
            </a:r>
            <a:endParaRPr lang="en-US" sz="2000" dirty="0" smtClean="0">
              <a:solidFill>
                <a:srgbClr val="0000FF"/>
              </a:solidFill>
              <a:latin typeface="Eras Bold ITC" pitchFamily="34" charset="0"/>
              <a:cs typeface="Aharoni" pitchFamily="2" charset="-79"/>
            </a:endParaRPr>
          </a:p>
          <a:p>
            <a:pPr marL="230188" indent="230188"/>
            <a:r>
              <a:rPr lang="en-US" sz="2000" dirty="0" smtClean="0">
                <a:latin typeface="Eras Bold ITC" pitchFamily="34" charset="0"/>
                <a:cs typeface="Aharoni" pitchFamily="2" charset="-79"/>
              </a:rPr>
              <a:t> -  Unknown </a:t>
            </a:r>
            <a:r>
              <a:rPr lang="en-US" sz="2000" dirty="0" smtClean="0">
                <a:latin typeface="Eras Bold ITC" pitchFamily="34" charset="0"/>
                <a:cs typeface="Aharoni" pitchFamily="2" charset="-79"/>
              </a:rPr>
              <a:t># of Counties</a:t>
            </a:r>
          </a:p>
          <a:p>
            <a:pPr marL="230188" indent="230188"/>
            <a:r>
              <a:rPr lang="en-US" sz="2000" dirty="0" smtClean="0">
                <a:latin typeface="Eras Bold ITC" pitchFamily="34" charset="0"/>
                <a:cs typeface="Aharoni" pitchFamily="2" charset="-79"/>
              </a:rPr>
              <a:t> -  Unknown # of Municipalities</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62000"/>
          </a:xfrm>
        </p:spPr>
        <p:txBody>
          <a:bodyPr/>
          <a:lstStyle/>
          <a:p>
            <a:r>
              <a:rPr lang="en-US" b="1" dirty="0" smtClean="0">
                <a:solidFill>
                  <a:srgbClr val="0000FF"/>
                </a:solidFill>
              </a:rPr>
              <a:t>6-2: Rental Vehicle Tax</a:t>
            </a:r>
            <a:endParaRPr lang="en-US" b="1" dirty="0">
              <a:solidFill>
                <a:srgbClr val="0000FF"/>
              </a:solidFill>
            </a:endParaRPr>
          </a:p>
        </p:txBody>
      </p:sp>
      <p:sp>
        <p:nvSpPr>
          <p:cNvPr id="3" name="Content Placeholder 2"/>
          <p:cNvSpPr>
            <a:spLocks noGrp="1"/>
          </p:cNvSpPr>
          <p:nvPr>
            <p:ph idx="1"/>
          </p:nvPr>
        </p:nvSpPr>
        <p:spPr>
          <a:xfrm>
            <a:off x="457200" y="1143000"/>
            <a:ext cx="8229600" cy="5334000"/>
          </a:xfrm>
        </p:spPr>
        <p:txBody>
          <a:bodyPr>
            <a:normAutofit fontScale="92500" lnSpcReduction="10000"/>
          </a:bodyPr>
          <a:lstStyle/>
          <a:p>
            <a:r>
              <a:rPr lang="en-US" dirty="0" smtClean="0"/>
              <a:t>Under G.S. 160A-215.1, A </a:t>
            </a:r>
            <a:r>
              <a:rPr lang="en-US" b="1" dirty="0" smtClean="0">
                <a:solidFill>
                  <a:srgbClr val="FF0000"/>
                </a:solidFill>
              </a:rPr>
              <a:t>City</a:t>
            </a:r>
            <a:r>
              <a:rPr lang="en-US" dirty="0" smtClean="0"/>
              <a:t> May Enact this Tax.</a:t>
            </a:r>
          </a:p>
          <a:p>
            <a:r>
              <a:rPr lang="en-US" dirty="0" smtClean="0"/>
              <a:t>This gross receipts tax is a substitute for the property tax on a short-term leased or rental vehicle which is </a:t>
            </a:r>
            <a:r>
              <a:rPr lang="en-US" b="1" dirty="0" smtClean="0"/>
              <a:t>excluded by G.S. 105-275(42)</a:t>
            </a:r>
          </a:p>
          <a:p>
            <a:r>
              <a:rPr lang="en-US" dirty="0" smtClean="0"/>
              <a:t>Applies to a rental vehicle that is offered at retail for short-term lease or rental and is owned or leased by an entity </a:t>
            </a:r>
            <a:r>
              <a:rPr lang="en-US" u="sng" dirty="0" smtClean="0"/>
              <a:t>engaged in the business of leasing or renting vehicles to the general public</a:t>
            </a:r>
            <a:r>
              <a:rPr lang="en-US" dirty="0" smtClean="0"/>
              <a:t>.</a:t>
            </a:r>
          </a:p>
          <a:p>
            <a:r>
              <a:rPr lang="en-US" dirty="0" smtClean="0"/>
              <a:t>The tax rate shall not exceed one and one-half percent (1.5%) of the gross receipts from such short-term leases or rentals</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62000"/>
          </a:xfrm>
        </p:spPr>
        <p:txBody>
          <a:bodyPr/>
          <a:lstStyle/>
          <a:p>
            <a:r>
              <a:rPr lang="en-US" b="1" dirty="0" smtClean="0">
                <a:solidFill>
                  <a:srgbClr val="0000FF"/>
                </a:solidFill>
              </a:rPr>
              <a:t>6-3: Rental Vehicle Tax</a:t>
            </a:r>
            <a:endParaRPr lang="en-US" b="1" dirty="0">
              <a:solidFill>
                <a:srgbClr val="0000FF"/>
              </a:solidFill>
            </a:endParaRPr>
          </a:p>
        </p:txBody>
      </p:sp>
      <p:sp>
        <p:nvSpPr>
          <p:cNvPr id="3" name="Content Placeholder 2"/>
          <p:cNvSpPr>
            <a:spLocks noGrp="1"/>
          </p:cNvSpPr>
          <p:nvPr>
            <p:ph idx="1"/>
          </p:nvPr>
        </p:nvSpPr>
        <p:spPr>
          <a:xfrm>
            <a:off x="152400" y="914400"/>
            <a:ext cx="8839200" cy="5714999"/>
          </a:xfrm>
        </p:spPr>
        <p:txBody>
          <a:bodyPr>
            <a:normAutofit fontScale="92500" lnSpcReduction="10000"/>
          </a:bodyPr>
          <a:lstStyle/>
          <a:p>
            <a:pPr marL="112713" indent="3175">
              <a:buNone/>
              <a:tabLst>
                <a:tab pos="115888" algn="l"/>
              </a:tabLst>
            </a:pPr>
            <a:r>
              <a:rPr lang="en-US" sz="3000" dirty="0" smtClean="0"/>
              <a:t>Law excluding this type of property from Ad Valorem Tax:</a:t>
            </a:r>
          </a:p>
          <a:p>
            <a:pPr marL="112713" indent="3175">
              <a:buNone/>
              <a:tabLst>
                <a:tab pos="115888" algn="l"/>
              </a:tabLst>
            </a:pPr>
            <a:r>
              <a:rPr lang="en-US" sz="3000" b="1" dirty="0" smtClean="0"/>
              <a:t>G.S. 105-275.  Property classified and excluded from the tax base.</a:t>
            </a:r>
          </a:p>
          <a:p>
            <a:pPr marL="112713" indent="3175">
              <a:buNone/>
              <a:tabLst>
                <a:tab pos="115888" algn="l"/>
              </a:tabLst>
            </a:pPr>
            <a:r>
              <a:rPr lang="en-US" sz="3000" dirty="0" smtClean="0"/>
              <a:t>The following classes of property are designated special classes under Article V, Sec. 2(2), of the North Carolina Constitution and are excluded from tax:</a:t>
            </a:r>
          </a:p>
          <a:p>
            <a:pPr marL="112713" indent="3175">
              <a:buNone/>
              <a:tabLst>
                <a:tab pos="115888" algn="l"/>
              </a:tabLst>
            </a:pPr>
            <a:r>
              <a:rPr lang="en-US" sz="3000" dirty="0" smtClean="0"/>
              <a:t>(42) A vehicle that is offered at retail for short-term lease or rental and is owned or leased by an entity engaged in the business of leasing or renting vehicles to the general public for short-term lease or rental. </a:t>
            </a:r>
          </a:p>
          <a:p>
            <a:pPr marL="112713" indent="3175">
              <a:buNone/>
              <a:tabLst>
                <a:tab pos="115888" algn="l"/>
              </a:tabLst>
            </a:pPr>
            <a:r>
              <a:rPr lang="en-US" sz="3000" b="1" dirty="0" smtClean="0"/>
              <a:t>A gross receipts tax as set forth by G.S. 153A-156 and G.S. 160A-215.1 is substituted for and replaces the ad valorem tax previously levied on these vehicles.</a:t>
            </a:r>
          </a:p>
          <a:p>
            <a:pPr marL="112713" indent="3175">
              <a:buNone/>
              <a:tabLst>
                <a:tab pos="115888" algn="l"/>
              </a:tabLst>
            </a:pPr>
            <a:endParaRPr lang="en-US" sz="2400" dirty="0" smtClean="0"/>
          </a:p>
          <a:p>
            <a:pPr>
              <a:buNone/>
            </a:pPr>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lstStyle/>
          <a:p>
            <a:r>
              <a:rPr lang="en-US" b="1" dirty="0" smtClean="0">
                <a:solidFill>
                  <a:srgbClr val="0000FF"/>
                </a:solidFill>
              </a:rPr>
              <a:t>6-4: Rental Vehicle Tax</a:t>
            </a:r>
            <a:endParaRPr lang="en-US" b="1" dirty="0">
              <a:solidFill>
                <a:srgbClr val="0000FF"/>
              </a:solidFill>
            </a:endParaRPr>
          </a:p>
        </p:txBody>
      </p:sp>
      <p:sp>
        <p:nvSpPr>
          <p:cNvPr id="3" name="Content Placeholder 2"/>
          <p:cNvSpPr>
            <a:spLocks noGrp="1"/>
          </p:cNvSpPr>
          <p:nvPr>
            <p:ph idx="1"/>
          </p:nvPr>
        </p:nvSpPr>
        <p:spPr>
          <a:xfrm>
            <a:off x="457200" y="914400"/>
            <a:ext cx="8229600" cy="5562600"/>
          </a:xfrm>
        </p:spPr>
        <p:txBody>
          <a:bodyPr>
            <a:normAutofit fontScale="85000" lnSpcReduction="10000"/>
          </a:bodyPr>
          <a:lstStyle/>
          <a:p>
            <a:pPr algn="ctr">
              <a:buNone/>
            </a:pPr>
            <a:r>
              <a:rPr lang="en-US" b="1" dirty="0" smtClean="0"/>
              <a:t>Definition of a Rental Vehicle under:</a:t>
            </a:r>
          </a:p>
          <a:p>
            <a:pPr algn="ctr">
              <a:buNone/>
            </a:pPr>
            <a:r>
              <a:rPr lang="en-US" b="1" dirty="0" smtClean="0"/>
              <a:t>G.S. 153A-156(e) and G.S. 160A-215.1 (e):</a:t>
            </a:r>
          </a:p>
          <a:p>
            <a:r>
              <a:rPr lang="en-US" dirty="0" smtClean="0"/>
              <a:t>A motor vehicle of the private passenger type, including a passenger van, mini-van, sport utility or recreational vehicle</a:t>
            </a:r>
          </a:p>
          <a:p>
            <a:r>
              <a:rPr lang="en-US" dirty="0" smtClean="0"/>
              <a:t>A motor vehicle of the cargo type, including a cargo van, pickup truck or truck with a gross vehicle weight of 26,000 pounds or less used predominately in the transportation of property for other than commercial freight and that does not require the operator to possess a commercial driver's license</a:t>
            </a:r>
          </a:p>
          <a:p>
            <a:r>
              <a:rPr lang="en-US" dirty="0" smtClean="0"/>
              <a:t>A trailer or semi-trailer with a gross vehicle weight of 6,000 pounds or less.</a:t>
            </a:r>
          </a:p>
          <a:p>
            <a:endParaRPr lang="en-US" dirty="0" smtClean="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lstStyle/>
          <a:p>
            <a:r>
              <a:rPr lang="en-US" b="1" dirty="0" smtClean="0">
                <a:solidFill>
                  <a:srgbClr val="0000FF"/>
                </a:solidFill>
              </a:rPr>
              <a:t>6-5: </a:t>
            </a:r>
            <a:r>
              <a:rPr lang="en-US" b="1" dirty="0" smtClean="0">
                <a:solidFill>
                  <a:srgbClr val="0000FF"/>
                </a:solidFill>
              </a:rPr>
              <a:t>Rental Vehicle Tax</a:t>
            </a:r>
            <a:endParaRPr lang="en-US" b="1" dirty="0">
              <a:solidFill>
                <a:srgbClr val="0000FF"/>
              </a:solidFill>
            </a:endParaRPr>
          </a:p>
        </p:txBody>
      </p:sp>
      <p:sp>
        <p:nvSpPr>
          <p:cNvPr id="3" name="Content Placeholder 2"/>
          <p:cNvSpPr>
            <a:spLocks noGrp="1"/>
          </p:cNvSpPr>
          <p:nvPr>
            <p:ph idx="1"/>
          </p:nvPr>
        </p:nvSpPr>
        <p:spPr>
          <a:xfrm>
            <a:off x="152400" y="914400"/>
            <a:ext cx="8763000" cy="5715000"/>
          </a:xfrm>
        </p:spPr>
        <p:txBody>
          <a:bodyPr>
            <a:normAutofit lnSpcReduction="10000"/>
          </a:bodyPr>
          <a:lstStyle/>
          <a:p>
            <a:pPr algn="ctr">
              <a:buNone/>
            </a:pPr>
            <a:r>
              <a:rPr lang="en-US" b="1" dirty="0" smtClean="0"/>
              <a:t>Definition of </a:t>
            </a:r>
            <a:r>
              <a:rPr lang="en-US" b="1" dirty="0" smtClean="0"/>
              <a:t>“Short Term”:</a:t>
            </a:r>
            <a:endParaRPr lang="en-US" b="1" dirty="0" smtClean="0"/>
          </a:p>
          <a:p>
            <a:pPr algn="ctr">
              <a:buNone/>
            </a:pPr>
            <a:r>
              <a:rPr lang="en-US" b="1" dirty="0" smtClean="0"/>
              <a:t>G.S. </a:t>
            </a:r>
            <a:r>
              <a:rPr lang="en-US" b="1" dirty="0" smtClean="0"/>
              <a:t>105-187.1</a:t>
            </a:r>
            <a:endParaRPr lang="en-US" b="1" dirty="0" smtClean="0"/>
          </a:p>
          <a:p>
            <a:pPr marL="227013" indent="3175">
              <a:buNone/>
            </a:pPr>
            <a:r>
              <a:rPr lang="en-US" dirty="0" smtClean="0"/>
              <a:t>The following definitions and the definitions in G.S. 105-164.3 apply to this Article</a:t>
            </a:r>
            <a:r>
              <a:rPr lang="en-US" dirty="0" smtClean="0"/>
              <a:t>:</a:t>
            </a:r>
            <a:endParaRPr lang="en-US" dirty="0" smtClean="0"/>
          </a:p>
          <a:p>
            <a:pPr marL="227013" indent="3175">
              <a:buNone/>
            </a:pPr>
            <a:endParaRPr lang="en-US" sz="1300" dirty="0" smtClean="0"/>
          </a:p>
          <a:p>
            <a:pPr marL="227013" indent="3175">
              <a:buNone/>
            </a:pPr>
            <a:r>
              <a:rPr lang="en-US" dirty="0" smtClean="0"/>
              <a:t>(</a:t>
            </a:r>
            <a:r>
              <a:rPr lang="en-US" dirty="0" smtClean="0"/>
              <a:t>3) </a:t>
            </a:r>
            <a:r>
              <a:rPr lang="en-US" dirty="0" smtClean="0"/>
              <a:t>Long-term </a:t>
            </a:r>
            <a:r>
              <a:rPr lang="en-US" dirty="0" smtClean="0"/>
              <a:t>lease or rental. - A lease or rental made under a written agreement to lease or rent property to the same person </a:t>
            </a:r>
            <a:r>
              <a:rPr lang="en-US" u="sng" dirty="0" smtClean="0"/>
              <a:t>for a period of at least 365 continuous days</a:t>
            </a:r>
            <a:r>
              <a:rPr lang="en-US" dirty="0" smtClean="0"/>
              <a:t>.</a:t>
            </a:r>
          </a:p>
          <a:p>
            <a:pPr marL="227013" indent="3175">
              <a:buNone/>
            </a:pPr>
            <a:endParaRPr lang="en-US" sz="1300" dirty="0" smtClean="0"/>
          </a:p>
          <a:p>
            <a:pPr marL="227013" indent="3175">
              <a:buNone/>
            </a:pPr>
            <a:r>
              <a:rPr lang="en-US" dirty="0" smtClean="0"/>
              <a:t>(7) </a:t>
            </a:r>
            <a:r>
              <a:rPr lang="en-US" dirty="0" smtClean="0"/>
              <a:t>Short-term </a:t>
            </a:r>
            <a:r>
              <a:rPr lang="en-US" dirty="0" smtClean="0"/>
              <a:t>lease or rental. - A lease or rental </a:t>
            </a:r>
            <a:r>
              <a:rPr lang="en-US" u="sng" dirty="0" smtClean="0"/>
              <a:t>that is not a long-term lease or rental</a:t>
            </a:r>
            <a:r>
              <a:rPr lang="en-US" dirty="0" smtClean="0"/>
              <a:t>.</a:t>
            </a:r>
            <a:endParaRPr lang="en-US" dirty="0" smtClean="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normAutofit/>
          </a:bodyPr>
          <a:lstStyle/>
          <a:p>
            <a:r>
              <a:rPr lang="en-US" b="1" dirty="0" smtClean="0">
                <a:solidFill>
                  <a:srgbClr val="0000FF"/>
                </a:solidFill>
              </a:rPr>
              <a:t>6-6: </a:t>
            </a:r>
            <a:r>
              <a:rPr lang="en-US" b="1" dirty="0" smtClean="0">
                <a:solidFill>
                  <a:srgbClr val="0000FF"/>
                </a:solidFill>
              </a:rPr>
              <a:t>Rental Vehicle Tax</a:t>
            </a:r>
            <a:endParaRPr lang="en-US" b="1" dirty="0">
              <a:solidFill>
                <a:srgbClr val="0000FF"/>
              </a:solidFill>
            </a:endParaRPr>
          </a:p>
        </p:txBody>
      </p:sp>
      <p:sp>
        <p:nvSpPr>
          <p:cNvPr id="3" name="Content Placeholder 2"/>
          <p:cNvSpPr>
            <a:spLocks noGrp="1"/>
          </p:cNvSpPr>
          <p:nvPr>
            <p:ph idx="1"/>
          </p:nvPr>
        </p:nvSpPr>
        <p:spPr>
          <a:xfrm>
            <a:off x="152400" y="914400"/>
            <a:ext cx="8839200" cy="5638800"/>
          </a:xfrm>
        </p:spPr>
        <p:txBody>
          <a:bodyPr>
            <a:normAutofit lnSpcReduction="10000"/>
          </a:bodyPr>
          <a:lstStyle/>
          <a:p>
            <a:pPr marL="112713" indent="3175">
              <a:buNone/>
            </a:pPr>
            <a:r>
              <a:rPr lang="en-US" sz="3000" dirty="0" smtClean="0"/>
              <a:t>The county gross receipts tax on rental vehicles is independent of rental vehicle taxes administered by:</a:t>
            </a:r>
          </a:p>
          <a:p>
            <a:pPr marL="112713" indent="3175"/>
            <a:r>
              <a:rPr lang="en-US" dirty="0" smtClean="0"/>
              <a:t> A </a:t>
            </a:r>
            <a:r>
              <a:rPr lang="en-US" dirty="0" smtClean="0">
                <a:hlinkClick r:id="rId2"/>
              </a:rPr>
              <a:t>Transit Authority</a:t>
            </a:r>
            <a:endParaRPr lang="en-US" dirty="0" smtClean="0"/>
          </a:p>
          <a:p>
            <a:pPr marL="512763" lvl="1" indent="3175"/>
            <a:r>
              <a:rPr lang="en-US" dirty="0" smtClean="0"/>
              <a:t> Triangle Transit Authority (TTA) (Chapter 160A, </a:t>
            </a:r>
          </a:p>
          <a:p>
            <a:pPr marL="512763" lvl="1" indent="3175">
              <a:buNone/>
            </a:pPr>
            <a:r>
              <a:rPr lang="en-US" dirty="0" smtClean="0"/>
              <a:t>    Article 26): Wake, Durham, Orange Counties- 5%</a:t>
            </a:r>
          </a:p>
          <a:p>
            <a:pPr marL="512763" lvl="1" indent="3175"/>
            <a:r>
              <a:rPr lang="en-US" dirty="0" smtClean="0"/>
              <a:t> Piedmont Authority for Regional Transportation </a:t>
            </a:r>
          </a:p>
          <a:p>
            <a:pPr marL="512763" lvl="1" indent="3175">
              <a:buNone/>
            </a:pPr>
            <a:r>
              <a:rPr lang="en-US" dirty="0" smtClean="0"/>
              <a:t>    (PART) (Chapter 160A, Article 27): Guilford, Forsyth, </a:t>
            </a:r>
          </a:p>
          <a:p>
            <a:pPr marL="512763" lvl="1" indent="3175">
              <a:buNone/>
            </a:pPr>
            <a:r>
              <a:rPr lang="en-US" dirty="0" smtClean="0"/>
              <a:t>    Davidson, Davie, Stokes, Surry- 5%</a:t>
            </a:r>
          </a:p>
          <a:p>
            <a:pPr marL="512763" lvl="1" indent="3175"/>
            <a:r>
              <a:rPr lang="en-US" dirty="0" smtClean="0"/>
              <a:t> Mecklenburg County (Chapter 150, Article 50)- 5%</a:t>
            </a:r>
          </a:p>
          <a:p>
            <a:pPr marL="112713" indent="3175"/>
            <a:r>
              <a:rPr lang="en-US" dirty="0" smtClean="0"/>
              <a:t> The </a:t>
            </a:r>
            <a:r>
              <a:rPr lang="en-US" dirty="0" smtClean="0">
                <a:hlinkClick r:id="rId3"/>
              </a:rPr>
              <a:t>NC Department of Revenue</a:t>
            </a:r>
            <a:r>
              <a:rPr lang="en-US" dirty="0" smtClean="0"/>
              <a:t>. </a:t>
            </a:r>
          </a:p>
          <a:p>
            <a:pPr marL="112713" indent="3175">
              <a:buNone/>
            </a:pPr>
            <a:r>
              <a:rPr lang="en-US" dirty="0" smtClean="0"/>
              <a:t>   (see following slide regarding the State Levy)</a:t>
            </a:r>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noAutofit/>
          </a:bodyPr>
          <a:lstStyle/>
          <a:p>
            <a:r>
              <a:rPr lang="en-US" sz="3200" b="1" dirty="0" smtClean="0">
                <a:solidFill>
                  <a:srgbClr val="0000FF"/>
                </a:solidFill>
              </a:rPr>
              <a:t>6-7: </a:t>
            </a:r>
            <a:r>
              <a:rPr lang="en-US" sz="3200" b="1" dirty="0" smtClean="0">
                <a:solidFill>
                  <a:srgbClr val="0000FF"/>
                </a:solidFill>
              </a:rPr>
              <a:t>Rental Vehicle Tax</a:t>
            </a:r>
            <a:r>
              <a:rPr lang="en-US" sz="3200" b="1" dirty="0" smtClean="0"/>
              <a:t> </a:t>
            </a:r>
            <a:r>
              <a:rPr lang="en-US" sz="3200" dirty="0" smtClean="0"/>
              <a:t/>
            </a:r>
            <a:br>
              <a:rPr lang="en-US" sz="3200" dirty="0" smtClean="0"/>
            </a:br>
            <a:r>
              <a:rPr lang="en-US" sz="3200" b="1" dirty="0" smtClean="0"/>
              <a:t>State Levy </a:t>
            </a:r>
            <a:r>
              <a:rPr lang="en-US" sz="2800" dirty="0" smtClean="0"/>
              <a:t>(something you should be aware of)</a:t>
            </a:r>
            <a:endParaRPr lang="en-US" sz="2800" dirty="0"/>
          </a:p>
        </p:txBody>
      </p:sp>
      <p:sp>
        <p:nvSpPr>
          <p:cNvPr id="3" name="Content Placeholder 2"/>
          <p:cNvSpPr>
            <a:spLocks noGrp="1"/>
          </p:cNvSpPr>
          <p:nvPr>
            <p:ph idx="1"/>
          </p:nvPr>
        </p:nvSpPr>
        <p:spPr>
          <a:xfrm>
            <a:off x="152400" y="1143000"/>
            <a:ext cx="8686800" cy="5562600"/>
          </a:xfrm>
        </p:spPr>
        <p:txBody>
          <a:bodyPr>
            <a:noAutofit/>
          </a:bodyPr>
          <a:lstStyle/>
          <a:p>
            <a:pPr algn="ctr">
              <a:spcBef>
                <a:spcPts val="0"/>
              </a:spcBef>
              <a:buNone/>
            </a:pPr>
            <a:r>
              <a:rPr lang="en-US" sz="2800" b="1" dirty="0" smtClean="0"/>
              <a:t>(Chapter 105, Article 5A- N.C. Highway Use Tax)</a:t>
            </a:r>
          </a:p>
          <a:p>
            <a:r>
              <a:rPr lang="en-US" sz="2800" dirty="0" smtClean="0"/>
              <a:t>8% tax on short-term lease or rental. See 105-187.5 </a:t>
            </a:r>
          </a:p>
          <a:p>
            <a:r>
              <a:rPr lang="en-US" sz="2800" dirty="0" smtClean="0"/>
              <a:t>3% on long-term rental (note: the 3% tax is levied on long-term lease payments and is the same as the highway use tax levied on the sale of motor vehicles). See G.S. 105-187.5</a:t>
            </a:r>
          </a:p>
          <a:p>
            <a:r>
              <a:rPr lang="en-US" sz="2800" dirty="0" smtClean="0"/>
              <a:t>G.S.</a:t>
            </a:r>
            <a:r>
              <a:rPr lang="en-US" sz="2800" dirty="0" smtClean="0"/>
              <a:t> </a:t>
            </a:r>
            <a:r>
              <a:rPr lang="en-US" sz="2800" dirty="0" smtClean="0"/>
              <a:t>105-187.9.  Disposition of tax proceeds (a) Distribution. - Taxes collected at the rate of eight percent (8%) shall be credited to the General Fund. Taxes collected at the rate of three percent (3%) shall be credited to the Highway Trust Fund.</a:t>
            </a:r>
          </a:p>
          <a:p>
            <a:r>
              <a:rPr lang="en-US" sz="2800" dirty="0" smtClean="0"/>
              <a:t>See NCDOR MVLR Tax: Form E-500F</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62000"/>
          </a:xfrm>
        </p:spPr>
        <p:txBody>
          <a:bodyPr/>
          <a:lstStyle/>
          <a:p>
            <a:r>
              <a:rPr lang="en-US" b="1" dirty="0" smtClean="0">
                <a:solidFill>
                  <a:srgbClr val="0000FF"/>
                </a:solidFill>
              </a:rPr>
              <a:t>6-8: </a:t>
            </a:r>
            <a:r>
              <a:rPr lang="en-US" b="1" dirty="0" smtClean="0">
                <a:solidFill>
                  <a:srgbClr val="0000FF"/>
                </a:solidFill>
              </a:rPr>
              <a:t>Rental Vehicle Tax</a:t>
            </a:r>
            <a:endParaRPr lang="en-US" b="1" dirty="0">
              <a:solidFill>
                <a:srgbClr val="0000FF"/>
              </a:solidFill>
            </a:endParaRPr>
          </a:p>
        </p:txBody>
      </p:sp>
      <p:sp>
        <p:nvSpPr>
          <p:cNvPr id="3" name="Content Placeholder 2"/>
          <p:cNvSpPr>
            <a:spLocks noGrp="1"/>
          </p:cNvSpPr>
          <p:nvPr>
            <p:ph idx="1"/>
          </p:nvPr>
        </p:nvSpPr>
        <p:spPr>
          <a:xfrm>
            <a:off x="457200" y="1066800"/>
            <a:ext cx="8229600" cy="5334000"/>
          </a:xfrm>
        </p:spPr>
        <p:txBody>
          <a:bodyPr>
            <a:normAutofit/>
          </a:bodyPr>
          <a:lstStyle/>
          <a:p>
            <a:pPr marL="112713" indent="3175">
              <a:buNone/>
            </a:pPr>
            <a:r>
              <a:rPr lang="en-US" dirty="0" smtClean="0"/>
              <a:t>If you rent a car in </a:t>
            </a:r>
            <a:r>
              <a:rPr lang="en-US" dirty="0" smtClean="0"/>
              <a:t>some </a:t>
            </a:r>
            <a:r>
              <a:rPr lang="en-US" dirty="0" smtClean="0"/>
              <a:t>j</a:t>
            </a:r>
            <a:r>
              <a:rPr lang="en-US" dirty="0" smtClean="0"/>
              <a:t>urisdictions</a:t>
            </a:r>
            <a:r>
              <a:rPr lang="en-US" dirty="0" smtClean="0"/>
              <a:t>, this is what your receipts will show:</a:t>
            </a:r>
          </a:p>
          <a:p>
            <a:pPr marL="112713" indent="3175"/>
            <a:r>
              <a:rPr lang="en-US" dirty="0" smtClean="0"/>
              <a:t> City Gross Receipt Tax			1.5%</a:t>
            </a:r>
          </a:p>
          <a:p>
            <a:pPr marL="112713" indent="3175"/>
            <a:r>
              <a:rPr lang="en-US" dirty="0" smtClean="0"/>
              <a:t> County Gross Receipt Tax			1.5%</a:t>
            </a:r>
          </a:p>
          <a:p>
            <a:pPr marL="112713" indent="3175"/>
            <a:r>
              <a:rPr lang="en-US" dirty="0" smtClean="0"/>
              <a:t> North Carolina Gross Receipt Tax	8.0%</a:t>
            </a:r>
          </a:p>
          <a:p>
            <a:pPr marL="112713" indent="3175">
              <a:buNone/>
            </a:pPr>
            <a:r>
              <a:rPr lang="en-US" dirty="0" smtClean="0"/>
              <a:t>   (may call it NC Highway Use Tax)</a:t>
            </a:r>
          </a:p>
          <a:p>
            <a:pPr marL="112713" indent="3175"/>
            <a:r>
              <a:rPr lang="en-US" dirty="0" smtClean="0"/>
              <a:t> Transit Authority Tax			</a:t>
            </a:r>
            <a:r>
              <a:rPr lang="en-US" u="sng" dirty="0" smtClean="0"/>
              <a:t> 5.0%</a:t>
            </a:r>
          </a:p>
          <a:p>
            <a:pPr marL="112713" indent="3175">
              <a:buNone/>
            </a:pPr>
            <a:r>
              <a:rPr lang="en-US" dirty="0" smtClean="0"/>
              <a:t>Total Tax Percentage: 			</a:t>
            </a:r>
            <a:r>
              <a:rPr lang="en-US" b="1" dirty="0" smtClean="0">
                <a:solidFill>
                  <a:srgbClr val="0000FF"/>
                </a:solidFill>
              </a:rPr>
              <a:t>16.0%</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85800"/>
          </a:xfrm>
        </p:spPr>
        <p:txBody>
          <a:bodyPr>
            <a:normAutofit fontScale="90000"/>
          </a:bodyPr>
          <a:lstStyle/>
          <a:p>
            <a:r>
              <a:rPr lang="en-US" b="1" dirty="0" smtClean="0">
                <a:solidFill>
                  <a:srgbClr val="0000FF"/>
                </a:solidFill>
              </a:rPr>
              <a:t>6-9: </a:t>
            </a:r>
            <a:r>
              <a:rPr lang="en-US" b="1" dirty="0" smtClean="0">
                <a:solidFill>
                  <a:srgbClr val="0000FF"/>
                </a:solidFill>
              </a:rPr>
              <a:t>Rental Vehicle Tax</a:t>
            </a:r>
            <a:endParaRPr lang="en-US" b="1" dirty="0">
              <a:solidFill>
                <a:srgbClr val="0000FF"/>
              </a:solidFill>
            </a:endParaRPr>
          </a:p>
        </p:txBody>
      </p:sp>
      <p:sp>
        <p:nvSpPr>
          <p:cNvPr id="3" name="Content Placeholder 2"/>
          <p:cNvSpPr>
            <a:spLocks noGrp="1"/>
          </p:cNvSpPr>
          <p:nvPr>
            <p:ph idx="1"/>
          </p:nvPr>
        </p:nvSpPr>
        <p:spPr>
          <a:xfrm>
            <a:off x="228600" y="838200"/>
            <a:ext cx="8763000" cy="5791200"/>
          </a:xfrm>
        </p:spPr>
        <p:txBody>
          <a:bodyPr>
            <a:noAutofit/>
          </a:bodyPr>
          <a:lstStyle/>
          <a:p>
            <a:pPr marL="115888" indent="0">
              <a:buNone/>
            </a:pPr>
            <a:r>
              <a:rPr lang="en-US" u="sng" dirty="0" smtClean="0"/>
              <a:t>ONE MORE TIME</a:t>
            </a:r>
          </a:p>
          <a:p>
            <a:pPr marL="115888" indent="0">
              <a:spcBef>
                <a:spcPts val="0"/>
              </a:spcBef>
              <a:buNone/>
            </a:pPr>
            <a:r>
              <a:rPr lang="en-US" dirty="0" smtClean="0"/>
              <a:t>Why did the General Assembly allow local governments the legal standing to impose this tax?</a:t>
            </a:r>
          </a:p>
          <a:p>
            <a:pPr marL="115888" indent="0">
              <a:spcBef>
                <a:spcPts val="0"/>
              </a:spcBef>
              <a:buNone/>
            </a:pPr>
            <a:endParaRPr lang="en-US" sz="1400" dirty="0" smtClean="0"/>
          </a:p>
          <a:p>
            <a:pPr marL="115888" indent="0">
              <a:spcBef>
                <a:spcPts val="0"/>
              </a:spcBef>
              <a:buNone/>
            </a:pPr>
            <a:r>
              <a:rPr lang="en-US" dirty="0" smtClean="0"/>
              <a:t>Because the General Assembly excluded the ad valorem tax in exchange. </a:t>
            </a:r>
          </a:p>
          <a:p>
            <a:pPr marL="115888" indent="0">
              <a:buNone/>
            </a:pPr>
            <a:r>
              <a:rPr lang="en-US" dirty="0" smtClean="0"/>
              <a:t>G.S. 105-275(42) excludes the ad valorem tax on this type of property:</a:t>
            </a:r>
          </a:p>
          <a:p>
            <a:pPr marL="112713" indent="3175">
              <a:spcBef>
                <a:spcPts val="0"/>
              </a:spcBef>
              <a:buNone/>
            </a:pPr>
            <a:r>
              <a:rPr lang="en-US" dirty="0" smtClean="0"/>
              <a:t>A gross receipts tax as set forth by G.S. 153A-156 and G.S. 160A-215.1 is substituted for and replaces the ad valorem tax previously levied on these vehicles.</a:t>
            </a:r>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cstate="print"/>
          <a:srcRect l="4380" t="13423" r="3969" b="8557"/>
          <a:stretch>
            <a:fillRect/>
          </a:stretch>
        </p:blipFill>
        <p:spPr bwMode="auto">
          <a:xfrm>
            <a:off x="609600" y="1219200"/>
            <a:ext cx="7620000" cy="4572000"/>
          </a:xfrm>
          <a:prstGeom prst="rect">
            <a:avLst/>
          </a:prstGeom>
          <a:noFill/>
          <a:ln w="25400">
            <a:solidFill>
              <a:schemeClr val="tx1"/>
            </a:solidFill>
            <a:miter lim="800000"/>
            <a:headEnd/>
            <a:tailEnd/>
          </a:ln>
        </p:spPr>
      </p:pic>
      <p:sp>
        <p:nvSpPr>
          <p:cNvPr id="3" name="TextBox 2"/>
          <p:cNvSpPr txBox="1"/>
          <p:nvPr/>
        </p:nvSpPr>
        <p:spPr>
          <a:xfrm>
            <a:off x="381000" y="228601"/>
            <a:ext cx="8382000" cy="954107"/>
          </a:xfrm>
          <a:prstGeom prst="rect">
            <a:avLst/>
          </a:prstGeom>
          <a:noFill/>
        </p:spPr>
        <p:txBody>
          <a:bodyPr wrap="square" rtlCol="0">
            <a:spAutoFit/>
          </a:bodyPr>
          <a:lstStyle/>
          <a:p>
            <a:pPr algn="ctr"/>
            <a:r>
              <a:rPr lang="en-US" sz="2800" b="1" dirty="0" smtClean="0">
                <a:solidFill>
                  <a:srgbClr val="0000FF"/>
                </a:solidFill>
              </a:rPr>
              <a:t>6-10: </a:t>
            </a:r>
            <a:r>
              <a:rPr lang="en-US" sz="2800" b="1" dirty="0" smtClean="0">
                <a:solidFill>
                  <a:srgbClr val="0000FF"/>
                </a:solidFill>
              </a:rPr>
              <a:t>The Rental Vehicle Tax Return for Wake County </a:t>
            </a:r>
          </a:p>
          <a:p>
            <a:pPr algn="ctr"/>
            <a:r>
              <a:rPr lang="en-US" sz="2800" b="1" dirty="0" smtClean="0"/>
              <a:t>(looks a lot like a Sales &amp; Use Tax Return)</a:t>
            </a:r>
            <a:endParaRPr lang="en-US" sz="2800" b="1" dirty="0"/>
          </a:p>
        </p:txBody>
      </p:sp>
      <p:sp>
        <p:nvSpPr>
          <p:cNvPr id="5" name="TextBox 4"/>
          <p:cNvSpPr txBox="1"/>
          <p:nvPr/>
        </p:nvSpPr>
        <p:spPr>
          <a:xfrm>
            <a:off x="685800" y="5867400"/>
            <a:ext cx="8153400" cy="707886"/>
          </a:xfrm>
          <a:prstGeom prst="rect">
            <a:avLst/>
          </a:prstGeom>
          <a:noFill/>
        </p:spPr>
        <p:txBody>
          <a:bodyPr wrap="square" rtlCol="0">
            <a:spAutoFit/>
          </a:bodyPr>
          <a:lstStyle/>
          <a:p>
            <a:r>
              <a:rPr lang="en-US" sz="2000" b="1" dirty="0" smtClean="0"/>
              <a:t>The payment must be remitted on or before the 20</a:t>
            </a:r>
            <a:r>
              <a:rPr lang="en-US" sz="2000" b="1" baseline="30000" dirty="0" smtClean="0"/>
              <a:t>th</a:t>
            </a:r>
            <a:r>
              <a:rPr lang="en-US" sz="2000" b="1" dirty="0" smtClean="0"/>
              <a:t> day of the month to conform to the due date for remitting sales &amp; use tax.</a:t>
            </a:r>
            <a:endParaRPr lang="en-US" sz="2000" b="1"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00FF"/>
                </a:solidFill>
              </a:rPr>
              <a:t>7-1: Heavy Equipment Rental Tax</a:t>
            </a:r>
            <a:endParaRPr lang="en-US" b="1" dirty="0">
              <a:solidFill>
                <a:srgbClr val="0000FF"/>
              </a:solidFill>
            </a:endParaRPr>
          </a:p>
        </p:txBody>
      </p:sp>
      <p:sp>
        <p:nvSpPr>
          <p:cNvPr id="3" name="Content Placeholder 2"/>
          <p:cNvSpPr>
            <a:spLocks noGrp="1"/>
          </p:cNvSpPr>
          <p:nvPr>
            <p:ph idx="1"/>
          </p:nvPr>
        </p:nvSpPr>
        <p:spPr/>
        <p:txBody>
          <a:bodyPr>
            <a:normAutofit lnSpcReduction="10000"/>
          </a:bodyPr>
          <a:lstStyle/>
          <a:p>
            <a:r>
              <a:rPr lang="en-US" dirty="0" smtClean="0"/>
              <a:t>Under G.S. 153A-156.1, A </a:t>
            </a:r>
            <a:r>
              <a:rPr lang="en-US" b="1" dirty="0" smtClean="0">
                <a:solidFill>
                  <a:srgbClr val="FF0000"/>
                </a:solidFill>
              </a:rPr>
              <a:t>County</a:t>
            </a:r>
            <a:r>
              <a:rPr lang="en-US" dirty="0" smtClean="0"/>
              <a:t> may impose the tax </a:t>
            </a:r>
            <a:r>
              <a:rPr lang="en-US" b="1" u="sng" dirty="0" smtClean="0"/>
              <a:t>by resolution</a:t>
            </a:r>
            <a:r>
              <a:rPr lang="en-US" dirty="0" smtClean="0"/>
              <a:t>.</a:t>
            </a:r>
          </a:p>
          <a:p>
            <a:r>
              <a:rPr lang="en-US" dirty="0" smtClean="0"/>
              <a:t>The tax is applied to heavy equipment that is offered at retail for short-term lease or rental and is owned or leased by a person (company) engaged in the business of leasing or renting heavy equipment to the general public.</a:t>
            </a:r>
          </a:p>
          <a:p>
            <a:r>
              <a:rPr lang="en-US" dirty="0" smtClean="0"/>
              <a:t>The </a:t>
            </a:r>
            <a:r>
              <a:rPr lang="en-US" b="1" dirty="0" smtClean="0"/>
              <a:t>COUNTY rate is 1.2% </a:t>
            </a:r>
            <a:r>
              <a:rPr lang="en-US" dirty="0" smtClean="0"/>
              <a:t>of the gross receipts from rental of the equipment.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5800" y="152401"/>
            <a:ext cx="7696200" cy="646331"/>
          </a:xfrm>
          <a:prstGeom prst="rect">
            <a:avLst/>
          </a:prstGeom>
          <a:noFill/>
        </p:spPr>
        <p:txBody>
          <a:bodyPr wrap="square" rtlCol="0">
            <a:spAutoFit/>
          </a:bodyPr>
          <a:lstStyle/>
          <a:p>
            <a:r>
              <a:rPr lang="en-US" sz="3600" u="sng" dirty="0" smtClean="0">
                <a:solidFill>
                  <a:srgbClr val="0000FF"/>
                </a:solidFill>
                <a:latin typeface="Eras Bold ITC" pitchFamily="34" charset="0"/>
                <a:cs typeface="Aharoni" pitchFamily="2" charset="-79"/>
              </a:rPr>
              <a:t>1-3 Overview:  </a:t>
            </a:r>
            <a:r>
              <a:rPr lang="en-US" sz="3600" u="sng" dirty="0" smtClean="0">
                <a:latin typeface="Eras Bold ITC" pitchFamily="34" charset="0"/>
                <a:cs typeface="Aharoni" pitchFamily="2" charset="-79"/>
              </a:rPr>
              <a:t>Rates</a:t>
            </a:r>
          </a:p>
        </p:txBody>
      </p:sp>
      <p:sp>
        <p:nvSpPr>
          <p:cNvPr id="5" name="TextBox 4"/>
          <p:cNvSpPr txBox="1"/>
          <p:nvPr/>
        </p:nvSpPr>
        <p:spPr>
          <a:xfrm>
            <a:off x="152400" y="838202"/>
            <a:ext cx="8839200" cy="5632311"/>
          </a:xfrm>
          <a:prstGeom prst="rect">
            <a:avLst/>
          </a:prstGeom>
          <a:noFill/>
        </p:spPr>
        <p:txBody>
          <a:bodyPr wrap="square" rtlCol="0">
            <a:spAutoFit/>
          </a:bodyPr>
          <a:lstStyle/>
          <a:p>
            <a:pPr marL="230188" indent="230188">
              <a:buFont typeface="Arial" pitchFamily="34" charset="0"/>
              <a:buChar char="•"/>
            </a:pPr>
            <a:r>
              <a:rPr lang="en-US" sz="2800" dirty="0" smtClean="0">
                <a:solidFill>
                  <a:srgbClr val="0000FF"/>
                </a:solidFill>
                <a:latin typeface="Eras Bold ITC" pitchFamily="34" charset="0"/>
                <a:cs typeface="Aharoni" pitchFamily="2" charset="-79"/>
              </a:rPr>
              <a:t>Prepared Food and Beverage </a:t>
            </a:r>
            <a:endParaRPr lang="en-US" sz="2000" dirty="0" smtClean="0">
              <a:latin typeface="Eras Bold ITC" pitchFamily="34" charset="0"/>
              <a:cs typeface="Aharoni" pitchFamily="2" charset="-79"/>
            </a:endParaRPr>
          </a:p>
          <a:p>
            <a:pPr marL="230188" indent="230188"/>
            <a:r>
              <a:rPr lang="en-US" sz="2000" dirty="0" smtClean="0">
                <a:latin typeface="Eras Bold ITC" pitchFamily="34" charset="0"/>
                <a:cs typeface="Aharoni" pitchFamily="2" charset="-79"/>
              </a:rPr>
              <a:t>-  County Rate: 1%</a:t>
            </a:r>
          </a:p>
          <a:p>
            <a:pPr marL="230188" indent="230188"/>
            <a:r>
              <a:rPr lang="en-US" sz="2000" dirty="0" smtClean="0">
                <a:latin typeface="Eras Bold ITC" pitchFamily="34" charset="0"/>
                <a:cs typeface="Aharoni" pitchFamily="2" charset="-79"/>
              </a:rPr>
              <a:t>-  Municipal Rate: 1%</a:t>
            </a:r>
            <a:endParaRPr lang="en-US" sz="2000" dirty="0" smtClean="0">
              <a:solidFill>
                <a:srgbClr val="0000FF"/>
              </a:solidFill>
              <a:latin typeface="Eras Bold ITC" pitchFamily="34" charset="0"/>
              <a:cs typeface="Aharoni" pitchFamily="2" charset="-79"/>
            </a:endParaRPr>
          </a:p>
          <a:p>
            <a:pPr marL="230188" indent="230188">
              <a:buFont typeface="Arial" pitchFamily="34" charset="0"/>
              <a:buChar char="•"/>
            </a:pPr>
            <a:r>
              <a:rPr lang="en-US" sz="2800" dirty="0" smtClean="0">
                <a:solidFill>
                  <a:srgbClr val="0000FF"/>
                </a:solidFill>
                <a:latin typeface="Eras Bold ITC" pitchFamily="34" charset="0"/>
                <a:cs typeface="Aharoni" pitchFamily="2" charset="-79"/>
              </a:rPr>
              <a:t>Lodging / Room Occupancy</a:t>
            </a:r>
            <a:endParaRPr lang="en-US" sz="2000" dirty="0" smtClean="0">
              <a:latin typeface="Eras Bold ITC" pitchFamily="34" charset="0"/>
              <a:cs typeface="Aharoni" pitchFamily="2" charset="-79"/>
            </a:endParaRPr>
          </a:p>
          <a:p>
            <a:pPr marL="230188" indent="230188"/>
            <a:r>
              <a:rPr lang="en-US" sz="2000" dirty="0" smtClean="0">
                <a:latin typeface="Eras Bold ITC" pitchFamily="34" charset="0"/>
                <a:cs typeface="Aharoni" pitchFamily="2" charset="-79"/>
              </a:rPr>
              <a:t> -  County Rate:  Capped at 6% (Mecklenburg Co Capped at 8%)</a:t>
            </a:r>
          </a:p>
          <a:p>
            <a:pPr marL="230188" indent="230188"/>
            <a:r>
              <a:rPr lang="en-US" sz="2000" dirty="0" smtClean="0">
                <a:latin typeface="Eras Bold ITC" pitchFamily="34" charset="0"/>
                <a:cs typeface="Aharoni" pitchFamily="2" charset="-79"/>
              </a:rPr>
              <a:t>    (Brunswick Co Capped at 1%)</a:t>
            </a:r>
          </a:p>
          <a:p>
            <a:pPr marL="230188" indent="230188"/>
            <a:r>
              <a:rPr lang="en-US" sz="2000" dirty="0" smtClean="0">
                <a:latin typeface="Eras Bold ITC" pitchFamily="34" charset="0"/>
                <a:cs typeface="Aharoni" pitchFamily="2" charset="-79"/>
              </a:rPr>
              <a:t> -  Municipal Rate: Depends on County Rate- Municipal + County </a:t>
            </a:r>
          </a:p>
          <a:p>
            <a:pPr marL="230188" indent="230188"/>
            <a:r>
              <a:rPr lang="en-US" sz="2000" dirty="0" smtClean="0">
                <a:latin typeface="Eras Bold ITC" pitchFamily="34" charset="0"/>
                <a:cs typeface="Aharoni" pitchFamily="2" charset="-79"/>
              </a:rPr>
              <a:t>    Rate capped at 6%</a:t>
            </a:r>
          </a:p>
          <a:p>
            <a:pPr marL="230188" indent="230188">
              <a:buFont typeface="Arial" pitchFamily="34" charset="0"/>
              <a:buChar char="•"/>
            </a:pPr>
            <a:r>
              <a:rPr lang="en-US" sz="2800" dirty="0" smtClean="0">
                <a:solidFill>
                  <a:srgbClr val="0000FF"/>
                </a:solidFill>
                <a:latin typeface="Eras Bold ITC" pitchFamily="34" charset="0"/>
                <a:cs typeface="Aharoni" pitchFamily="2" charset="-79"/>
              </a:rPr>
              <a:t>Short-Term Rental Vehicle</a:t>
            </a:r>
            <a:endParaRPr lang="en-US" sz="2800" dirty="0" smtClean="0">
              <a:latin typeface="Eras Bold ITC" pitchFamily="34" charset="0"/>
              <a:cs typeface="Aharoni" pitchFamily="2" charset="-79"/>
            </a:endParaRPr>
          </a:p>
          <a:p>
            <a:pPr marL="230188" indent="230188"/>
            <a:r>
              <a:rPr lang="en-US" sz="2000" dirty="0" smtClean="0">
                <a:latin typeface="Eras Bold ITC" pitchFamily="34" charset="0"/>
                <a:cs typeface="Aharoni" pitchFamily="2" charset="-79"/>
              </a:rPr>
              <a:t> -  County Rate:  1.5%</a:t>
            </a:r>
          </a:p>
          <a:p>
            <a:pPr marL="230188" indent="230188"/>
            <a:r>
              <a:rPr lang="en-US" sz="2000" dirty="0" smtClean="0">
                <a:latin typeface="Eras Bold ITC" pitchFamily="34" charset="0"/>
                <a:cs typeface="Aharoni" pitchFamily="2" charset="-79"/>
              </a:rPr>
              <a:t> -  Municipal Rate:  1.5%</a:t>
            </a:r>
          </a:p>
          <a:p>
            <a:pPr marL="230188" indent="230188"/>
            <a:r>
              <a:rPr lang="en-US" sz="2000" dirty="0" smtClean="0">
                <a:latin typeface="Eras Bold ITC" pitchFamily="34" charset="0"/>
                <a:cs typeface="Aharoni" pitchFamily="2" charset="-79"/>
              </a:rPr>
              <a:t> -  State Rate:  8%</a:t>
            </a:r>
          </a:p>
          <a:p>
            <a:pPr marL="230188" indent="230188"/>
            <a:r>
              <a:rPr lang="en-US" sz="2000" dirty="0" smtClean="0">
                <a:latin typeface="Eras Bold ITC" pitchFamily="34" charset="0"/>
                <a:cs typeface="Aharoni" pitchFamily="2" charset="-79"/>
              </a:rPr>
              <a:t> -  Transit Authority Rate:  5%</a:t>
            </a:r>
            <a:endParaRPr lang="en-US" sz="2000" dirty="0" smtClean="0">
              <a:solidFill>
                <a:srgbClr val="0000FF"/>
              </a:solidFill>
              <a:latin typeface="Eras Bold ITC" pitchFamily="34" charset="0"/>
              <a:cs typeface="Aharoni" pitchFamily="2" charset="-79"/>
            </a:endParaRPr>
          </a:p>
          <a:p>
            <a:pPr marL="230188" indent="230188">
              <a:buFont typeface="Arial" pitchFamily="34" charset="0"/>
              <a:buChar char="•"/>
            </a:pPr>
            <a:r>
              <a:rPr lang="en-US" sz="2800" dirty="0" smtClean="0">
                <a:solidFill>
                  <a:srgbClr val="0000FF"/>
                </a:solidFill>
                <a:latin typeface="Eras Bold ITC" pitchFamily="34" charset="0"/>
                <a:cs typeface="Aharoni" pitchFamily="2" charset="-79"/>
              </a:rPr>
              <a:t>Heavy Equipment Rental</a:t>
            </a:r>
            <a:endParaRPr lang="en-US" sz="2000" dirty="0" smtClean="0">
              <a:solidFill>
                <a:srgbClr val="0000FF"/>
              </a:solidFill>
              <a:latin typeface="Eras Bold ITC" pitchFamily="34" charset="0"/>
              <a:cs typeface="Aharoni" pitchFamily="2" charset="-79"/>
            </a:endParaRPr>
          </a:p>
          <a:p>
            <a:pPr marL="230188" indent="230188"/>
            <a:r>
              <a:rPr lang="en-US" sz="2000" dirty="0" smtClean="0">
                <a:latin typeface="Eras Bold ITC" pitchFamily="34" charset="0"/>
                <a:cs typeface="Aharoni" pitchFamily="2" charset="-79"/>
              </a:rPr>
              <a:t> -  County Rate:  1.2%</a:t>
            </a:r>
          </a:p>
          <a:p>
            <a:pPr marL="230188" indent="230188"/>
            <a:r>
              <a:rPr lang="en-US" sz="2000" dirty="0" smtClean="0">
                <a:latin typeface="Eras Bold ITC" pitchFamily="34" charset="0"/>
                <a:cs typeface="Aharoni" pitchFamily="2" charset="-79"/>
              </a:rPr>
              <a:t> -  Municipal Rate:  0.8% </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00FF"/>
                </a:solidFill>
              </a:rPr>
              <a:t>7-2: Heavy Equipment Rental Tax</a:t>
            </a:r>
            <a:endParaRPr lang="en-US" b="1" dirty="0">
              <a:solidFill>
                <a:srgbClr val="0000FF"/>
              </a:solidFill>
            </a:endParaRPr>
          </a:p>
        </p:txBody>
      </p:sp>
      <p:sp>
        <p:nvSpPr>
          <p:cNvPr id="3" name="Content Placeholder 2"/>
          <p:cNvSpPr>
            <a:spLocks noGrp="1"/>
          </p:cNvSpPr>
          <p:nvPr>
            <p:ph idx="1"/>
          </p:nvPr>
        </p:nvSpPr>
        <p:spPr/>
        <p:txBody>
          <a:bodyPr>
            <a:normAutofit lnSpcReduction="10000"/>
          </a:bodyPr>
          <a:lstStyle/>
          <a:p>
            <a:r>
              <a:rPr lang="en-US" dirty="0" smtClean="0"/>
              <a:t>Under G.S. 160A-215.2, A </a:t>
            </a:r>
            <a:r>
              <a:rPr lang="en-US" b="1" dirty="0" smtClean="0">
                <a:solidFill>
                  <a:srgbClr val="FF0000"/>
                </a:solidFill>
              </a:rPr>
              <a:t>City</a:t>
            </a:r>
            <a:r>
              <a:rPr lang="en-US" dirty="0" smtClean="0"/>
              <a:t> may impose the tax by resolution.</a:t>
            </a:r>
          </a:p>
          <a:p>
            <a:r>
              <a:rPr lang="en-US" dirty="0" smtClean="0"/>
              <a:t>The tax is applied to heavy equipment that is offered at retail for short-term lease or rental and is owned or leased by a person (company) engaged in the business of leasing or renting heavy equipment to the general public.</a:t>
            </a:r>
          </a:p>
          <a:p>
            <a:r>
              <a:rPr lang="en-US" dirty="0" smtClean="0"/>
              <a:t>The </a:t>
            </a:r>
            <a:r>
              <a:rPr lang="en-US" b="1" dirty="0" smtClean="0"/>
              <a:t>CITY rate is 0.8% </a:t>
            </a:r>
            <a:r>
              <a:rPr lang="en-US" dirty="0" smtClean="0"/>
              <a:t>of the gross receipts from rental of the equipment.</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85800"/>
          </a:xfrm>
        </p:spPr>
        <p:txBody>
          <a:bodyPr>
            <a:normAutofit fontScale="90000"/>
          </a:bodyPr>
          <a:lstStyle/>
          <a:p>
            <a:r>
              <a:rPr lang="en-US" b="1" dirty="0" smtClean="0">
                <a:solidFill>
                  <a:srgbClr val="0000FF"/>
                </a:solidFill>
              </a:rPr>
              <a:t>7-3: </a:t>
            </a:r>
            <a:r>
              <a:rPr lang="en-US" b="1" dirty="0" smtClean="0">
                <a:solidFill>
                  <a:srgbClr val="0000FF"/>
                </a:solidFill>
              </a:rPr>
              <a:t>Heavy Equipment Rental Tax</a:t>
            </a:r>
            <a:endParaRPr lang="en-US" b="1" dirty="0">
              <a:solidFill>
                <a:srgbClr val="0000FF"/>
              </a:solidFill>
            </a:endParaRPr>
          </a:p>
        </p:txBody>
      </p:sp>
      <p:sp>
        <p:nvSpPr>
          <p:cNvPr id="3" name="Content Placeholder 2"/>
          <p:cNvSpPr>
            <a:spLocks noGrp="1"/>
          </p:cNvSpPr>
          <p:nvPr>
            <p:ph idx="1"/>
          </p:nvPr>
        </p:nvSpPr>
        <p:spPr>
          <a:xfrm>
            <a:off x="228600" y="838200"/>
            <a:ext cx="8686800" cy="5791200"/>
          </a:xfrm>
        </p:spPr>
        <p:txBody>
          <a:bodyPr>
            <a:noAutofit/>
          </a:bodyPr>
          <a:lstStyle/>
          <a:p>
            <a:pPr marL="227013" indent="3175">
              <a:buNone/>
            </a:pPr>
            <a:r>
              <a:rPr lang="en-US" sz="2400" dirty="0" smtClean="0"/>
              <a:t>G.S. 153A-156.1 defines Heavy Equipment subject to the tax as earthmoving</a:t>
            </a:r>
            <a:r>
              <a:rPr lang="en-US" sz="2400" dirty="0" smtClean="0"/>
              <a:t>, construction, or industrial equipment that is </a:t>
            </a:r>
            <a:endParaRPr lang="en-US" sz="2400" dirty="0" smtClean="0"/>
          </a:p>
          <a:p>
            <a:pPr marL="227013" indent="3175">
              <a:buAutoNum type="arabicParenR"/>
            </a:pPr>
            <a:r>
              <a:rPr lang="en-US" sz="2400" dirty="0" smtClean="0"/>
              <a:t> Mobile</a:t>
            </a:r>
          </a:p>
          <a:p>
            <a:pPr marL="227013" indent="3175">
              <a:buAutoNum type="arabicParenR"/>
            </a:pPr>
            <a:r>
              <a:rPr lang="en-US" sz="2400" dirty="0" smtClean="0"/>
              <a:t> W</a:t>
            </a:r>
            <a:r>
              <a:rPr lang="en-US" sz="2400" dirty="0" smtClean="0"/>
              <a:t>eighs </a:t>
            </a:r>
            <a:r>
              <a:rPr lang="en-US" sz="2400" dirty="0" smtClean="0"/>
              <a:t>at least 1,500 </a:t>
            </a:r>
            <a:r>
              <a:rPr lang="en-US" sz="2400" dirty="0" smtClean="0"/>
              <a:t>pounds</a:t>
            </a:r>
          </a:p>
          <a:p>
            <a:pPr marL="227013" indent="3175">
              <a:buAutoNum type="arabicParenR"/>
            </a:pPr>
            <a:r>
              <a:rPr lang="en-US" sz="2400" dirty="0" smtClean="0"/>
              <a:t> </a:t>
            </a:r>
            <a:r>
              <a:rPr lang="en-US" sz="2400" dirty="0" smtClean="0"/>
              <a:t>A self-propelled </a:t>
            </a:r>
            <a:r>
              <a:rPr lang="en-US" sz="2400" dirty="0" smtClean="0"/>
              <a:t>vehicle </a:t>
            </a:r>
            <a:r>
              <a:rPr lang="en-US" sz="2400" dirty="0" smtClean="0"/>
              <a:t>not </a:t>
            </a:r>
            <a:r>
              <a:rPr lang="en-US" sz="2400" dirty="0" smtClean="0"/>
              <a:t>designed to be driven on a </a:t>
            </a:r>
            <a:r>
              <a:rPr lang="en-US" sz="2400" dirty="0" smtClean="0"/>
              <a:t>highway</a:t>
            </a:r>
          </a:p>
          <a:p>
            <a:pPr marL="227013" indent="3175">
              <a:buAutoNum type="arabicParenR"/>
            </a:pPr>
            <a:r>
              <a:rPr lang="en-US" sz="2400" dirty="0" smtClean="0"/>
              <a:t> </a:t>
            </a:r>
            <a:r>
              <a:rPr lang="en-US" sz="2400" dirty="0" smtClean="0"/>
              <a:t>If industrial, it </a:t>
            </a:r>
            <a:r>
              <a:rPr lang="en-US" sz="2400" dirty="0" smtClean="0"/>
              <a:t>is industrial lift equipment, industrial material handling equipment, industrial electrical generation equipment, or a similar piece of industrial equipment</a:t>
            </a:r>
            <a:r>
              <a:rPr lang="en-US" sz="2400" dirty="0" smtClean="0"/>
              <a:t>.</a:t>
            </a:r>
          </a:p>
          <a:p>
            <a:pPr marL="227013" indent="3175">
              <a:buAutoNum type="arabicParenR"/>
            </a:pPr>
            <a:r>
              <a:rPr lang="en-US" sz="2400" dirty="0" smtClean="0"/>
              <a:t> </a:t>
            </a:r>
            <a:r>
              <a:rPr lang="en-US" sz="2400" dirty="0" smtClean="0"/>
              <a:t>It is a short-term </a:t>
            </a:r>
            <a:r>
              <a:rPr lang="en-US" sz="2400" dirty="0" smtClean="0"/>
              <a:t>lease or </a:t>
            </a:r>
            <a:r>
              <a:rPr lang="en-US" sz="2400" dirty="0" smtClean="0"/>
              <a:t>rental as defined </a:t>
            </a:r>
            <a:r>
              <a:rPr lang="en-US" sz="2400" dirty="0" smtClean="0"/>
              <a:t>in G.S. </a:t>
            </a:r>
            <a:r>
              <a:rPr lang="en-US" sz="2400" dirty="0" smtClean="0"/>
              <a:t>105-187.1.</a:t>
            </a:r>
            <a:endParaRPr lang="en-US" sz="2400" dirty="0" smtClean="0"/>
          </a:p>
          <a:p>
            <a:pPr marL="227013" indent="3175">
              <a:buAutoNum type="arabicParenR"/>
            </a:pPr>
            <a:r>
              <a:rPr lang="en-US" sz="2400" dirty="0" smtClean="0"/>
              <a:t> </a:t>
            </a:r>
            <a:r>
              <a:rPr lang="en-US" sz="2400" dirty="0" smtClean="0"/>
              <a:t>The </a:t>
            </a:r>
            <a:r>
              <a:rPr lang="en-US" sz="2400" dirty="0" smtClean="0"/>
              <a:t>term includes an attachment for heavy equipment, regardless of the weight of the attachment</a:t>
            </a:r>
            <a:r>
              <a:rPr lang="en-US" sz="2400" dirty="0" smtClean="0"/>
              <a:t>.</a:t>
            </a:r>
          </a:p>
          <a:p>
            <a:pPr marL="227013" indent="3175">
              <a:buNone/>
            </a:pPr>
            <a:endParaRPr lang="en-US" sz="1200" dirty="0" smtClean="0"/>
          </a:p>
          <a:p>
            <a:pPr marL="227013" indent="3175">
              <a:buNone/>
            </a:pPr>
            <a:r>
              <a:rPr lang="en-US" sz="2400" dirty="0" smtClean="0"/>
              <a:t>G.S. 160A-215.2 refers to </a:t>
            </a:r>
            <a:r>
              <a:rPr lang="en-US" sz="2400" dirty="0" smtClean="0"/>
              <a:t>G.S. 153A-156.1 </a:t>
            </a:r>
            <a:r>
              <a:rPr lang="en-US" sz="2400" dirty="0" smtClean="0"/>
              <a:t>for definitions</a:t>
            </a:r>
            <a:endParaRPr lang="en-US" sz="2400" dirty="0" smtClean="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62000"/>
          </a:xfrm>
        </p:spPr>
        <p:txBody>
          <a:bodyPr/>
          <a:lstStyle/>
          <a:p>
            <a:r>
              <a:rPr lang="en-US" b="1" dirty="0" smtClean="0">
                <a:solidFill>
                  <a:srgbClr val="0000FF"/>
                </a:solidFill>
              </a:rPr>
              <a:t>7-4: </a:t>
            </a:r>
            <a:r>
              <a:rPr lang="en-US" b="1" dirty="0" smtClean="0">
                <a:solidFill>
                  <a:srgbClr val="0000FF"/>
                </a:solidFill>
              </a:rPr>
              <a:t>Heavy Equipment Rental Tax</a:t>
            </a:r>
            <a:endParaRPr lang="en-US" b="1" dirty="0">
              <a:solidFill>
                <a:srgbClr val="0000FF"/>
              </a:solidFill>
            </a:endParaRPr>
          </a:p>
        </p:txBody>
      </p:sp>
      <p:sp>
        <p:nvSpPr>
          <p:cNvPr id="3" name="Content Placeholder 2"/>
          <p:cNvSpPr>
            <a:spLocks noGrp="1"/>
          </p:cNvSpPr>
          <p:nvPr>
            <p:ph idx="1"/>
          </p:nvPr>
        </p:nvSpPr>
        <p:spPr>
          <a:xfrm>
            <a:off x="152400" y="914400"/>
            <a:ext cx="8839200" cy="5714999"/>
          </a:xfrm>
        </p:spPr>
        <p:txBody>
          <a:bodyPr>
            <a:normAutofit/>
          </a:bodyPr>
          <a:lstStyle/>
          <a:p>
            <a:pPr marL="227013" indent="3175">
              <a:buNone/>
              <a:tabLst>
                <a:tab pos="115888" algn="l"/>
              </a:tabLst>
            </a:pPr>
            <a:r>
              <a:rPr lang="en-US" sz="3000" dirty="0" smtClean="0"/>
              <a:t>The Law excludes this type of property from </a:t>
            </a:r>
            <a:r>
              <a:rPr lang="en-US" sz="3000" b="1" dirty="0" smtClean="0"/>
              <a:t>Ad Valorem Tax</a:t>
            </a:r>
            <a:r>
              <a:rPr lang="en-US" sz="3000" dirty="0" smtClean="0"/>
              <a:t>:</a:t>
            </a:r>
          </a:p>
          <a:p>
            <a:pPr marL="227013" indent="3175">
              <a:buNone/>
              <a:tabLst>
                <a:tab pos="115888" algn="l"/>
              </a:tabLst>
            </a:pPr>
            <a:r>
              <a:rPr lang="en-US" sz="3000" b="1" dirty="0" smtClean="0"/>
              <a:t>G.S. 105-275.  Property classified and excluded from the tax base.</a:t>
            </a:r>
          </a:p>
          <a:p>
            <a:pPr marL="227013" indent="3175">
              <a:buNone/>
              <a:tabLst>
                <a:tab pos="115888" algn="l"/>
              </a:tabLst>
            </a:pPr>
            <a:r>
              <a:rPr lang="en-US" sz="3000" dirty="0" smtClean="0"/>
              <a:t>The following classes of property are designated special classes under Article V, Sec. 2(2), of the North Carolina Constitution and are excluded from tax:</a:t>
            </a:r>
          </a:p>
          <a:p>
            <a:pPr marL="227013" indent="3175">
              <a:buNone/>
              <a:tabLst>
                <a:tab pos="115888" algn="l"/>
              </a:tabLst>
            </a:pPr>
            <a:r>
              <a:rPr lang="en-US" sz="3000" dirty="0" smtClean="0"/>
              <a:t>(42a) Heavy equipment on which a gross receipts tax may be imposed under G.S. 153A-156.1 and G.S. 160A-215.2.</a:t>
            </a:r>
          </a:p>
          <a:p>
            <a:pPr marL="227013" indent="3175">
              <a:buNone/>
              <a:tabLst>
                <a:tab pos="115888" algn="l"/>
              </a:tabLst>
            </a:pPr>
            <a:endParaRPr lang="en-US" sz="2400" dirty="0" smtClean="0"/>
          </a:p>
          <a:p>
            <a:pPr marL="227013" indent="3175">
              <a:buNone/>
              <a:tabLst>
                <a:tab pos="115888" algn="l"/>
              </a:tabLst>
            </a:pPr>
            <a:endParaRPr lang="en-US"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868362"/>
          </a:xfrm>
        </p:spPr>
        <p:txBody>
          <a:bodyPr/>
          <a:lstStyle/>
          <a:p>
            <a:r>
              <a:rPr lang="en-US" b="1" dirty="0" smtClean="0">
                <a:solidFill>
                  <a:srgbClr val="0000FF"/>
                </a:solidFill>
              </a:rPr>
              <a:t>7-5: </a:t>
            </a:r>
            <a:r>
              <a:rPr lang="en-US" b="1" dirty="0" smtClean="0">
                <a:solidFill>
                  <a:srgbClr val="0000FF"/>
                </a:solidFill>
              </a:rPr>
              <a:t>Heavy Equipment Rental Tax</a:t>
            </a:r>
            <a:endParaRPr lang="en-US" b="1" dirty="0">
              <a:solidFill>
                <a:srgbClr val="0000FF"/>
              </a:solidFill>
            </a:endParaRPr>
          </a:p>
        </p:txBody>
      </p:sp>
      <p:sp>
        <p:nvSpPr>
          <p:cNvPr id="3" name="Content Placeholder 2"/>
          <p:cNvSpPr>
            <a:spLocks noGrp="1"/>
          </p:cNvSpPr>
          <p:nvPr>
            <p:ph idx="1"/>
          </p:nvPr>
        </p:nvSpPr>
        <p:spPr>
          <a:xfrm>
            <a:off x="228600" y="1143000"/>
            <a:ext cx="8686800" cy="5410200"/>
          </a:xfrm>
        </p:spPr>
        <p:txBody>
          <a:bodyPr>
            <a:normAutofit lnSpcReduction="10000"/>
          </a:bodyPr>
          <a:lstStyle/>
          <a:p>
            <a:pPr marL="115888" indent="0">
              <a:buNone/>
            </a:pPr>
            <a:r>
              <a:rPr lang="en-US" u="sng" dirty="0" smtClean="0"/>
              <a:t>ONE MORE TIME</a:t>
            </a:r>
          </a:p>
          <a:p>
            <a:pPr marL="115888" indent="0">
              <a:buNone/>
            </a:pPr>
            <a:r>
              <a:rPr lang="en-US" dirty="0" smtClean="0"/>
              <a:t>Why did the General Assembly allow local governments the legal standing to impose this tax?</a:t>
            </a:r>
          </a:p>
          <a:p>
            <a:pPr marL="115888" indent="0">
              <a:buNone/>
            </a:pPr>
            <a:r>
              <a:rPr lang="en-US" dirty="0" smtClean="0"/>
              <a:t>Because the General Assembly excluded the ad valorem tax in exchange for the gross receipts tax. </a:t>
            </a:r>
            <a:r>
              <a:rPr lang="en-US" b="1" dirty="0" smtClean="0"/>
              <a:t>G.S. 105-275(42a) excludes the ad valorem tax </a:t>
            </a:r>
            <a:r>
              <a:rPr lang="en-US" dirty="0" smtClean="0"/>
              <a:t>on this type of property:</a:t>
            </a:r>
          </a:p>
          <a:p>
            <a:pPr marL="115888" indent="0">
              <a:buNone/>
            </a:pPr>
            <a:r>
              <a:rPr lang="en-US" dirty="0" smtClean="0"/>
              <a:t>Heavy equipment on which a gross receipts tax may be imposed under G.S. 153A-156.1 and G.S. 160A-215.2.</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686800" cy="914400"/>
          </a:xfrm>
        </p:spPr>
        <p:txBody>
          <a:bodyPr>
            <a:normAutofit fontScale="90000"/>
          </a:bodyPr>
          <a:lstStyle/>
          <a:p>
            <a:r>
              <a:rPr lang="en-US" sz="3100" b="1" dirty="0" smtClean="0">
                <a:solidFill>
                  <a:srgbClr val="0000FF"/>
                </a:solidFill>
              </a:rPr>
              <a:t>7-6: </a:t>
            </a:r>
            <a:r>
              <a:rPr lang="en-US" sz="3100" b="1" dirty="0" smtClean="0">
                <a:solidFill>
                  <a:srgbClr val="0000FF"/>
                </a:solidFill>
              </a:rPr>
              <a:t>The Heavy Equipment Tax Return for Wake County </a:t>
            </a:r>
            <a:br>
              <a:rPr lang="en-US" sz="3100" b="1" dirty="0" smtClean="0">
                <a:solidFill>
                  <a:srgbClr val="0000FF"/>
                </a:solidFill>
              </a:rPr>
            </a:br>
            <a:r>
              <a:rPr lang="en-US" sz="3100" b="1" dirty="0" smtClean="0"/>
              <a:t>(looks a lot like a Sales &amp; Use Tax Return)</a:t>
            </a:r>
            <a:endParaRPr lang="en-US" sz="3100" b="1" dirty="0"/>
          </a:p>
        </p:txBody>
      </p:sp>
      <p:pic>
        <p:nvPicPr>
          <p:cNvPr id="5" name="Picture 4"/>
          <p:cNvPicPr/>
          <p:nvPr/>
        </p:nvPicPr>
        <p:blipFill>
          <a:blip r:embed="rId2" cstate="print"/>
          <a:srcRect l="5826" t="18938" r="3461" b="8083"/>
          <a:stretch>
            <a:fillRect/>
          </a:stretch>
        </p:blipFill>
        <p:spPr bwMode="auto">
          <a:xfrm>
            <a:off x="609600" y="1828800"/>
            <a:ext cx="7620000" cy="3810000"/>
          </a:xfrm>
          <a:prstGeom prst="rect">
            <a:avLst/>
          </a:prstGeom>
          <a:noFill/>
          <a:ln w="25400">
            <a:solidFill>
              <a:schemeClr val="tx1"/>
            </a:solidFill>
            <a:miter lim="800000"/>
            <a:headEnd/>
            <a:tailEnd/>
          </a:ln>
        </p:spPr>
      </p:pic>
      <p:sp>
        <p:nvSpPr>
          <p:cNvPr id="4" name="TextBox 3"/>
          <p:cNvSpPr txBox="1"/>
          <p:nvPr/>
        </p:nvSpPr>
        <p:spPr>
          <a:xfrm>
            <a:off x="914400" y="5791200"/>
            <a:ext cx="7924800" cy="707886"/>
          </a:xfrm>
          <a:prstGeom prst="rect">
            <a:avLst/>
          </a:prstGeom>
          <a:noFill/>
        </p:spPr>
        <p:txBody>
          <a:bodyPr wrap="square" rtlCol="0">
            <a:spAutoFit/>
          </a:bodyPr>
          <a:lstStyle/>
          <a:p>
            <a:r>
              <a:rPr lang="en-US" sz="2000" b="1" dirty="0" smtClean="0"/>
              <a:t>The tax is payable </a:t>
            </a:r>
            <a:r>
              <a:rPr lang="en-US" sz="2000" b="1" u="sng" dirty="0" smtClean="0"/>
              <a:t>quarterly</a:t>
            </a:r>
            <a:r>
              <a:rPr lang="en-US" sz="2000" b="1" dirty="0" smtClean="0"/>
              <a:t> and is due by the last day of the month following the end of the </a:t>
            </a:r>
            <a:r>
              <a:rPr lang="en-US" sz="2000" b="1" dirty="0" smtClean="0"/>
              <a:t>quarter</a:t>
            </a:r>
            <a:r>
              <a:rPr lang="en-US" sz="2000" b="1" dirty="0" smtClean="0"/>
              <a:t> </a:t>
            </a:r>
            <a:r>
              <a:rPr lang="en-US" sz="2000" b="1" dirty="0" smtClean="0"/>
              <a:t>(Jan 31, April 30, July 31, Oct 31)</a:t>
            </a:r>
            <a:endParaRPr lang="en-US" sz="2000" b="1" dirty="0"/>
          </a:p>
        </p:txBody>
      </p:sp>
      <p:sp>
        <p:nvSpPr>
          <p:cNvPr id="6" name="TextBox 5"/>
          <p:cNvSpPr txBox="1"/>
          <p:nvPr/>
        </p:nvSpPr>
        <p:spPr>
          <a:xfrm>
            <a:off x="381000" y="1066800"/>
            <a:ext cx="8382000" cy="707886"/>
          </a:xfrm>
          <a:prstGeom prst="rect">
            <a:avLst/>
          </a:prstGeom>
          <a:noFill/>
        </p:spPr>
        <p:txBody>
          <a:bodyPr wrap="square" rtlCol="0">
            <a:spAutoFit/>
          </a:bodyPr>
          <a:lstStyle/>
          <a:p>
            <a:r>
              <a:rPr lang="en-US" sz="2000" b="1" dirty="0" smtClean="0"/>
              <a:t>Wake County Form. Wake County does not levy this tax but collects the tax for the municipalities. </a:t>
            </a:r>
            <a:r>
              <a:rPr lang="en-US" sz="2000" b="1" u="sng" dirty="0" smtClean="0"/>
              <a:t>Pop Quiz</a:t>
            </a:r>
            <a:r>
              <a:rPr lang="en-US" sz="2000" b="1" dirty="0" smtClean="0"/>
              <a:t>: how can you tell there is no county levy?</a:t>
            </a:r>
            <a:endParaRPr lang="en-US" sz="2000" b="1"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686800" cy="914400"/>
          </a:xfrm>
        </p:spPr>
        <p:txBody>
          <a:bodyPr>
            <a:normAutofit fontScale="90000"/>
          </a:bodyPr>
          <a:lstStyle/>
          <a:p>
            <a:r>
              <a:rPr lang="en-US" sz="3100" b="1" dirty="0" smtClean="0">
                <a:solidFill>
                  <a:srgbClr val="0000FF"/>
                </a:solidFill>
              </a:rPr>
              <a:t>7-7: </a:t>
            </a:r>
            <a:r>
              <a:rPr lang="en-US" sz="3100" b="1" dirty="0" smtClean="0">
                <a:solidFill>
                  <a:srgbClr val="0000FF"/>
                </a:solidFill>
              </a:rPr>
              <a:t>The Heavy Equipment Tax Return for Wake County </a:t>
            </a:r>
            <a:br>
              <a:rPr lang="en-US" sz="3100" b="1" dirty="0" smtClean="0">
                <a:solidFill>
                  <a:srgbClr val="0000FF"/>
                </a:solidFill>
              </a:rPr>
            </a:br>
            <a:r>
              <a:rPr lang="en-US" sz="3100" b="1" dirty="0" smtClean="0"/>
              <a:t>(looks a lot like a Sales &amp; Use Tax Return)</a:t>
            </a:r>
            <a:endParaRPr lang="en-US" sz="3100" b="1" dirty="0"/>
          </a:p>
        </p:txBody>
      </p:sp>
      <p:sp>
        <p:nvSpPr>
          <p:cNvPr id="4" name="TextBox 3"/>
          <p:cNvSpPr txBox="1"/>
          <p:nvPr/>
        </p:nvSpPr>
        <p:spPr>
          <a:xfrm>
            <a:off x="914400" y="5943600"/>
            <a:ext cx="7924800" cy="707886"/>
          </a:xfrm>
          <a:prstGeom prst="rect">
            <a:avLst/>
          </a:prstGeom>
          <a:noFill/>
        </p:spPr>
        <p:txBody>
          <a:bodyPr wrap="square" rtlCol="0">
            <a:spAutoFit/>
          </a:bodyPr>
          <a:lstStyle/>
          <a:p>
            <a:r>
              <a:rPr lang="en-US" sz="2000" b="1" dirty="0" smtClean="0"/>
              <a:t>The tax is payable </a:t>
            </a:r>
            <a:r>
              <a:rPr lang="en-US" sz="2000" b="1" u="sng" dirty="0" smtClean="0"/>
              <a:t>quarterly</a:t>
            </a:r>
            <a:r>
              <a:rPr lang="en-US" sz="2000" b="1" dirty="0" smtClean="0"/>
              <a:t> and is due by the last day of the month following the end of the </a:t>
            </a:r>
            <a:r>
              <a:rPr lang="en-US" sz="2000" b="1" dirty="0" smtClean="0"/>
              <a:t>quarter</a:t>
            </a:r>
            <a:r>
              <a:rPr lang="en-US" sz="2000" b="1" dirty="0" smtClean="0"/>
              <a:t> </a:t>
            </a:r>
            <a:r>
              <a:rPr lang="en-US" sz="2000" b="1" dirty="0" smtClean="0"/>
              <a:t>(Jan 31, April 30, July 31, Oct 31)</a:t>
            </a:r>
            <a:endParaRPr lang="en-US" sz="2000" b="1" dirty="0"/>
          </a:p>
        </p:txBody>
      </p:sp>
      <p:pic>
        <p:nvPicPr>
          <p:cNvPr id="6" name="Picture 5"/>
          <p:cNvPicPr/>
          <p:nvPr/>
        </p:nvPicPr>
        <p:blipFill>
          <a:blip r:embed="rId2" cstate="print"/>
          <a:srcRect t="10833" r="2708" b="3500"/>
          <a:stretch>
            <a:fillRect/>
          </a:stretch>
        </p:blipFill>
        <p:spPr bwMode="auto">
          <a:xfrm>
            <a:off x="685800" y="1828800"/>
            <a:ext cx="7496175" cy="4048125"/>
          </a:xfrm>
          <a:prstGeom prst="rect">
            <a:avLst/>
          </a:prstGeom>
          <a:noFill/>
          <a:ln w="25400">
            <a:solidFill>
              <a:schemeClr val="tx1"/>
            </a:solidFill>
            <a:miter lim="800000"/>
            <a:headEnd/>
            <a:tailEnd/>
          </a:ln>
        </p:spPr>
      </p:pic>
      <p:sp>
        <p:nvSpPr>
          <p:cNvPr id="7" name="TextBox 6"/>
          <p:cNvSpPr txBox="1"/>
          <p:nvPr/>
        </p:nvSpPr>
        <p:spPr>
          <a:xfrm>
            <a:off x="609600" y="1066800"/>
            <a:ext cx="7924800" cy="707886"/>
          </a:xfrm>
          <a:prstGeom prst="rect">
            <a:avLst/>
          </a:prstGeom>
          <a:noFill/>
        </p:spPr>
        <p:txBody>
          <a:bodyPr wrap="square" rtlCol="0">
            <a:spAutoFit/>
          </a:bodyPr>
          <a:lstStyle/>
          <a:p>
            <a:r>
              <a:rPr lang="en-US" sz="2000" b="1" dirty="0" smtClean="0"/>
              <a:t>Mecklenburg County Form. Mecklenburg County collects the tax for the county and for the municipalities</a:t>
            </a:r>
            <a:endParaRPr lang="en-US" sz="2000" b="1"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152400"/>
            <a:ext cx="4572000" cy="609600"/>
          </a:xfrm>
        </p:spPr>
        <p:txBody>
          <a:bodyPr>
            <a:normAutofit fontScale="90000"/>
          </a:bodyPr>
          <a:lstStyle/>
          <a:p>
            <a:r>
              <a:rPr lang="en-US" b="1" dirty="0" smtClean="0">
                <a:solidFill>
                  <a:srgbClr val="0000FF"/>
                </a:solidFill>
              </a:rPr>
              <a:t>8-1: License Tax</a:t>
            </a:r>
            <a:endParaRPr lang="en-US" b="1" dirty="0">
              <a:solidFill>
                <a:srgbClr val="0000FF"/>
              </a:solidFill>
            </a:endParaRPr>
          </a:p>
        </p:txBody>
      </p:sp>
      <p:sp>
        <p:nvSpPr>
          <p:cNvPr id="3" name="Content Placeholder 2"/>
          <p:cNvSpPr>
            <a:spLocks noGrp="1"/>
          </p:cNvSpPr>
          <p:nvPr>
            <p:ph idx="1"/>
          </p:nvPr>
        </p:nvSpPr>
        <p:spPr>
          <a:xfrm>
            <a:off x="152400" y="990600"/>
            <a:ext cx="8763000" cy="5638800"/>
          </a:xfrm>
        </p:spPr>
        <p:txBody>
          <a:bodyPr>
            <a:noAutofit/>
          </a:bodyPr>
          <a:lstStyle/>
          <a:p>
            <a:pPr marL="112713" indent="3175">
              <a:buNone/>
            </a:pPr>
            <a:r>
              <a:rPr lang="en-US" b="1" u="sng" dirty="0" smtClean="0"/>
              <a:t>House Bill 1050 (Session Law 2014-3)</a:t>
            </a:r>
          </a:p>
          <a:p>
            <a:pPr marL="112713" indent="3175">
              <a:buNone/>
            </a:pPr>
            <a:r>
              <a:rPr lang="en-US" b="1" dirty="0" smtClean="0"/>
              <a:t>After July 1, 2015, the city and county privilege tax statute is repealed, and localities are no longer authorized to impose privilege license taxes.</a:t>
            </a:r>
          </a:p>
          <a:p>
            <a:pPr marL="112713" indent="3175">
              <a:buNone/>
            </a:pPr>
            <a:r>
              <a:rPr lang="en-US" b="1" dirty="0" smtClean="0"/>
              <a:t>The repeal addresses the belief that privilege tax has not been applied consistently. The General Assembly has vowed to work with local governments to address the lost revenue (which is A LOT!)</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5486400"/>
          </a:xfrm>
        </p:spPr>
        <p:txBody>
          <a:bodyPr>
            <a:normAutofit lnSpcReduction="10000"/>
          </a:bodyPr>
          <a:lstStyle/>
          <a:p>
            <a:pPr>
              <a:buNone/>
            </a:pPr>
            <a:r>
              <a:rPr lang="en-US" b="1" u="sng" dirty="0" smtClean="0"/>
              <a:t>BEFORE House Bill 1050</a:t>
            </a:r>
          </a:p>
          <a:p>
            <a:r>
              <a:rPr lang="en-US" b="1" dirty="0" smtClean="0"/>
              <a:t>License Tax could be imposed by a County or a Municipality.</a:t>
            </a:r>
          </a:p>
          <a:p>
            <a:r>
              <a:rPr lang="en-US" b="1" dirty="0" smtClean="0"/>
              <a:t>License Tax could be a Flat Fee- not a gross receipts tax</a:t>
            </a:r>
          </a:p>
          <a:p>
            <a:r>
              <a:rPr lang="en-US" b="1" dirty="0" smtClean="0"/>
              <a:t>License Tax could be based on Gross Receipts</a:t>
            </a:r>
          </a:p>
          <a:p>
            <a:r>
              <a:rPr lang="en-US" b="1" dirty="0" smtClean="0"/>
              <a:t>Legal Basis- County: G.S. 153A-152</a:t>
            </a:r>
          </a:p>
          <a:p>
            <a:pPr>
              <a:buNone/>
            </a:pPr>
            <a:r>
              <a:rPr lang="en-US" b="1" dirty="0" smtClean="0"/>
              <a:t>	(repealed effective July 1, 2015)</a:t>
            </a:r>
          </a:p>
          <a:p>
            <a:r>
              <a:rPr lang="en-US" b="1" dirty="0" smtClean="0"/>
              <a:t>Legal Basis- Municipality: G.S. 160A-211</a:t>
            </a:r>
          </a:p>
          <a:p>
            <a:pPr>
              <a:buNone/>
            </a:pPr>
            <a:r>
              <a:rPr lang="en-US" b="1" dirty="0" smtClean="0"/>
              <a:t>	 (repealed effective July 1, 2015)</a:t>
            </a:r>
            <a:endParaRPr lang="en-US" b="1" dirty="0"/>
          </a:p>
        </p:txBody>
      </p:sp>
      <p:sp>
        <p:nvSpPr>
          <p:cNvPr id="5" name="Title 1"/>
          <p:cNvSpPr>
            <a:spLocks noGrp="1"/>
          </p:cNvSpPr>
          <p:nvPr>
            <p:ph type="title"/>
          </p:nvPr>
        </p:nvSpPr>
        <p:spPr>
          <a:xfrm>
            <a:off x="1676400" y="228600"/>
            <a:ext cx="4572000" cy="715962"/>
          </a:xfrm>
        </p:spPr>
        <p:txBody>
          <a:bodyPr>
            <a:normAutofit fontScale="90000"/>
          </a:bodyPr>
          <a:lstStyle/>
          <a:p>
            <a:r>
              <a:rPr lang="en-US" b="1" dirty="0" smtClean="0">
                <a:solidFill>
                  <a:srgbClr val="0000FF"/>
                </a:solidFill>
              </a:rPr>
              <a:t>8-2: License Tax</a:t>
            </a:r>
            <a:endParaRPr lang="en-US" b="1" dirty="0">
              <a:solidFill>
                <a:srgbClr val="0000FF"/>
              </a:solidFill>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763000" cy="639762"/>
          </a:xfrm>
        </p:spPr>
        <p:txBody>
          <a:bodyPr>
            <a:normAutofit fontScale="90000"/>
          </a:bodyPr>
          <a:lstStyle/>
          <a:p>
            <a:r>
              <a:rPr lang="en-US" b="1" dirty="0" smtClean="0">
                <a:solidFill>
                  <a:srgbClr val="0000FF"/>
                </a:solidFill>
              </a:rPr>
              <a:t>8-3: License Tax</a:t>
            </a:r>
            <a:endParaRPr lang="en-US" b="1" dirty="0">
              <a:solidFill>
                <a:srgbClr val="0000FF"/>
              </a:solidFill>
            </a:endParaRPr>
          </a:p>
        </p:txBody>
      </p:sp>
      <p:sp>
        <p:nvSpPr>
          <p:cNvPr id="3" name="Content Placeholder 2"/>
          <p:cNvSpPr>
            <a:spLocks noGrp="1"/>
          </p:cNvSpPr>
          <p:nvPr>
            <p:ph idx="1"/>
          </p:nvPr>
        </p:nvSpPr>
        <p:spPr>
          <a:xfrm>
            <a:off x="304800" y="838200"/>
            <a:ext cx="8534400" cy="5867400"/>
          </a:xfrm>
        </p:spPr>
        <p:txBody>
          <a:bodyPr>
            <a:normAutofit/>
          </a:bodyPr>
          <a:lstStyle/>
          <a:p>
            <a:pPr>
              <a:buNone/>
            </a:pPr>
            <a:r>
              <a:rPr lang="en-US" b="1" u="sng" dirty="0" smtClean="0"/>
              <a:t>Lost Revenue</a:t>
            </a:r>
          </a:p>
          <a:p>
            <a:r>
              <a:rPr lang="en-US" b="1" dirty="0" smtClean="0"/>
              <a:t>Based on 2012 Information, all but three counties levied a business license tax. Total County Revenue (2011-2012): $10.9 million</a:t>
            </a:r>
          </a:p>
          <a:p>
            <a:pPr>
              <a:spcBef>
                <a:spcPts val="0"/>
              </a:spcBef>
              <a:buNone/>
            </a:pPr>
            <a:r>
              <a:rPr lang="en-US" b="1" dirty="0" smtClean="0"/>
              <a:t>	- High:    Harnett County @ $2.5 million</a:t>
            </a:r>
          </a:p>
          <a:p>
            <a:pPr>
              <a:spcBef>
                <a:spcPts val="0"/>
              </a:spcBef>
              <a:buNone/>
            </a:pPr>
            <a:r>
              <a:rPr lang="en-US" b="1" dirty="0" smtClean="0"/>
              <a:t>			Cumberland @ $921.8 thousand</a:t>
            </a:r>
          </a:p>
          <a:p>
            <a:r>
              <a:rPr lang="en-US" b="1" dirty="0" smtClean="0"/>
              <a:t>Based on 2012 Information, 243 out of 553 municipalities levied a business license tax. Total Muni Revenue (2011-2012): $95 million</a:t>
            </a:r>
          </a:p>
          <a:p>
            <a:pPr>
              <a:spcBef>
                <a:spcPts val="0"/>
              </a:spcBef>
              <a:buNone/>
            </a:pPr>
            <a:r>
              <a:rPr lang="en-US" b="1" dirty="0" smtClean="0"/>
              <a:t>	- High:   Charlotte @ $32.5 million</a:t>
            </a:r>
          </a:p>
          <a:p>
            <a:pPr>
              <a:spcBef>
                <a:spcPts val="0"/>
              </a:spcBef>
              <a:buNone/>
            </a:pPr>
            <a:r>
              <a:rPr lang="en-US" b="1" dirty="0" smtClean="0"/>
              <a:t>			Raleigh @ $16.2 million</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763000" cy="639762"/>
          </a:xfrm>
        </p:spPr>
        <p:txBody>
          <a:bodyPr>
            <a:normAutofit fontScale="90000"/>
          </a:bodyPr>
          <a:lstStyle/>
          <a:p>
            <a:r>
              <a:rPr lang="en-US" b="1" dirty="0" smtClean="0">
                <a:solidFill>
                  <a:srgbClr val="0000FF"/>
                </a:solidFill>
              </a:rPr>
              <a:t>8-4: License Tax</a:t>
            </a:r>
            <a:endParaRPr lang="en-US" b="1" dirty="0">
              <a:solidFill>
                <a:srgbClr val="0000FF"/>
              </a:solidFill>
            </a:endParaRPr>
          </a:p>
        </p:txBody>
      </p:sp>
      <p:sp>
        <p:nvSpPr>
          <p:cNvPr id="3" name="Content Placeholder 2"/>
          <p:cNvSpPr>
            <a:spLocks noGrp="1"/>
          </p:cNvSpPr>
          <p:nvPr>
            <p:ph idx="1"/>
          </p:nvPr>
        </p:nvSpPr>
        <p:spPr>
          <a:xfrm>
            <a:off x="304800" y="838200"/>
            <a:ext cx="8534400" cy="5638800"/>
          </a:xfrm>
        </p:spPr>
        <p:txBody>
          <a:bodyPr>
            <a:normAutofit lnSpcReduction="10000"/>
          </a:bodyPr>
          <a:lstStyle/>
          <a:p>
            <a:r>
              <a:rPr lang="en-US" b="1" dirty="0" smtClean="0"/>
              <a:t>So, Business License Tax was BIG for N.C. Municipalities. </a:t>
            </a:r>
          </a:p>
          <a:p>
            <a:r>
              <a:rPr lang="en-US" b="1" dirty="0" smtClean="0"/>
              <a:t>Q: What’s Left?</a:t>
            </a:r>
          </a:p>
          <a:p>
            <a:pPr>
              <a:buNone/>
            </a:pPr>
            <a:r>
              <a:rPr lang="en-US" sz="3200" b="1" dirty="0" smtClean="0"/>
              <a:t>	A: Beer &amp; Wine License Tax</a:t>
            </a:r>
          </a:p>
          <a:p>
            <a:r>
              <a:rPr lang="en-US" b="1" dirty="0" smtClean="0"/>
              <a:t>Beer &amp; Wine Tax is </a:t>
            </a:r>
            <a:r>
              <a:rPr lang="en-US" b="1" u="sng" dirty="0" smtClean="0"/>
              <a:t>NOT</a:t>
            </a:r>
            <a:r>
              <a:rPr lang="en-US" b="1" dirty="0" smtClean="0"/>
              <a:t> a Gross Receipts Tax!</a:t>
            </a:r>
          </a:p>
          <a:p>
            <a:r>
              <a:rPr lang="en-US" b="1" dirty="0" smtClean="0"/>
              <a:t>Legal Authority: G.S. 105-113.70</a:t>
            </a:r>
          </a:p>
          <a:p>
            <a:r>
              <a:rPr lang="en-US" sz="3200" b="1" dirty="0" smtClean="0"/>
              <a:t>Rates Established by G.S. 105-113.78 (County) and G.S. 105-113.77 (Municipality)</a:t>
            </a:r>
          </a:p>
          <a:p>
            <a:r>
              <a:rPr lang="en-US" b="1" dirty="0" smtClean="0"/>
              <a:t>The license tax is separate from the Excise Taxes collected by the NCDOR which is distributed to the local governments</a:t>
            </a:r>
            <a:endParaRPr lang="en-US" sz="3200" b="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10600" cy="762000"/>
          </a:xfrm>
        </p:spPr>
        <p:txBody>
          <a:bodyPr>
            <a:normAutofit/>
          </a:bodyPr>
          <a:lstStyle/>
          <a:p>
            <a:r>
              <a:rPr lang="en-US" sz="3600" u="sng" dirty="0" smtClean="0">
                <a:solidFill>
                  <a:srgbClr val="0000FF"/>
                </a:solidFill>
                <a:latin typeface="Eras Bold ITC" pitchFamily="34" charset="0"/>
                <a:cs typeface="Aharoni" pitchFamily="2" charset="-79"/>
              </a:rPr>
              <a:t>1-4 Overview:  </a:t>
            </a:r>
            <a:r>
              <a:rPr lang="en-US" sz="3600" u="sng" dirty="0" smtClean="0">
                <a:latin typeface="Eras Bold ITC" pitchFamily="34" charset="0"/>
                <a:cs typeface="Aharoni" pitchFamily="2" charset="-79"/>
              </a:rPr>
              <a:t>More</a:t>
            </a:r>
            <a:endParaRPr lang="en-US" sz="3600" dirty="0"/>
          </a:p>
        </p:txBody>
      </p:sp>
      <p:sp>
        <p:nvSpPr>
          <p:cNvPr id="3" name="Content Placeholder 2"/>
          <p:cNvSpPr>
            <a:spLocks noGrp="1"/>
          </p:cNvSpPr>
          <p:nvPr>
            <p:ph idx="1"/>
          </p:nvPr>
        </p:nvSpPr>
        <p:spPr>
          <a:xfrm>
            <a:off x="228600" y="990600"/>
            <a:ext cx="8686800" cy="5486400"/>
          </a:xfrm>
        </p:spPr>
        <p:txBody>
          <a:bodyPr>
            <a:normAutofit/>
          </a:bodyPr>
          <a:lstStyle/>
          <a:p>
            <a:pPr marL="112713" indent="3175">
              <a:buNone/>
            </a:pPr>
            <a:r>
              <a:rPr lang="en-US" sz="4000" b="1" dirty="0" smtClean="0"/>
              <a:t>Want more statistics? </a:t>
            </a:r>
          </a:p>
          <a:p>
            <a:pPr marL="112713" indent="3175">
              <a:buNone/>
            </a:pPr>
            <a:r>
              <a:rPr lang="en-US" sz="4000" b="1" dirty="0" smtClean="0"/>
              <a:t>Collections by jurisdiction and other valuable statistical information can be found here:</a:t>
            </a:r>
          </a:p>
          <a:p>
            <a:pPr marL="112713" indent="3175">
              <a:buNone/>
            </a:pPr>
            <a:r>
              <a:rPr lang="en-US" sz="4000" b="1" dirty="0" smtClean="0">
                <a:hlinkClick r:id="rId2"/>
              </a:rPr>
              <a:t>http://www.dor.state.nc.us/publications/abstract/2013/part5.html</a:t>
            </a:r>
            <a:endParaRPr lang="en-US" sz="4000" b="1" dirty="0" smtClean="0"/>
          </a:p>
          <a:p>
            <a:pPr marL="112713" indent="3175">
              <a:buNone/>
            </a:pPr>
            <a:endParaRPr lang="en-US" sz="1400" b="1" dirty="0" smtClean="0">
              <a:hlinkClick r:id="rId3"/>
            </a:endParaRPr>
          </a:p>
          <a:p>
            <a:pPr marL="112713" indent="3175">
              <a:buNone/>
            </a:pPr>
            <a:r>
              <a:rPr lang="en-US" sz="4000" b="1" dirty="0" smtClean="0">
                <a:hlinkClick r:id="rId3"/>
              </a:rPr>
              <a:t>http://www.dornc.com/localgovt/</a:t>
            </a:r>
            <a:endParaRPr lang="en-US" sz="4000" b="1" dirty="0" smtClean="0"/>
          </a:p>
          <a:p>
            <a:pPr marL="112713" indent="3175">
              <a:buNone/>
            </a:pPr>
            <a:endParaRPr lang="en-US" sz="4000" b="1"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763000" cy="639762"/>
          </a:xfrm>
        </p:spPr>
        <p:txBody>
          <a:bodyPr>
            <a:normAutofit fontScale="90000"/>
          </a:bodyPr>
          <a:lstStyle/>
          <a:p>
            <a:r>
              <a:rPr lang="en-US" b="1" dirty="0" smtClean="0">
                <a:solidFill>
                  <a:srgbClr val="0000FF"/>
                </a:solidFill>
              </a:rPr>
              <a:t>8-5: License Tax</a:t>
            </a:r>
            <a:endParaRPr lang="en-US" b="1" dirty="0">
              <a:solidFill>
                <a:srgbClr val="0000FF"/>
              </a:solidFill>
            </a:endParaRPr>
          </a:p>
        </p:txBody>
      </p:sp>
      <p:sp>
        <p:nvSpPr>
          <p:cNvPr id="3" name="Content Placeholder 2"/>
          <p:cNvSpPr>
            <a:spLocks noGrp="1"/>
          </p:cNvSpPr>
          <p:nvPr>
            <p:ph idx="1"/>
          </p:nvPr>
        </p:nvSpPr>
        <p:spPr>
          <a:xfrm>
            <a:off x="304800" y="914400"/>
            <a:ext cx="8534400" cy="5562600"/>
          </a:xfrm>
        </p:spPr>
        <p:txBody>
          <a:bodyPr>
            <a:normAutofit fontScale="92500"/>
          </a:bodyPr>
          <a:lstStyle/>
          <a:p>
            <a:pPr>
              <a:buNone/>
            </a:pPr>
            <a:r>
              <a:rPr lang="en-US" sz="3200" b="1" dirty="0" smtClean="0"/>
              <a:t>Beer &amp; Wine License Tax Rates:</a:t>
            </a:r>
          </a:p>
          <a:p>
            <a:pPr marL="112713" indent="3175">
              <a:buNone/>
            </a:pPr>
            <a:r>
              <a:rPr lang="en-US" sz="2800" b="1" u="sng" dirty="0" smtClean="0"/>
              <a:t>County</a:t>
            </a:r>
          </a:p>
          <a:p>
            <a:pPr marL="112713" indent="3175">
              <a:buNone/>
            </a:pPr>
            <a:r>
              <a:rPr lang="en-US" sz="2800" b="1" dirty="0" smtClean="0"/>
              <a:t>- On-premises malt beverage: $25.00</a:t>
            </a:r>
          </a:p>
          <a:p>
            <a:pPr marL="112713" indent="3175">
              <a:buNone/>
            </a:pPr>
            <a:r>
              <a:rPr lang="en-US" sz="2800" b="1" dirty="0" smtClean="0"/>
              <a:t>- Off-premises malt beverage: $5.00</a:t>
            </a:r>
          </a:p>
          <a:p>
            <a:pPr marL="112713" indent="3175">
              <a:buNone/>
            </a:pPr>
            <a:r>
              <a:rPr lang="en-US" sz="2800" b="1" dirty="0" smtClean="0"/>
              <a:t>- On-premises unfortified or fortified wine, or both: $25.00</a:t>
            </a:r>
          </a:p>
          <a:p>
            <a:pPr marL="112713" indent="3175">
              <a:buNone/>
            </a:pPr>
            <a:r>
              <a:rPr lang="en-US" sz="2800" b="1" dirty="0" smtClean="0"/>
              <a:t>- Off-premises unfortified or fortified wine, or both $25.00</a:t>
            </a:r>
          </a:p>
          <a:p>
            <a:pPr marL="112713" indent="3175">
              <a:buNone/>
            </a:pPr>
            <a:r>
              <a:rPr lang="en-US" sz="2800" b="1" u="sng" dirty="0" smtClean="0"/>
              <a:t>Municipality</a:t>
            </a:r>
          </a:p>
          <a:p>
            <a:pPr marL="112713" indent="3175">
              <a:buNone/>
            </a:pPr>
            <a:r>
              <a:rPr lang="en-US" sz="2800" b="1" dirty="0" smtClean="0"/>
              <a:t>- On-premises malt beverage: $15.00</a:t>
            </a:r>
          </a:p>
          <a:p>
            <a:pPr marL="112713" indent="3175">
              <a:buNone/>
            </a:pPr>
            <a:r>
              <a:rPr lang="en-US" sz="2800" b="1" dirty="0" smtClean="0"/>
              <a:t>- Off-premises malt beverage: $5.00</a:t>
            </a:r>
          </a:p>
          <a:p>
            <a:pPr marL="112713" indent="3175">
              <a:buNone/>
            </a:pPr>
            <a:r>
              <a:rPr lang="en-US" sz="2800" b="1" dirty="0" smtClean="0"/>
              <a:t>- On-premises unfortified or fortified wine, or both: $15.00</a:t>
            </a:r>
          </a:p>
          <a:p>
            <a:pPr marL="112713" indent="3175">
              <a:buNone/>
            </a:pPr>
            <a:r>
              <a:rPr lang="en-US" sz="2800" b="1" dirty="0" smtClean="0"/>
              <a:t>- Off-premises unfortified or fortified wine, or both $10.00</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66800"/>
          </a:xfrm>
        </p:spPr>
        <p:txBody>
          <a:bodyPr>
            <a:normAutofit fontScale="90000"/>
          </a:bodyPr>
          <a:lstStyle/>
          <a:p>
            <a:r>
              <a:rPr lang="en-US" sz="3200" b="1" dirty="0" smtClean="0">
                <a:solidFill>
                  <a:srgbClr val="0000FF"/>
                </a:solidFill>
              </a:rPr>
              <a:t>9: State Collected </a:t>
            </a:r>
            <a:r>
              <a:rPr lang="en-US" sz="3200" b="1" u="sng" dirty="0" smtClean="0">
                <a:solidFill>
                  <a:srgbClr val="0000FF"/>
                </a:solidFill>
              </a:rPr>
              <a:t>Gross Receipts Taxes </a:t>
            </a:r>
            <a:r>
              <a:rPr lang="en-US" sz="3200" b="1" dirty="0" smtClean="0">
                <a:solidFill>
                  <a:srgbClr val="0000FF"/>
                </a:solidFill>
              </a:rPr>
              <a:t>Distributed to Local Governments </a:t>
            </a:r>
            <a:r>
              <a:rPr lang="en-US" sz="2700" b="1" dirty="0" smtClean="0">
                <a:solidFill>
                  <a:srgbClr val="0000FF"/>
                </a:solidFill>
              </a:rPr>
              <a:t>(something you should know)</a:t>
            </a:r>
            <a:endParaRPr lang="en-US" sz="2700" b="1" dirty="0">
              <a:solidFill>
                <a:srgbClr val="0000FF"/>
              </a:solidFill>
            </a:endParaRPr>
          </a:p>
        </p:txBody>
      </p:sp>
      <p:sp>
        <p:nvSpPr>
          <p:cNvPr id="3" name="Content Placeholder 2"/>
          <p:cNvSpPr>
            <a:spLocks noGrp="1"/>
          </p:cNvSpPr>
          <p:nvPr>
            <p:ph idx="1"/>
          </p:nvPr>
        </p:nvSpPr>
        <p:spPr>
          <a:xfrm>
            <a:off x="228600" y="1295400"/>
            <a:ext cx="8686800" cy="5181600"/>
          </a:xfrm>
        </p:spPr>
        <p:txBody>
          <a:bodyPr>
            <a:normAutofit lnSpcReduction="10000"/>
          </a:bodyPr>
          <a:lstStyle/>
          <a:p>
            <a:r>
              <a:rPr lang="en-US" sz="2800" b="1" dirty="0" smtClean="0"/>
              <a:t>Local Government Sales &amp; Use Tax: distributed Monthly</a:t>
            </a:r>
          </a:p>
          <a:p>
            <a:r>
              <a:rPr lang="en-US" sz="2800" b="1" dirty="0" smtClean="0"/>
              <a:t>Utilities Sales Tax (Piped Natural Gas, Electricity, Telecommunications, Video Programming): distributed Quarterly</a:t>
            </a:r>
          </a:p>
          <a:p>
            <a:pPr marL="0" indent="3175">
              <a:buNone/>
            </a:pPr>
            <a:r>
              <a:rPr lang="en-US" sz="2800" b="1" dirty="0" smtClean="0"/>
              <a:t>The following taxes are not based on Gross Receipts but you should know about them anyway because they are distributed to the local governments:</a:t>
            </a:r>
          </a:p>
          <a:p>
            <a:r>
              <a:rPr lang="en-US" sz="2800" b="1" dirty="0" smtClean="0"/>
              <a:t>Alcoholic Beverage Tax (Beer, Unfortified Wine, Fortified Wine): distributed Annually </a:t>
            </a:r>
          </a:p>
          <a:p>
            <a:r>
              <a:rPr lang="en-US" sz="2800" b="1" dirty="0" smtClean="0"/>
              <a:t>Disposal Taxes (Scrap Tire, White Goods, Solid Waste): distributed Quarterly</a:t>
            </a:r>
          </a:p>
          <a:p>
            <a:pPr>
              <a:buNone/>
            </a:pPr>
            <a:endParaRPr lang="en-US" sz="2400" dirty="0" smtClean="0"/>
          </a:p>
          <a:p>
            <a:pPr>
              <a:buNone/>
            </a:pPr>
            <a:endParaRPr lang="en-US" sz="2400"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52400"/>
            <a:ext cx="7086600" cy="381000"/>
          </a:xfrm>
        </p:spPr>
        <p:txBody>
          <a:bodyPr>
            <a:normAutofit fontScale="90000"/>
          </a:bodyPr>
          <a:lstStyle/>
          <a:p>
            <a:r>
              <a:rPr lang="en-US" sz="3200" b="1" dirty="0" smtClean="0">
                <a:solidFill>
                  <a:srgbClr val="0000FF"/>
                </a:solidFill>
              </a:rPr>
              <a:t>10: Reference: Current S&amp;U Rates by County</a:t>
            </a:r>
            <a:endParaRPr lang="en-US" sz="3200" b="1" dirty="0">
              <a:solidFill>
                <a:srgbClr val="0000FF"/>
              </a:solidFill>
            </a:endParaRPr>
          </a:p>
        </p:txBody>
      </p:sp>
      <p:pic>
        <p:nvPicPr>
          <p:cNvPr id="4" name="Content Placeholder 3"/>
          <p:cNvPicPr>
            <a:picLocks noGrp="1"/>
          </p:cNvPicPr>
          <p:nvPr>
            <p:ph idx="1"/>
          </p:nvPr>
        </p:nvPicPr>
        <p:blipFill>
          <a:blip r:embed="rId2" cstate="print"/>
          <a:srcRect l="21474" t="14872" r="41507" b="3590"/>
          <a:stretch>
            <a:fillRect/>
          </a:stretch>
        </p:blipFill>
        <p:spPr bwMode="auto">
          <a:xfrm>
            <a:off x="2667000" y="609600"/>
            <a:ext cx="4572000" cy="6096000"/>
          </a:xfrm>
          <a:prstGeom prst="rect">
            <a:avLst/>
          </a:prstGeom>
          <a:noFill/>
          <a:ln w="9525">
            <a:noFill/>
            <a:miter lim="800000"/>
            <a:headEnd/>
            <a:tailEnd/>
          </a:ln>
        </p:spPr>
      </p:pic>
      <p:sp>
        <p:nvSpPr>
          <p:cNvPr id="5" name="TextBox 4"/>
          <p:cNvSpPr txBox="1"/>
          <p:nvPr/>
        </p:nvSpPr>
        <p:spPr>
          <a:xfrm>
            <a:off x="304800" y="1066800"/>
            <a:ext cx="2362200" cy="3785652"/>
          </a:xfrm>
          <a:prstGeom prst="rect">
            <a:avLst/>
          </a:prstGeom>
          <a:noFill/>
        </p:spPr>
        <p:txBody>
          <a:bodyPr wrap="square" rtlCol="0">
            <a:spAutoFit/>
          </a:bodyPr>
          <a:lstStyle/>
          <a:p>
            <a:r>
              <a:rPr lang="en-US" sz="4000" dirty="0" smtClean="0"/>
              <a:t>NOTE: Sales and Use Tax </a:t>
            </a:r>
            <a:r>
              <a:rPr lang="en-US" sz="4000" b="1" u="sng" dirty="0" smtClean="0"/>
              <a:t>IS</a:t>
            </a:r>
            <a:r>
              <a:rPr lang="en-US" sz="4000" dirty="0" smtClean="0"/>
              <a:t> a Gross Receipts Tax</a:t>
            </a:r>
            <a:endParaRPr lang="en-US" sz="4000"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b="1" dirty="0" smtClean="0">
                <a:solidFill>
                  <a:srgbClr val="0000FF"/>
                </a:solidFill>
              </a:rPr>
              <a:t>11: Thanks for Joining </a:t>
            </a:r>
            <a:r>
              <a:rPr lang="en-US" b="1" dirty="0" smtClean="0">
                <a:solidFill>
                  <a:srgbClr val="0000FF"/>
                </a:solidFill>
              </a:rPr>
              <a:t>Us!</a:t>
            </a:r>
            <a:endParaRPr lang="en-US" b="1" dirty="0">
              <a:solidFill>
                <a:srgbClr val="0000FF"/>
              </a:solidFill>
            </a:endParaRPr>
          </a:p>
        </p:txBody>
      </p:sp>
      <p:pic>
        <p:nvPicPr>
          <p:cNvPr id="6" name="irc_mi" descr="http://rewardedbehaviorcontinues.com/wp-content/themes/toolbox/images/waving-dog.jpg"/>
          <p:cNvPicPr/>
          <p:nvPr/>
        </p:nvPicPr>
        <p:blipFill>
          <a:blip r:embed="rId2" cstate="print"/>
          <a:srcRect/>
          <a:stretch>
            <a:fillRect/>
          </a:stretch>
        </p:blipFill>
        <p:spPr bwMode="auto">
          <a:xfrm>
            <a:off x="2514600" y="1295400"/>
            <a:ext cx="4200525" cy="3810000"/>
          </a:xfrm>
          <a:prstGeom prst="rect">
            <a:avLst/>
          </a:prstGeom>
          <a:noFill/>
          <a:ln w="9525">
            <a:noFill/>
            <a:miter lim="800000"/>
            <a:headEnd/>
            <a:tailEnd/>
          </a:ln>
        </p:spPr>
      </p:pic>
      <p:sp>
        <p:nvSpPr>
          <p:cNvPr id="7" name="Title 1"/>
          <p:cNvSpPr txBox="1">
            <a:spLocks/>
          </p:cNvSpPr>
          <p:nvPr/>
        </p:nvSpPr>
        <p:spPr>
          <a:xfrm>
            <a:off x="381000" y="5334000"/>
            <a:ext cx="8229600" cy="1143000"/>
          </a:xfrm>
          <a:prstGeom prst="rect">
            <a:avLst/>
          </a:prstGeom>
        </p:spPr>
        <p:txBody>
          <a:bodyPr vert="horz" lIns="91440" tIns="45720" rIns="91440" bIns="45720" rtlCol="0" anchor="ctr">
            <a:normAutofit fontScale="850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“I</a:t>
            </a:r>
            <a:r>
              <a:rPr kumimoji="0" lang="en-US" sz="4400" b="0" i="0" u="none" strike="noStrike" kern="1200" cap="none" spc="0" normalizeH="0" noProof="0" dirty="0" smtClean="0">
                <a:ln>
                  <a:noFill/>
                </a:ln>
                <a:solidFill>
                  <a:schemeClr val="tx1"/>
                </a:solidFill>
                <a:effectLst/>
                <a:uLnTx/>
                <a:uFillTx/>
                <a:latin typeface="+mj-lt"/>
                <a:ea typeface="+mj-ea"/>
                <a:cs typeface="+mj-cs"/>
              </a:rPr>
              <a:t> may look happy but the only receipt I get is dog food, and it is Really Gross!</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685800"/>
          </a:xfrm>
        </p:spPr>
        <p:txBody>
          <a:bodyPr>
            <a:normAutofit/>
          </a:bodyPr>
          <a:lstStyle/>
          <a:p>
            <a:r>
              <a:rPr lang="en-US" sz="3600" dirty="0" smtClean="0"/>
              <a:t>Pop Quiz- Gross Receipts Tax is a tax on:</a:t>
            </a:r>
            <a:endParaRPr lang="en-US" sz="3600" dirty="0"/>
          </a:p>
        </p:txBody>
      </p:sp>
      <p:sp>
        <p:nvSpPr>
          <p:cNvPr id="3" name="Content Placeholder 2"/>
          <p:cNvSpPr>
            <a:spLocks noGrp="1"/>
          </p:cNvSpPr>
          <p:nvPr>
            <p:ph idx="1"/>
          </p:nvPr>
        </p:nvSpPr>
        <p:spPr>
          <a:xfrm>
            <a:off x="304800" y="1752600"/>
            <a:ext cx="8534400" cy="4800600"/>
          </a:xfrm>
        </p:spPr>
        <p:txBody>
          <a:bodyPr>
            <a:normAutofit/>
          </a:bodyPr>
          <a:lstStyle/>
          <a:p>
            <a:pPr marL="514350" indent="-514350">
              <a:buAutoNum type="alphaUcPeriod"/>
            </a:pPr>
            <a:r>
              <a:rPr lang="en-US" dirty="0" smtClean="0"/>
              <a:t>Things that are REALLY Gross so we have to pay public employees to get rid of them</a:t>
            </a:r>
          </a:p>
          <a:p>
            <a:pPr marL="514350" indent="-514350">
              <a:buAutoNum type="alphaUcPeriod"/>
            </a:pPr>
            <a:r>
              <a:rPr lang="en-US" dirty="0" smtClean="0"/>
              <a:t>Alien Artifacts (these can be really gross so avoid them whenever possible)</a:t>
            </a:r>
          </a:p>
          <a:p>
            <a:pPr marL="514350" indent="-514350">
              <a:buAutoNum type="alphaUcPeriod"/>
            </a:pPr>
            <a:r>
              <a:rPr lang="en-US" dirty="0" smtClean="0"/>
              <a:t>Gifts (or Anything You Receive) that you don’t want (because they are GROSS)</a:t>
            </a:r>
          </a:p>
          <a:p>
            <a:pPr marL="514350" indent="-514350">
              <a:buAutoNum type="alphaUcPeriod"/>
            </a:pPr>
            <a:r>
              <a:rPr lang="en-US" b="1" dirty="0" smtClean="0"/>
              <a:t>The Gross Receipts of a Business</a:t>
            </a:r>
          </a:p>
          <a:p>
            <a:pPr marL="514350" indent="-514350">
              <a:buAutoNum type="alphaUcPeriod"/>
            </a:pPr>
            <a:endParaRPr lang="en-US" dirty="0" smtClean="0"/>
          </a:p>
          <a:p>
            <a:pPr marL="514350" indent="-514350">
              <a:buNone/>
            </a:pPr>
            <a:endParaRPr lang="en-US" dirty="0"/>
          </a:p>
        </p:txBody>
      </p:sp>
      <p:sp>
        <p:nvSpPr>
          <p:cNvPr id="4" name="Title 1"/>
          <p:cNvSpPr txBox="1">
            <a:spLocks/>
          </p:cNvSpPr>
          <p:nvPr/>
        </p:nvSpPr>
        <p:spPr>
          <a:xfrm>
            <a:off x="228600" y="228600"/>
            <a:ext cx="8686800" cy="609600"/>
          </a:xfrm>
          <a:prstGeom prst="rect">
            <a:avLst/>
          </a:prstGeom>
        </p:spPr>
        <p:txBody>
          <a:bodyPr vert="horz" lIns="91440" tIns="45720" rIns="91440" bIns="45720" rtlCol="0" anchor="ctr">
            <a:normAutofit fontScale="97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rgbClr val="0000FF"/>
                </a:solidFill>
                <a:effectLst/>
                <a:uLnTx/>
                <a:uFillTx/>
                <a:latin typeface="+mj-lt"/>
                <a:ea typeface="+mj-ea"/>
                <a:cs typeface="+mj-cs"/>
              </a:rPr>
              <a:t>2-1: What is a Gross Receipts Tax Anyway?</a:t>
            </a:r>
            <a:endParaRPr kumimoji="0" lang="en-US" sz="3600" b="1" i="0" u="none" strike="noStrike" kern="1200" cap="none" spc="0" normalizeH="0" baseline="0" noProof="0" dirty="0">
              <a:ln>
                <a:noFill/>
              </a:ln>
              <a:solidFill>
                <a:srgbClr val="0000FF"/>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792162"/>
          </a:xfrm>
        </p:spPr>
        <p:txBody>
          <a:bodyPr>
            <a:normAutofit fontScale="90000"/>
          </a:bodyPr>
          <a:lstStyle/>
          <a:p>
            <a:r>
              <a:rPr lang="en-US" sz="4000" b="1" dirty="0" smtClean="0">
                <a:solidFill>
                  <a:srgbClr val="0000FF"/>
                </a:solidFill>
              </a:rPr>
              <a:t>2-2: What is a Gross Receipts Tax Anyway?</a:t>
            </a:r>
            <a:endParaRPr lang="en-US" sz="4000" b="1" dirty="0">
              <a:solidFill>
                <a:srgbClr val="0000FF"/>
              </a:solidFill>
            </a:endParaRPr>
          </a:p>
        </p:txBody>
      </p:sp>
      <p:sp>
        <p:nvSpPr>
          <p:cNvPr id="3" name="Content Placeholder 2"/>
          <p:cNvSpPr>
            <a:spLocks noGrp="1"/>
          </p:cNvSpPr>
          <p:nvPr>
            <p:ph idx="1"/>
          </p:nvPr>
        </p:nvSpPr>
        <p:spPr>
          <a:xfrm>
            <a:off x="228600" y="1143000"/>
            <a:ext cx="8534400" cy="5334000"/>
          </a:xfrm>
        </p:spPr>
        <p:txBody>
          <a:bodyPr>
            <a:normAutofit/>
          </a:bodyPr>
          <a:lstStyle/>
          <a:p>
            <a:pPr marL="112713" indent="3175">
              <a:spcAft>
                <a:spcPts val="1200"/>
              </a:spcAft>
              <a:buNone/>
            </a:pPr>
            <a:r>
              <a:rPr lang="en-US" b="1" dirty="0" smtClean="0">
                <a:solidFill>
                  <a:srgbClr val="0000FF"/>
                </a:solidFill>
              </a:rPr>
              <a:t>Wikipedia</a:t>
            </a:r>
            <a:r>
              <a:rPr lang="en-US" dirty="0" smtClean="0"/>
              <a:t>: A gross receipts tax or gross excise tax is a tax on the total gross revenues of a company, regardless of source. </a:t>
            </a:r>
          </a:p>
          <a:p>
            <a:pPr marL="112713" indent="3175">
              <a:spcAft>
                <a:spcPts val="1200"/>
              </a:spcAft>
              <a:buNone/>
            </a:pPr>
            <a:r>
              <a:rPr lang="en-US" dirty="0" smtClean="0"/>
              <a:t>Most other sources have a similar definition of Gross Receipts Tax, but is it accurate?</a:t>
            </a:r>
          </a:p>
          <a:p>
            <a:pPr marL="112713" indent="3175">
              <a:buNone/>
            </a:pPr>
            <a:r>
              <a:rPr lang="en-US" dirty="0" smtClean="0"/>
              <a:t>Answer: It is accurate for most states that impose a Gross Receipts Tax; </a:t>
            </a:r>
            <a:r>
              <a:rPr lang="en-US" u="sng" dirty="0" smtClean="0"/>
              <a:t>however</a:t>
            </a:r>
            <a:r>
              <a:rPr lang="en-US" dirty="0" smtClean="0"/>
              <a:t>, what North Carolina calls “Gross Receipts Tax” is a bit different.</a:t>
            </a:r>
          </a:p>
          <a:p>
            <a:pPr marL="112713" indent="3175">
              <a:buNone/>
            </a:pP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715962"/>
          </a:xfrm>
        </p:spPr>
        <p:txBody>
          <a:bodyPr>
            <a:normAutofit/>
          </a:bodyPr>
          <a:lstStyle/>
          <a:p>
            <a:r>
              <a:rPr lang="en-US" sz="3800" b="1" dirty="0" smtClean="0">
                <a:solidFill>
                  <a:srgbClr val="0000FF"/>
                </a:solidFill>
              </a:rPr>
              <a:t>2-3: What is a Gross Receipts Tax Anyway?</a:t>
            </a:r>
            <a:endParaRPr lang="en-US" sz="3800" b="1" dirty="0">
              <a:solidFill>
                <a:srgbClr val="0000FF"/>
              </a:solidFill>
            </a:endParaRPr>
          </a:p>
        </p:txBody>
      </p:sp>
      <p:sp>
        <p:nvSpPr>
          <p:cNvPr id="3" name="Content Placeholder 2"/>
          <p:cNvSpPr>
            <a:spLocks noGrp="1"/>
          </p:cNvSpPr>
          <p:nvPr>
            <p:ph idx="1"/>
          </p:nvPr>
        </p:nvSpPr>
        <p:spPr>
          <a:xfrm>
            <a:off x="152400" y="838200"/>
            <a:ext cx="8839200" cy="5562600"/>
          </a:xfrm>
        </p:spPr>
        <p:txBody>
          <a:bodyPr>
            <a:normAutofit/>
          </a:bodyPr>
          <a:lstStyle/>
          <a:p>
            <a:pPr marL="112713" indent="3175">
              <a:buNone/>
            </a:pPr>
            <a:r>
              <a:rPr lang="en-US" dirty="0" smtClean="0"/>
              <a:t>In North Carolina, Gross Receipts Tax is an </a:t>
            </a:r>
            <a:r>
              <a:rPr lang="en-US" b="1" u="sng" dirty="0" smtClean="0"/>
              <a:t>Excise Tax. </a:t>
            </a:r>
          </a:p>
          <a:p>
            <a:pPr marL="112713" indent="3175">
              <a:buNone/>
            </a:pPr>
            <a:endParaRPr lang="en-US" sz="1400" b="1" u="sng" dirty="0" smtClean="0"/>
          </a:p>
          <a:p>
            <a:pPr marL="112713" indent="3175">
              <a:buNone/>
            </a:pPr>
            <a:r>
              <a:rPr lang="en-US" dirty="0" smtClean="0"/>
              <a:t>Excise Tax is defined by the Internal Revenue Service as “</a:t>
            </a:r>
            <a:r>
              <a:rPr lang="en-US" u="sng" dirty="0" smtClean="0"/>
              <a:t>taxes paid when purchases are made on a specific good</a:t>
            </a:r>
            <a:r>
              <a:rPr lang="en-US" dirty="0" smtClean="0"/>
              <a:t>”. </a:t>
            </a:r>
          </a:p>
          <a:p>
            <a:pPr marL="112713" indent="3175">
              <a:spcBef>
                <a:spcPts val="0"/>
              </a:spcBef>
              <a:buNone/>
            </a:pPr>
            <a:endParaRPr lang="en-US" sz="1400" dirty="0" smtClean="0"/>
          </a:p>
          <a:p>
            <a:pPr marL="112713" indent="3175">
              <a:spcBef>
                <a:spcPts val="0"/>
              </a:spcBef>
              <a:buNone/>
            </a:pPr>
            <a:r>
              <a:rPr lang="en-US" dirty="0" smtClean="0"/>
              <a:t>A “specific good” can be:</a:t>
            </a:r>
          </a:p>
          <a:p>
            <a:pPr marL="112713" indent="3175">
              <a:spcBef>
                <a:spcPts val="0"/>
              </a:spcBef>
            </a:pPr>
            <a:r>
              <a:rPr lang="en-US" dirty="0" smtClean="0"/>
              <a:t>  A prepared food, or a prepared beverage</a:t>
            </a:r>
          </a:p>
          <a:p>
            <a:pPr marL="112713" indent="3175">
              <a:spcBef>
                <a:spcPts val="0"/>
              </a:spcBef>
            </a:pPr>
            <a:r>
              <a:rPr lang="en-US" dirty="0" smtClean="0"/>
              <a:t>  A rental room</a:t>
            </a:r>
          </a:p>
          <a:p>
            <a:pPr marL="112713" indent="3175">
              <a:spcBef>
                <a:spcPts val="0"/>
              </a:spcBef>
            </a:pPr>
            <a:r>
              <a:rPr lang="en-US" dirty="0" smtClean="0"/>
              <a:t>  A rental vehicle</a:t>
            </a:r>
          </a:p>
          <a:p>
            <a:pPr marL="112713" indent="3175">
              <a:spcBef>
                <a:spcPts val="0"/>
              </a:spcBef>
            </a:pPr>
            <a:r>
              <a:rPr lang="en-US" dirty="0" smtClean="0"/>
              <a:t>  A rented piece of heavy equipment</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2207</TotalTime>
  <Words>4684</Words>
  <Application>Microsoft Office PowerPoint</Application>
  <PresentationFormat>On-screen Show (4:3)</PresentationFormat>
  <Paragraphs>445</Paragraphs>
  <Slides>63</Slides>
  <Notes>2</Notes>
  <HiddenSlides>0</HiddenSlides>
  <MMClips>0</MMClips>
  <ScaleCrop>false</ScaleCrop>
  <HeadingPairs>
    <vt:vector size="4" baseType="variant">
      <vt:variant>
        <vt:lpstr>Theme</vt:lpstr>
      </vt:variant>
      <vt:variant>
        <vt:i4>1</vt:i4>
      </vt:variant>
      <vt:variant>
        <vt:lpstr>Slide Titles</vt:lpstr>
      </vt:variant>
      <vt:variant>
        <vt:i4>63</vt:i4>
      </vt:variant>
    </vt:vector>
  </HeadingPairs>
  <TitlesOfParts>
    <vt:vector size="64" baseType="lpstr">
      <vt:lpstr>Office Theme</vt:lpstr>
      <vt:lpstr>Slide 1</vt:lpstr>
      <vt:lpstr>Contents of Presentation</vt:lpstr>
      <vt:lpstr>Slide 3</vt:lpstr>
      <vt:lpstr>Slide 4</vt:lpstr>
      <vt:lpstr>Slide 5</vt:lpstr>
      <vt:lpstr>1-4 Overview:  More</vt:lpstr>
      <vt:lpstr>Pop Quiz- Gross Receipts Tax is a tax on:</vt:lpstr>
      <vt:lpstr>2-2: What is a Gross Receipts Tax Anyway?</vt:lpstr>
      <vt:lpstr>2-3: What is a Gross Receipts Tax Anyway?</vt:lpstr>
      <vt:lpstr>2-4: What is a Gross Receipts Tax Anyway?</vt:lpstr>
      <vt:lpstr>2-5: What is a Gross Receipts Tax Anyway?</vt:lpstr>
      <vt:lpstr>2-6: What is a Gross Receipts Tax Anyway?</vt:lpstr>
      <vt:lpstr>2-7: What is a Gross Receipts Tax Anyway?</vt:lpstr>
      <vt:lpstr>2-8: What is a Gross Receipts Tax Anyway?</vt:lpstr>
      <vt:lpstr>2-9: What is a Gross Receipts Tax Anyway?</vt:lpstr>
      <vt:lpstr>2-10: What is a Gross Receipts Tax Anyway?</vt:lpstr>
      <vt:lpstr>2-11: What is a Gross Receipts Tax Anyway?</vt:lpstr>
      <vt:lpstr>2-12: What is a Gross Receipts Tax Anyway?</vt:lpstr>
      <vt:lpstr>3-1: North Carolina Law Taxes That May Be Imposed by a County</vt:lpstr>
      <vt:lpstr>3-2: North Carolina Law  Taxes That May Be Imposed by a City or Town</vt:lpstr>
      <vt:lpstr>3-3: North Carolina Law  Can a County or Municipality Tax Any Kind of Gross Receipts Any Time It Wants To?</vt:lpstr>
      <vt:lpstr>3-4: North Carolina Law </vt:lpstr>
      <vt:lpstr>3-5: North Carolina Law </vt:lpstr>
      <vt:lpstr>3-6: North Carolina Law </vt:lpstr>
      <vt:lpstr>3-7: North Carolina Law </vt:lpstr>
      <vt:lpstr>3-8: North Carolina Law </vt:lpstr>
      <vt:lpstr>4-1: Prepared Food and Beverage (PFB) The “Meals” Tax</vt:lpstr>
      <vt:lpstr>4-2: Prepared Food and Beverage (PFB)</vt:lpstr>
      <vt:lpstr>4-3: Prepared Food and Beverage (PFB)</vt:lpstr>
      <vt:lpstr>4-4: Prepared Food and Beverage (PFB)</vt:lpstr>
      <vt:lpstr>4-5: Prepared Food and Beverage (PFB)</vt:lpstr>
      <vt:lpstr>4-6: Prepared Food and Beverage (PFB)</vt:lpstr>
      <vt:lpstr>Slide 33</vt:lpstr>
      <vt:lpstr>5-1: Lodging / Room Occupancy Tax</vt:lpstr>
      <vt:lpstr>5-2: Lodging / Room Occupancy Tax</vt:lpstr>
      <vt:lpstr>5-3: Lodging / Room Occupancy Tax</vt:lpstr>
      <vt:lpstr>5-4: Lodging / Room Occupancy Tax</vt:lpstr>
      <vt:lpstr>Slide 38</vt:lpstr>
      <vt:lpstr>6-1: Rental Vehicle Tax</vt:lpstr>
      <vt:lpstr>6-2: Rental Vehicle Tax</vt:lpstr>
      <vt:lpstr>6-3: Rental Vehicle Tax</vt:lpstr>
      <vt:lpstr>6-4: Rental Vehicle Tax</vt:lpstr>
      <vt:lpstr>6-5: Rental Vehicle Tax</vt:lpstr>
      <vt:lpstr>6-6: Rental Vehicle Tax</vt:lpstr>
      <vt:lpstr>6-7: Rental Vehicle Tax  State Levy (something you should be aware of)</vt:lpstr>
      <vt:lpstr>6-8: Rental Vehicle Tax</vt:lpstr>
      <vt:lpstr>6-9: Rental Vehicle Tax</vt:lpstr>
      <vt:lpstr>Slide 48</vt:lpstr>
      <vt:lpstr>7-1: Heavy Equipment Rental Tax</vt:lpstr>
      <vt:lpstr>7-2: Heavy Equipment Rental Tax</vt:lpstr>
      <vt:lpstr>7-3: Heavy Equipment Rental Tax</vt:lpstr>
      <vt:lpstr>7-4: Heavy Equipment Rental Tax</vt:lpstr>
      <vt:lpstr>7-5: Heavy Equipment Rental Tax</vt:lpstr>
      <vt:lpstr>7-6: The Heavy Equipment Tax Return for Wake County  (looks a lot like a Sales &amp; Use Tax Return)</vt:lpstr>
      <vt:lpstr>7-7: The Heavy Equipment Tax Return for Wake County  (looks a lot like a Sales &amp; Use Tax Return)</vt:lpstr>
      <vt:lpstr>8-1: License Tax</vt:lpstr>
      <vt:lpstr>8-2: License Tax</vt:lpstr>
      <vt:lpstr>8-3: License Tax</vt:lpstr>
      <vt:lpstr>8-4: License Tax</vt:lpstr>
      <vt:lpstr>8-5: License Tax</vt:lpstr>
      <vt:lpstr>9: State Collected Gross Receipts Taxes Distributed to Local Governments (something you should know)</vt:lpstr>
      <vt:lpstr>10: Reference: Current S&amp;U Rates by County</vt:lpstr>
      <vt:lpstr>11: Thanks for Joining Us!</vt:lpstr>
    </vt:vector>
  </TitlesOfParts>
  <Company>Wake County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mreid</dc:creator>
  <cp:lastModifiedBy>mreid</cp:lastModifiedBy>
  <cp:revision>206</cp:revision>
  <dcterms:created xsi:type="dcterms:W3CDTF">2015-08-20T20:48:27Z</dcterms:created>
  <dcterms:modified xsi:type="dcterms:W3CDTF">2015-09-17T14:30:02Z</dcterms:modified>
</cp:coreProperties>
</file>