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71" r:id="rId3"/>
    <p:sldId id="258" r:id="rId4"/>
    <p:sldId id="260" r:id="rId5"/>
    <p:sldId id="261" r:id="rId6"/>
    <p:sldId id="272" r:id="rId7"/>
    <p:sldId id="273" r:id="rId8"/>
    <p:sldId id="257" r:id="rId9"/>
    <p:sldId id="259" r:id="rId10"/>
    <p:sldId id="274" r:id="rId11"/>
    <p:sldId id="264" r:id="rId12"/>
    <p:sldId id="269" r:id="rId13"/>
    <p:sldId id="266" r:id="rId14"/>
    <p:sldId id="275" r:id="rId15"/>
    <p:sldId id="270" r:id="rId16"/>
    <p:sldId id="267" r:id="rId17"/>
    <p:sldId id="268" r:id="rId18"/>
    <p:sldId id="265" r:id="rId19"/>
    <p:sldId id="262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C0D9D-F361-4AF6-B84B-8F81C67BC97D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BBF06-D9AF-4CF6-AACF-784BCDD4D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76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59539D8-2660-4EFE-BA23-324C555F97E8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794CC4-9F57-429D-83B7-FAE4CFF95F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9539D8-2660-4EFE-BA23-324C555F97E8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94CC4-9F57-429D-83B7-FAE4CFF95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9539D8-2660-4EFE-BA23-324C555F97E8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94CC4-9F57-429D-83B7-FAE4CFF95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9539D8-2660-4EFE-BA23-324C555F97E8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94CC4-9F57-429D-83B7-FAE4CFF95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59539D8-2660-4EFE-BA23-324C555F97E8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794CC4-9F57-429D-83B7-FAE4CFF95F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9539D8-2660-4EFE-BA23-324C555F97E8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F794CC4-9F57-429D-83B7-FAE4CFF95F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9539D8-2660-4EFE-BA23-324C555F97E8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F794CC4-9F57-429D-83B7-FAE4CFF95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9539D8-2660-4EFE-BA23-324C555F97E8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94CC4-9F57-429D-83B7-FAE4CFF95F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9539D8-2660-4EFE-BA23-324C555F97E8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94CC4-9F57-429D-83B7-FAE4CFF95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59539D8-2660-4EFE-BA23-324C555F97E8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794CC4-9F57-429D-83B7-FAE4CFF95F2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59539D8-2660-4EFE-BA23-324C555F97E8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794CC4-9F57-429D-83B7-FAE4CFF95F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59539D8-2660-4EFE-BA23-324C555F97E8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F794CC4-9F57-429D-83B7-FAE4CFF95F2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telandclub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lfappraisers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lfappraisers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Golf Course Valuation</a:t>
            </a:r>
            <a:br>
              <a:rPr lang="en-US" dirty="0" smtClean="0"/>
            </a:br>
            <a:r>
              <a:rPr lang="en-US" sz="1800" dirty="0" smtClean="0"/>
              <a:t>NC </a:t>
            </a:r>
            <a:r>
              <a:rPr lang="en-US" sz="1800" dirty="0" err="1" smtClean="0"/>
              <a:t>Dept</a:t>
            </a:r>
            <a:r>
              <a:rPr lang="en-US" sz="1800" dirty="0" smtClean="0"/>
              <a:t> of Revenue – 2015 Advanced Personal/Real Property Seminars</a:t>
            </a:r>
            <a:br>
              <a:rPr lang="en-US" sz="1800" dirty="0" smtClean="0"/>
            </a:br>
            <a:r>
              <a:rPr lang="en-US" sz="1800" dirty="0" smtClean="0"/>
              <a:t>October 2, 2015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David Pope, MAI, SRA, SGA</a:t>
            </a:r>
          </a:p>
          <a:p>
            <a:r>
              <a:rPr lang="en-US" dirty="0" smtClean="0"/>
              <a:t>Hotel &amp; Club Associates, Inc.</a:t>
            </a:r>
          </a:p>
          <a:p>
            <a:r>
              <a:rPr lang="en-US" dirty="0" smtClean="0"/>
              <a:t>3717-D West Market Street</a:t>
            </a:r>
          </a:p>
          <a:p>
            <a:r>
              <a:rPr lang="en-US" dirty="0" smtClean="0"/>
              <a:t>Greensboro, NC </a:t>
            </a:r>
          </a:p>
          <a:p>
            <a:r>
              <a:rPr lang="en-US" dirty="0" smtClean="0"/>
              <a:t>336-379-1400</a:t>
            </a:r>
          </a:p>
          <a:p>
            <a:r>
              <a:rPr lang="en-US" dirty="0" smtClean="0">
                <a:hlinkClick r:id="rId2"/>
              </a:rPr>
              <a:t>www.hotelandclub.com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to Reliable Revenue/Expense Data</a:t>
            </a:r>
          </a:p>
          <a:p>
            <a:r>
              <a:rPr lang="en-US" dirty="0" smtClean="0"/>
              <a:t>Can not rely on advertised fees x annual rounds</a:t>
            </a:r>
          </a:p>
          <a:p>
            <a:r>
              <a:rPr lang="en-US" dirty="0" smtClean="0"/>
              <a:t>Private clubs have multiple revenue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Private Clubs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Declining membership #’s</a:t>
            </a:r>
          </a:p>
          <a:p>
            <a:r>
              <a:rPr lang="en-US" dirty="0" smtClean="0"/>
              <a:t>Aging Facilities – Capital Needs</a:t>
            </a:r>
          </a:p>
          <a:p>
            <a:r>
              <a:rPr lang="en-US" dirty="0" smtClean="0"/>
              <a:t>Struggling to Remain Relevant </a:t>
            </a:r>
          </a:p>
          <a:p>
            <a:r>
              <a:rPr lang="en-US" dirty="0" smtClean="0"/>
              <a:t>Existing Debt Burdens</a:t>
            </a:r>
          </a:p>
          <a:p>
            <a:r>
              <a:rPr lang="en-US" dirty="0"/>
              <a:t>Assessment Fatigue</a:t>
            </a:r>
          </a:p>
          <a:p>
            <a:r>
              <a:rPr lang="en-US" dirty="0" smtClean="0"/>
              <a:t>Private Club Governance</a:t>
            </a:r>
          </a:p>
          <a:p>
            <a:r>
              <a:rPr lang="en-US" dirty="0" smtClean="0"/>
              <a:t>Some Clubs Choosing to Sell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3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Deal Country Club - Example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30" y="1524000"/>
            <a:ext cx="5280957" cy="428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52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/>
              <a:t>B</a:t>
            </a:r>
            <a:r>
              <a:rPr lang="en-US" dirty="0" smtClean="0"/>
              <a:t>ig Deal Club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$2.0 million outstanding loan from new tennis/fitness center in 2005 </a:t>
            </a:r>
          </a:p>
          <a:p>
            <a:r>
              <a:rPr lang="en-US" dirty="0" smtClean="0"/>
              <a:t>Members still paying $100/</a:t>
            </a:r>
            <a:r>
              <a:rPr lang="en-US" dirty="0" err="1" smtClean="0"/>
              <a:t>mo</a:t>
            </a:r>
            <a:r>
              <a:rPr lang="en-US" dirty="0" smtClean="0"/>
              <a:t> capital assessment in addition to $500/</a:t>
            </a:r>
            <a:r>
              <a:rPr lang="en-US" dirty="0" err="1" smtClean="0"/>
              <a:t>mo</a:t>
            </a:r>
            <a:r>
              <a:rPr lang="en-US" dirty="0" smtClean="0"/>
              <a:t> dues</a:t>
            </a:r>
          </a:p>
          <a:p>
            <a:r>
              <a:rPr lang="en-US" dirty="0" smtClean="0"/>
              <a:t>Membership 800 in 2006 to 600 today</a:t>
            </a:r>
          </a:p>
          <a:p>
            <a:r>
              <a:rPr lang="en-US" dirty="0" smtClean="0"/>
              <a:t>Gross Revenues Declined from $5.5 million in 2006 to $4.0 million today</a:t>
            </a:r>
          </a:p>
          <a:p>
            <a:r>
              <a:rPr lang="en-US" dirty="0" smtClean="0"/>
              <a:t>Clubhouse resembles funeral parlor – losing its appeal</a:t>
            </a:r>
          </a:p>
          <a:p>
            <a:r>
              <a:rPr lang="en-US" dirty="0" smtClean="0"/>
              <a:t>Club Needs to Improve Facilities to attract younger members to replace those that are aging out of the club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6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 Members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1778356"/>
            <a:ext cx="4038600" cy="407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4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Deal Board Meeting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6694500" cy="379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6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Deal Club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Club Options</a:t>
            </a:r>
          </a:p>
          <a:p>
            <a:pPr lvl="1"/>
            <a:r>
              <a:rPr lang="en-US" dirty="0" smtClean="0"/>
              <a:t>1. Do Nothing – Hope for the Best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2. Borrow and Renovate =  Assess members and potentially lose more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3. Sell to a Private Investment Group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4. There is a Market For Select Clubs</a:t>
            </a:r>
          </a:p>
        </p:txBody>
      </p:sp>
    </p:spTree>
    <p:extLst>
      <p:ext uri="{BB962C8B-B14F-4D97-AF65-F5344CB8AC3E}">
        <p14:creationId xmlns:p14="http://schemas.microsoft.com/office/powerpoint/2010/main" val="11205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Deal Club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Members Vote to Sell After Reviewing Proposals from 3 Investment Groups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Deed Recorded Transferring Ownership to new Entity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Deed Stamps $4,000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Buyer Agrees to:</a:t>
            </a:r>
          </a:p>
          <a:p>
            <a:pPr lvl="1"/>
            <a:r>
              <a:rPr lang="en-US" dirty="0" smtClean="0"/>
              <a:t>$300,000 to Acquire Stock Certificates</a:t>
            </a:r>
          </a:p>
          <a:p>
            <a:pPr lvl="1"/>
            <a:r>
              <a:rPr lang="en-US" dirty="0" smtClean="0"/>
              <a:t>$1.5 Million on Clubhouse Improvements in Year 1</a:t>
            </a:r>
          </a:p>
          <a:p>
            <a:pPr lvl="1"/>
            <a:r>
              <a:rPr lang="en-US" dirty="0" smtClean="0"/>
              <a:t>$1.0 Million on Golf Course Renovations in Year 2</a:t>
            </a:r>
          </a:p>
          <a:p>
            <a:pPr lvl="1"/>
            <a:r>
              <a:rPr lang="en-US" dirty="0" smtClean="0"/>
              <a:t>Spend $200,000/</a:t>
            </a:r>
            <a:r>
              <a:rPr lang="en-US" dirty="0" err="1" smtClean="0"/>
              <a:t>yr</a:t>
            </a:r>
            <a:r>
              <a:rPr lang="en-US" dirty="0" smtClean="0"/>
              <a:t> Cap Ex. for 5 years after that</a:t>
            </a:r>
          </a:p>
          <a:p>
            <a:pPr lvl="1"/>
            <a:r>
              <a:rPr lang="en-US" dirty="0" smtClean="0"/>
              <a:t>Buyer Agrees to No Dues Increase for 3 years and No Capital or Operating Assessments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Is This is a Market Sale ?</a:t>
            </a:r>
          </a:p>
          <a:p>
            <a:r>
              <a:rPr lang="en-US" dirty="0" smtClean="0"/>
              <a:t>What is the Price 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9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 Private Club Transaction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Club solicits offers from private investment</a:t>
            </a:r>
          </a:p>
          <a:p>
            <a:r>
              <a:rPr lang="en-US" dirty="0" smtClean="0"/>
              <a:t>Buyer pays off existing debts at closing</a:t>
            </a:r>
          </a:p>
          <a:p>
            <a:r>
              <a:rPr lang="en-US" dirty="0" smtClean="0"/>
              <a:t>Buyer undertakes capital improvements</a:t>
            </a:r>
          </a:p>
          <a:p>
            <a:r>
              <a:rPr lang="en-US" dirty="0" smtClean="0"/>
              <a:t>Existing members allowed continue</a:t>
            </a:r>
          </a:p>
          <a:p>
            <a:r>
              <a:rPr lang="en-US" dirty="0" smtClean="0"/>
              <a:t>No Dues Increase for Set Period</a:t>
            </a:r>
          </a:p>
          <a:p>
            <a:r>
              <a:rPr lang="en-US" dirty="0" smtClean="0"/>
              <a:t>No Capital/Operating Assessments</a:t>
            </a:r>
          </a:p>
          <a:p>
            <a:r>
              <a:rPr lang="en-US" dirty="0" smtClean="0"/>
              <a:t>Deed Recorded based on Existing Debt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6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Private Country Club 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Sources of Revenue</a:t>
            </a:r>
          </a:p>
          <a:p>
            <a:pPr lvl="1"/>
            <a:r>
              <a:rPr lang="en-US" dirty="0" smtClean="0"/>
              <a:t>Initiation Fees </a:t>
            </a:r>
          </a:p>
          <a:p>
            <a:pPr lvl="1"/>
            <a:r>
              <a:rPr lang="en-US" dirty="0" smtClean="0"/>
              <a:t>Membership Dues</a:t>
            </a:r>
          </a:p>
          <a:p>
            <a:pPr lvl="1"/>
            <a:r>
              <a:rPr lang="en-US" dirty="0" smtClean="0"/>
              <a:t>Green Fees</a:t>
            </a:r>
          </a:p>
          <a:p>
            <a:pPr lvl="1"/>
            <a:r>
              <a:rPr lang="en-US" dirty="0" smtClean="0"/>
              <a:t>Cart Fees</a:t>
            </a:r>
          </a:p>
          <a:p>
            <a:pPr lvl="1"/>
            <a:r>
              <a:rPr lang="en-US" dirty="0" err="1" smtClean="0"/>
              <a:t>Proshop</a:t>
            </a:r>
            <a:r>
              <a:rPr lang="en-US" dirty="0" smtClean="0"/>
              <a:t> Revenues</a:t>
            </a:r>
          </a:p>
          <a:p>
            <a:pPr lvl="1"/>
            <a:r>
              <a:rPr lang="en-US" dirty="0" smtClean="0"/>
              <a:t>Food &amp; Beverage Revenues</a:t>
            </a:r>
          </a:p>
          <a:p>
            <a:pPr lvl="1"/>
            <a:r>
              <a:rPr lang="en-US" dirty="0" smtClean="0"/>
              <a:t>Swim &amp; Tennis Revenues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Golf With Friends!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676399"/>
            <a:ext cx="5684931" cy="48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6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57" y="914400"/>
            <a:ext cx="3875043" cy="2723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710259"/>
            <a:ext cx="5029200" cy="3627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962400"/>
            <a:ext cx="3894794" cy="26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Trends in Golf Courses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4724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Marcus &amp; Millichap – Leisure Investment Properties Group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9" y="1779820"/>
            <a:ext cx="8229600" cy="2944580"/>
          </a:xfrm>
        </p:spPr>
      </p:pic>
    </p:spTree>
    <p:extLst>
      <p:ext uri="{BB962C8B-B14F-4D97-AF65-F5344CB8AC3E}">
        <p14:creationId xmlns:p14="http://schemas.microsoft.com/office/powerpoint/2010/main" val="1261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the Market Value Golf Properties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Multiples of Gross Revenue</a:t>
            </a:r>
          </a:p>
          <a:p>
            <a:r>
              <a:rPr lang="en-US" dirty="0" smtClean="0"/>
              <a:t>Multiples of EBITDA</a:t>
            </a:r>
          </a:p>
          <a:p>
            <a:r>
              <a:rPr lang="en-US" dirty="0" smtClean="0"/>
              <a:t>Overall Capitalization Rates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1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Particularly Relevant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Replacement Cost</a:t>
            </a:r>
          </a:p>
          <a:p>
            <a:pPr lvl="1"/>
            <a:r>
              <a:rPr lang="en-US" dirty="0" smtClean="0"/>
              <a:t>What is golf land value?</a:t>
            </a:r>
          </a:p>
          <a:p>
            <a:pPr lvl="1"/>
            <a:r>
              <a:rPr lang="en-US" dirty="0" smtClean="0"/>
              <a:t>High Levels of External Obsolescence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Price per Acre</a:t>
            </a:r>
          </a:p>
          <a:p>
            <a:r>
              <a:rPr lang="en-US" dirty="0" smtClean="0"/>
              <a:t>Price per Round</a:t>
            </a:r>
          </a:p>
          <a:p>
            <a:r>
              <a:rPr lang="en-US" dirty="0" smtClean="0"/>
              <a:t>Price per Member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Valuation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Sales of Comparable Properties</a:t>
            </a:r>
          </a:p>
          <a:p>
            <a:r>
              <a:rPr lang="en-US" dirty="0" smtClean="0"/>
              <a:t>Investor Surveys</a:t>
            </a:r>
          </a:p>
          <a:p>
            <a:r>
              <a:rPr lang="en-US" dirty="0" smtClean="0"/>
              <a:t>Society of Golf Appraisers </a:t>
            </a:r>
          </a:p>
          <a:p>
            <a:pPr lvl="1"/>
            <a:r>
              <a:rPr lang="en-US" dirty="0" smtClean="0">
                <a:hlinkClick r:id="rId2"/>
              </a:rPr>
              <a:t>www.golfappraisers.org</a:t>
            </a:r>
            <a:endParaRPr lang="en-US" dirty="0" smtClean="0"/>
          </a:p>
          <a:p>
            <a:pPr lvl="1"/>
            <a:endParaRPr lang="en-US" dirty="0"/>
          </a:p>
          <a:p>
            <a:pPr marL="411480" lvl="1" indent="0">
              <a:buNone/>
            </a:pPr>
            <a:r>
              <a:rPr lang="en-US" dirty="0" smtClean="0"/>
              <a:t>Golf Broker Specialists</a:t>
            </a:r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 of Golf </a:t>
            </a:r>
            <a:r>
              <a:rPr lang="en-US" dirty="0" err="1" smtClean="0"/>
              <a:t>Apprasiers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www.golfappraisers.org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05000"/>
            <a:ext cx="704917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Types of Golf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Municipal </a:t>
            </a:r>
          </a:p>
          <a:p>
            <a:r>
              <a:rPr lang="en-US" dirty="0" smtClean="0"/>
              <a:t>Daily Fee</a:t>
            </a:r>
          </a:p>
          <a:p>
            <a:r>
              <a:rPr lang="en-US" dirty="0" smtClean="0"/>
              <a:t>Semi-Private</a:t>
            </a:r>
          </a:p>
          <a:p>
            <a:r>
              <a:rPr lang="en-US" dirty="0" smtClean="0"/>
              <a:t>Private Country Club</a:t>
            </a:r>
          </a:p>
        </p:txBody>
      </p:sp>
    </p:spTree>
    <p:extLst>
      <p:ext uri="{BB962C8B-B14F-4D97-AF65-F5344CB8AC3E}">
        <p14:creationId xmlns:p14="http://schemas.microsoft.com/office/powerpoint/2010/main" val="271630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Fixed Expenses </a:t>
            </a:r>
          </a:p>
          <a:p>
            <a:r>
              <a:rPr lang="en-US" dirty="0" smtClean="0"/>
              <a:t>Golf Course Maintenance - $250,000 to &gt; $1.0 million per year</a:t>
            </a:r>
          </a:p>
          <a:p>
            <a:r>
              <a:rPr lang="en-US" dirty="0" smtClean="0"/>
              <a:t>Low Operating Margins Compared to Other Types of Real Estate</a:t>
            </a:r>
          </a:p>
          <a:p>
            <a:r>
              <a:rPr lang="en-US" dirty="0" smtClean="0"/>
              <a:t>Limited Availability of Debt Financing</a:t>
            </a:r>
          </a:p>
          <a:p>
            <a:r>
              <a:rPr lang="en-US" dirty="0" smtClean="0"/>
              <a:t>Higher Risk = Higher Capitalization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7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535</TotalTime>
  <Words>506</Words>
  <Application>Microsoft Office PowerPoint</Application>
  <PresentationFormat>On-screen Show (4:3)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Rockwell</vt:lpstr>
      <vt:lpstr>Wingdings 2</vt:lpstr>
      <vt:lpstr>Foundry</vt:lpstr>
      <vt:lpstr>Golf Course Valuation NC Dept of Revenue – 2015 Advanced Personal/Real Property Seminars October 2, 2015 </vt:lpstr>
      <vt:lpstr>Golf With Friends!</vt:lpstr>
      <vt:lpstr>Value Trends in Golf Courses</vt:lpstr>
      <vt:lpstr>How Does the Market Value Golf Properties ?</vt:lpstr>
      <vt:lpstr>Not Particularly Relevant</vt:lpstr>
      <vt:lpstr>Sources of Valuation Data</vt:lpstr>
      <vt:lpstr>Society of Golf Apprasiers</vt:lpstr>
      <vt:lpstr>Types of Golf Properties</vt:lpstr>
      <vt:lpstr>Challenges in Valuation</vt:lpstr>
      <vt:lpstr>Assessment Challenges</vt:lpstr>
      <vt:lpstr>Trends in Private Clubs</vt:lpstr>
      <vt:lpstr>Big Deal Country Club - Example</vt:lpstr>
      <vt:lpstr>Big Deal Club Example</vt:lpstr>
      <vt:lpstr>Aging Members</vt:lpstr>
      <vt:lpstr>Big Deal Board Meeting</vt:lpstr>
      <vt:lpstr>Big Deal Club continued</vt:lpstr>
      <vt:lpstr>Big Deal Club Continued</vt:lpstr>
      <vt:lpstr>Typical Private Club Transaction</vt:lpstr>
      <vt:lpstr>Private Country Club Valuation</vt:lpstr>
      <vt:lpstr>Questions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Golf Course Valuation</dc:title>
  <dc:creator>David</dc:creator>
  <cp:lastModifiedBy>David Pope</cp:lastModifiedBy>
  <cp:revision>24</cp:revision>
  <cp:lastPrinted>2015-10-01T21:14:07Z</cp:lastPrinted>
  <dcterms:created xsi:type="dcterms:W3CDTF">2015-09-29T00:59:52Z</dcterms:created>
  <dcterms:modified xsi:type="dcterms:W3CDTF">2015-10-01T21:20:05Z</dcterms:modified>
</cp:coreProperties>
</file>