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50"/>
  </p:handoutMasterIdLst>
  <p:sldIdLst>
    <p:sldId id="256" r:id="rId2"/>
    <p:sldId id="257" r:id="rId3"/>
    <p:sldId id="258" r:id="rId4"/>
    <p:sldId id="259" r:id="rId5"/>
    <p:sldId id="260" r:id="rId6"/>
    <p:sldId id="294" r:id="rId7"/>
    <p:sldId id="295" r:id="rId8"/>
    <p:sldId id="261" r:id="rId9"/>
    <p:sldId id="262" r:id="rId10"/>
    <p:sldId id="263" r:id="rId11"/>
    <p:sldId id="264" r:id="rId12"/>
    <p:sldId id="265" r:id="rId13"/>
    <p:sldId id="301" r:id="rId14"/>
    <p:sldId id="267" r:id="rId15"/>
    <p:sldId id="268" r:id="rId16"/>
    <p:sldId id="269" r:id="rId17"/>
    <p:sldId id="306" r:id="rId18"/>
    <p:sldId id="270" r:id="rId19"/>
    <p:sldId id="271" r:id="rId20"/>
    <p:sldId id="286" r:id="rId21"/>
    <p:sldId id="287" r:id="rId22"/>
    <p:sldId id="273" r:id="rId23"/>
    <p:sldId id="298" r:id="rId24"/>
    <p:sldId id="299" r:id="rId25"/>
    <p:sldId id="296" r:id="rId26"/>
    <p:sldId id="297" r:id="rId27"/>
    <p:sldId id="274" r:id="rId28"/>
    <p:sldId id="302" r:id="rId29"/>
    <p:sldId id="303" r:id="rId30"/>
    <p:sldId id="305" r:id="rId31"/>
    <p:sldId id="304" r:id="rId32"/>
    <p:sldId id="275" r:id="rId33"/>
    <p:sldId id="276" r:id="rId34"/>
    <p:sldId id="288" r:id="rId35"/>
    <p:sldId id="277" r:id="rId36"/>
    <p:sldId id="278" r:id="rId37"/>
    <p:sldId id="289" r:id="rId38"/>
    <p:sldId id="279" r:id="rId39"/>
    <p:sldId id="300" r:id="rId40"/>
    <p:sldId id="280" r:id="rId41"/>
    <p:sldId id="292" r:id="rId42"/>
    <p:sldId id="281" r:id="rId43"/>
    <p:sldId id="290" r:id="rId44"/>
    <p:sldId id="282" r:id="rId45"/>
    <p:sldId id="293" r:id="rId46"/>
    <p:sldId id="283" r:id="rId47"/>
    <p:sldId id="284" r:id="rId48"/>
    <p:sldId id="285" r:id="rId4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8" autoAdjust="0"/>
    <p:restoredTop sz="94675" autoAdjust="0"/>
  </p:normalViewPr>
  <p:slideViewPr>
    <p:cSldViewPr snapToGrid="0">
      <p:cViewPr varScale="1">
        <p:scale>
          <a:sx n="86" d="100"/>
          <a:sy n="86" d="100"/>
        </p:scale>
        <p:origin x="11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098-CED3-443B-B68A-0DA3CF77F489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1FD55-FAB9-4190-96B6-E4ACFF94F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9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172879"/>
            <a:ext cx="3860260" cy="1202268"/>
          </a:xfrm>
        </p:spPr>
        <p:txBody>
          <a:bodyPr anchor="b">
            <a:normAutofit/>
          </a:bodyPr>
          <a:lstStyle>
            <a:lvl1pPr algn="l">
              <a:defRPr sz="3600" b="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517569"/>
            <a:ext cx="3859212" cy="251163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3600" b="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9/17/2015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9/17/2015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  <p:sldLayoutId id="2147483668" r:id="rId10"/>
    <p:sldLayoutId id="2147483671" r:id="rId11"/>
    <p:sldLayoutId id="2147483667" r:id="rId12"/>
    <p:sldLayoutId id="2147483661" r:id="rId13"/>
    <p:sldLayoutId id="2147483664" r:id="rId14"/>
    <p:sldLayoutId id="2147483662" r:id="rId15"/>
    <p:sldLayoutId id="2147483669" r:id="rId16"/>
    <p:sldLayoutId id="2147483670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1686" y="2279774"/>
            <a:ext cx="6105617" cy="2298452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Sea Life Aquarium, Concord Mills Mall and Taxability Issues: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An Overview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2" descr="http://seesydneypass.iventurecard.com/wp-content/uploads/2010/12/SLSA__International-Visual_2012_CMYK_AW-small-280x3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"/>
          <a:stretch/>
        </p:blipFill>
        <p:spPr bwMode="auto">
          <a:xfrm>
            <a:off x="969485" y="1298631"/>
            <a:ext cx="3712684" cy="451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0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501" y="1026459"/>
            <a:ext cx="3483610" cy="1157344"/>
          </a:xfrm>
        </p:spPr>
        <p:txBody>
          <a:bodyPr/>
          <a:lstStyle/>
          <a:p>
            <a:r>
              <a:rPr lang="en-US" dirty="0" smtClean="0"/>
              <a:t>Great Wolf Lodge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183803"/>
            <a:ext cx="3191133" cy="3572135"/>
          </a:xfrm>
        </p:spPr>
        <p:txBody>
          <a:bodyPr>
            <a:no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Includes a full service resort hotel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The largest indoor waterpark in the Carolinas, reportedly 400k+ gallons of water, various slides, wave pool and other features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Rope course, kids spa, 4D theater, restaurants, mini golf and many other attractions</a:t>
            </a:r>
            <a:endParaRPr lang="en-US" dirty="0"/>
          </a:p>
        </p:txBody>
      </p:sp>
      <p:pic>
        <p:nvPicPr>
          <p:cNvPr id="4098" name="Picture 2" descr="http://media-cdn.tripadvisor.com/media/photo-s/02/c4/c2/86/great-wolf-lo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17" y="1225174"/>
            <a:ext cx="6507100" cy="487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671" y="1231135"/>
            <a:ext cx="4276222" cy="647891"/>
          </a:xfrm>
        </p:spPr>
        <p:txBody>
          <a:bodyPr/>
          <a:lstStyle/>
          <a:p>
            <a:r>
              <a:rPr lang="en-US" dirty="0" smtClean="0"/>
              <a:t>Concord Mills Mall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2025749"/>
            <a:ext cx="4373648" cy="3785270"/>
          </a:xfrm>
        </p:spPr>
        <p:txBody>
          <a:bodyPr>
            <a:norm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Operated by Simon Property Group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One of several Mills Outlet Centers across the United States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Unique combination of entertainment and shopping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Draws 17 million visitors per year and is referred to as the largest tourist attraction in North Carolina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Contains 1.4 million square feet of retail space and over 200 stores</a:t>
            </a:r>
          </a:p>
          <a:p>
            <a:endParaRPr lang="en-US" dirty="0"/>
          </a:p>
        </p:txBody>
      </p:sp>
      <p:pic>
        <p:nvPicPr>
          <p:cNvPr id="5122" name="Picture 2" descr="http://cdn.c.photoshelter.com/img-get/I0000LHb2ocqZgsk/s/750/750/Concord-NC-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35" y="1790891"/>
            <a:ext cx="6030191" cy="40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467" y="1603872"/>
            <a:ext cx="3382179" cy="676619"/>
          </a:xfrm>
        </p:spPr>
        <p:txBody>
          <a:bodyPr/>
          <a:lstStyle/>
          <a:p>
            <a:r>
              <a:rPr lang="en-US" dirty="0" smtClean="0"/>
              <a:t>Bass Pro Shops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0888" y="2543060"/>
            <a:ext cx="2793158" cy="2877239"/>
          </a:xfrm>
        </p:spPr>
        <p:txBody>
          <a:bodyPr/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150k+ square feet of hunting, marine, boating and fishing supplies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23k gallon aquarium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Wildlife dioramas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Shooting arcade &amp; snack bar</a:t>
            </a:r>
            <a:endParaRPr lang="en-US" dirty="0"/>
          </a:p>
        </p:txBody>
      </p:sp>
      <p:pic>
        <p:nvPicPr>
          <p:cNvPr id="6146" name="Picture 2" descr="http://media.basspro.com/images/outdoorworld/storegalleries/6_2724914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06" y="1287494"/>
            <a:ext cx="6764790" cy="44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9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56" y="1979286"/>
            <a:ext cx="3643313" cy="631874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Dave &amp; Buster’s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822" y="3080972"/>
            <a:ext cx="3374183" cy="1832551"/>
          </a:xfrm>
        </p:spPr>
        <p:txBody>
          <a:bodyPr>
            <a:norm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2000" dirty="0" smtClean="0">
                <a:solidFill>
                  <a:schemeClr val="bg1"/>
                </a:solidFill>
              </a:rPr>
              <a:t>Sports bar / Restaurants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2000" dirty="0" smtClean="0">
                <a:solidFill>
                  <a:schemeClr val="bg1"/>
                </a:solidFill>
              </a:rPr>
              <a:t>Arcade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2000" dirty="0" smtClean="0">
                <a:solidFill>
                  <a:schemeClr val="bg1"/>
                </a:solidFill>
              </a:rPr>
              <a:t>Bowling Alley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sz="2000" dirty="0" smtClean="0">
                <a:solidFill>
                  <a:schemeClr val="bg1"/>
                </a:solidFill>
              </a:rPr>
              <a:t>Other games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7358" y="1979286"/>
            <a:ext cx="6818438" cy="312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Merlin Entertainment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5284593" cy="3698826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Europe’s </a:t>
            </a:r>
            <a:r>
              <a:rPr lang="en-US" sz="1900" dirty="0" smtClean="0"/>
              <a:t>most popular </a:t>
            </a:r>
            <a:r>
              <a:rPr lang="en-US" sz="1900" dirty="0"/>
              <a:t>and the world’s second largest visitor attraction </a:t>
            </a:r>
            <a:r>
              <a:rPr lang="en-US" sz="1900" dirty="0" smtClean="0"/>
              <a:t>operator</a:t>
            </a:r>
          </a:p>
          <a:p>
            <a:r>
              <a:rPr lang="en-US" sz="1900" dirty="0" smtClean="0"/>
              <a:t>Operates </a:t>
            </a:r>
            <a:r>
              <a:rPr lang="en-US" sz="1900" dirty="0"/>
              <a:t>over 100 attractions, 9 hotels and 3 holiday villages in 23 countries across 4 continents </a:t>
            </a:r>
            <a:r>
              <a:rPr lang="en-US" sz="1900" dirty="0" smtClean="0"/>
              <a:t>including:</a:t>
            </a:r>
          </a:p>
          <a:p>
            <a:pPr lvl="1"/>
            <a:r>
              <a:rPr lang="en-US" sz="1700" dirty="0" smtClean="0"/>
              <a:t>Madame </a:t>
            </a:r>
            <a:r>
              <a:rPr lang="en-US" sz="1700" dirty="0"/>
              <a:t>Tussauds (5 in U.S</a:t>
            </a:r>
            <a:r>
              <a:rPr lang="en-US" sz="1700" dirty="0" smtClean="0"/>
              <a:t>.)</a:t>
            </a:r>
          </a:p>
          <a:p>
            <a:pPr lvl="1"/>
            <a:r>
              <a:rPr lang="en-US" sz="1700" dirty="0" smtClean="0"/>
              <a:t>The </a:t>
            </a:r>
            <a:r>
              <a:rPr lang="en-US" sz="1700" dirty="0"/>
              <a:t>Dungeons (1 in U.S</a:t>
            </a:r>
            <a:r>
              <a:rPr lang="en-US" sz="1700" dirty="0" smtClean="0"/>
              <a:t>.)</a:t>
            </a:r>
          </a:p>
          <a:p>
            <a:pPr lvl="1"/>
            <a:r>
              <a:rPr lang="en-US" sz="1700" dirty="0" smtClean="0"/>
              <a:t>LEGOLAND </a:t>
            </a:r>
            <a:r>
              <a:rPr lang="en-US" sz="1700" dirty="0"/>
              <a:t>(2 in U.S.) &amp; LEGOLAND Discovery Centers (6 in the U.S</a:t>
            </a:r>
            <a:r>
              <a:rPr lang="en-US" sz="1700" dirty="0" smtClean="0"/>
              <a:t>.)</a:t>
            </a:r>
          </a:p>
          <a:p>
            <a:pPr lvl="1"/>
            <a:r>
              <a:rPr lang="en-US" sz="1700" dirty="0" smtClean="0"/>
              <a:t>Sea </a:t>
            </a:r>
            <a:r>
              <a:rPr lang="en-US" sz="1700" dirty="0"/>
              <a:t>Life (6 locations in the U.S</a:t>
            </a:r>
            <a:r>
              <a:rPr lang="en-US" sz="1700" dirty="0" smtClean="0"/>
              <a:t>.)</a:t>
            </a:r>
          </a:p>
          <a:p>
            <a:pPr lvl="1"/>
            <a:r>
              <a:rPr lang="en-US" sz="1700" dirty="0" smtClean="0"/>
              <a:t>Among the other </a:t>
            </a:r>
            <a:r>
              <a:rPr lang="en-US" sz="1700" dirty="0"/>
              <a:t>international </a:t>
            </a:r>
            <a:r>
              <a:rPr lang="en-US" sz="1700" dirty="0" smtClean="0"/>
              <a:t>attractions</a:t>
            </a:r>
            <a:endParaRPr lang="en-US" sz="1700" dirty="0"/>
          </a:p>
        </p:txBody>
      </p:sp>
      <p:pic>
        <p:nvPicPr>
          <p:cNvPr id="8194" name="Picture 2" descr="http://upload.wikimedia.org/wikipedia/en/6/68/Merlin_Entertainments_2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0" y="2676236"/>
            <a:ext cx="4629049" cy="362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5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Life Aquarium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4217" y="2833511"/>
            <a:ext cx="4825158" cy="3186289"/>
          </a:xfrm>
        </p:spPr>
        <p:txBody>
          <a:bodyPr>
            <a:normAutofit/>
          </a:bodyPr>
          <a:lstStyle/>
          <a:p>
            <a:r>
              <a:rPr lang="en-US" dirty="0"/>
              <a:t>Merlin </a:t>
            </a:r>
            <a:r>
              <a:rPr lang="en-US" dirty="0" smtClean="0"/>
              <a:t>Entertainment’s </a:t>
            </a:r>
            <a:r>
              <a:rPr lang="en-US" dirty="0"/>
              <a:t>100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attraction</a:t>
            </a:r>
          </a:p>
          <a:p>
            <a:r>
              <a:rPr lang="en-US" dirty="0" smtClean="0"/>
              <a:t>150,000 </a:t>
            </a:r>
            <a:r>
              <a:rPr lang="en-US" dirty="0"/>
              <a:t>gallons of </a:t>
            </a:r>
            <a:r>
              <a:rPr lang="en-US" dirty="0" smtClean="0"/>
              <a:t>water</a:t>
            </a:r>
          </a:p>
          <a:p>
            <a:r>
              <a:rPr lang="en-US" dirty="0" smtClean="0"/>
              <a:t>Over </a:t>
            </a:r>
            <a:r>
              <a:rPr lang="en-US" dirty="0"/>
              <a:t>5,000 sea </a:t>
            </a:r>
            <a:r>
              <a:rPr lang="en-US" dirty="0" smtClean="0"/>
              <a:t>Aquatic life, including crabs, fish, sharks, octopi and stingrays</a:t>
            </a:r>
          </a:p>
          <a:p>
            <a:r>
              <a:rPr lang="en-US" dirty="0" smtClean="0"/>
              <a:t>Designed </a:t>
            </a:r>
            <a:r>
              <a:rPr lang="en-US" dirty="0"/>
              <a:t>to showcase </a:t>
            </a:r>
            <a:r>
              <a:rPr lang="en-US" dirty="0" smtClean="0"/>
              <a:t>river to sea ecosystem</a:t>
            </a:r>
          </a:p>
          <a:p>
            <a:r>
              <a:rPr lang="en-US" dirty="0" smtClean="0"/>
              <a:t>Includes </a:t>
            </a:r>
            <a:r>
              <a:rPr lang="en-US" dirty="0"/>
              <a:t>aquariums </a:t>
            </a:r>
            <a:r>
              <a:rPr lang="en-US" dirty="0" smtClean="0"/>
              <a:t>featuring </a:t>
            </a:r>
            <a:r>
              <a:rPr lang="en-US" dirty="0"/>
              <a:t>unique designs that allow for both underwater views and hands on experiences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9218" name="Picture 2" descr="http://rockinmama.net/wp-content/uploads/2013/06/SEA-LIFE-Aqua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544" y="2425443"/>
            <a:ext cx="5928107" cy="393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Economic Incentive Grant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028" y="2427230"/>
            <a:ext cx="5554318" cy="407272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Cabarrus County and the </a:t>
            </a:r>
            <a:r>
              <a:rPr lang="en-US" sz="2000" dirty="0" smtClean="0"/>
              <a:t>city </a:t>
            </a:r>
            <a:r>
              <a:rPr lang="en-US" sz="2000" dirty="0"/>
              <a:t>of Concord offered economic incentive grants to entice </a:t>
            </a:r>
            <a:r>
              <a:rPr lang="en-US" sz="2000" dirty="0" smtClean="0"/>
              <a:t>Simon Property Group </a:t>
            </a:r>
            <a:r>
              <a:rPr lang="en-US" sz="2000" dirty="0"/>
              <a:t>and Merlin </a:t>
            </a:r>
            <a:r>
              <a:rPr lang="en-US" sz="2000" dirty="0" smtClean="0"/>
              <a:t>Entertainment </a:t>
            </a:r>
            <a:r>
              <a:rPr lang="en-US" sz="2000" dirty="0"/>
              <a:t>to construct and operate a Sea Life Aquarium in Concord Mills Mall. </a:t>
            </a:r>
            <a:r>
              <a:rPr lang="en-US" sz="2000" dirty="0" smtClean="0"/>
              <a:t>Specific factors include:</a:t>
            </a:r>
          </a:p>
          <a:p>
            <a:pPr lvl="1"/>
            <a:r>
              <a:rPr lang="en-US" sz="1800" dirty="0" smtClean="0"/>
              <a:t>Estimated </a:t>
            </a:r>
            <a:r>
              <a:rPr lang="en-US" sz="1800" dirty="0"/>
              <a:t>investment of $</a:t>
            </a:r>
            <a:r>
              <a:rPr lang="en-US" sz="1800" dirty="0" smtClean="0"/>
              <a:t>10 million</a:t>
            </a:r>
          </a:p>
          <a:p>
            <a:pPr lvl="1"/>
            <a:r>
              <a:rPr lang="en-US" sz="1800" dirty="0" smtClean="0"/>
              <a:t>Both </a:t>
            </a:r>
            <a:r>
              <a:rPr lang="en-US" sz="1800" dirty="0"/>
              <a:t>grants are for </a:t>
            </a:r>
            <a:r>
              <a:rPr lang="en-US" sz="1800" dirty="0" smtClean="0"/>
              <a:t>a maximum </a:t>
            </a:r>
            <a:r>
              <a:rPr lang="en-US" sz="1800" dirty="0"/>
              <a:t>of 6 </a:t>
            </a:r>
            <a:r>
              <a:rPr lang="en-US" sz="1800" dirty="0" smtClean="0"/>
              <a:t>years</a:t>
            </a:r>
          </a:p>
          <a:p>
            <a:pPr lvl="1"/>
            <a:r>
              <a:rPr lang="en-US" sz="1800" dirty="0" smtClean="0"/>
              <a:t>85</a:t>
            </a:r>
            <a:r>
              <a:rPr lang="en-US" sz="1800" dirty="0"/>
              <a:t>% of tax paid on increase in assessment related to new </a:t>
            </a:r>
            <a:r>
              <a:rPr lang="en-US" sz="1800" dirty="0" smtClean="0"/>
              <a:t>investment</a:t>
            </a:r>
          </a:p>
          <a:p>
            <a:pPr lvl="1"/>
            <a:r>
              <a:rPr lang="en-US" sz="1800" dirty="0" smtClean="0"/>
              <a:t>Maximum </a:t>
            </a:r>
            <a:r>
              <a:rPr lang="en-US" sz="1800" dirty="0"/>
              <a:t>of $400,000 to be granted by the </a:t>
            </a:r>
            <a:r>
              <a:rPr lang="en-US" sz="1800" dirty="0" smtClean="0"/>
              <a:t>county </a:t>
            </a:r>
            <a:r>
              <a:rPr lang="en-US" sz="1800" dirty="0"/>
              <a:t>and </a:t>
            </a:r>
            <a:r>
              <a:rPr lang="en-US" sz="1800" dirty="0" smtClean="0"/>
              <a:t>the city in total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98" y="2864384"/>
            <a:ext cx="5674913" cy="31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1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Economic Incentive Grant Legality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5468" y="2379643"/>
            <a:ext cx="9112767" cy="418641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NC constitution allows for the state legislature to create tax laws. It also excludes or exempts taxation Statewide</a:t>
            </a:r>
          </a:p>
          <a:p>
            <a:r>
              <a:rPr lang="en-US" sz="2000" dirty="0" smtClean="0"/>
              <a:t>Local governments are only allowed to incur debt or expend tax revenue for the public benefit - not for a private party</a:t>
            </a:r>
          </a:p>
          <a:p>
            <a:r>
              <a:rPr lang="en-US" sz="2000" dirty="0" smtClean="0"/>
              <a:t>The Maready case </a:t>
            </a:r>
            <a:r>
              <a:rPr lang="en-US" sz="2000" dirty="0"/>
              <a:t>clarifies </a:t>
            </a:r>
            <a:r>
              <a:rPr lang="en-US" sz="2000" dirty="0" smtClean="0"/>
              <a:t>under N.C.G.S</a:t>
            </a:r>
            <a:r>
              <a:rPr lang="en-US" sz="2000" dirty="0"/>
              <a:t>. Sec. </a:t>
            </a:r>
            <a:r>
              <a:rPr lang="en-US" sz="2000" dirty="0" smtClean="0"/>
              <a:t>158-7.1 (Local Development) </a:t>
            </a:r>
            <a:r>
              <a:rPr lang="en-US" sz="2000" dirty="0"/>
              <a:t>:</a:t>
            </a:r>
            <a:endParaRPr lang="en-US" sz="2000" dirty="0" smtClean="0"/>
          </a:p>
          <a:p>
            <a:pPr lvl="1"/>
            <a:r>
              <a:rPr lang="en-US" sz="1800" dirty="0" smtClean="0"/>
              <a:t>Appropriations eligible if “increase the population, taxable property, </a:t>
            </a:r>
            <a:r>
              <a:rPr lang="en-US" dirty="0"/>
              <a:t>agricultural</a:t>
            </a:r>
            <a:r>
              <a:rPr lang="en-US" sz="1800" dirty="0" smtClean="0"/>
              <a:t> industries and business prospects” </a:t>
            </a:r>
          </a:p>
          <a:p>
            <a:pPr lvl="1"/>
            <a:r>
              <a:rPr lang="en-US" sz="2000" dirty="0" smtClean="0"/>
              <a:t>Out of this comes the “But for” clause requirement</a:t>
            </a:r>
          </a:p>
          <a:p>
            <a:pPr lvl="2"/>
            <a:r>
              <a:rPr lang="en-US" sz="1800" dirty="0" smtClean="0"/>
              <a:t>Incentive is required for Project to go forward, typically in a competitive situation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06" y="2379643"/>
            <a:ext cx="2354856" cy="41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0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947514" cy="70696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Economic Incentive Grant: Key Factors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5715" y="2423710"/>
            <a:ext cx="5554873" cy="4263529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 smtClean="0"/>
              <a:t>Grants </a:t>
            </a:r>
            <a:r>
              <a:rPr lang="en-US" sz="2300" dirty="0"/>
              <a:t>are for the new incremental change in </a:t>
            </a:r>
            <a:r>
              <a:rPr lang="en-US" sz="2300" dirty="0" smtClean="0"/>
              <a:t>assessment.  </a:t>
            </a:r>
          </a:p>
          <a:p>
            <a:r>
              <a:rPr lang="en-US" sz="2300" dirty="0" smtClean="0"/>
              <a:t>All </a:t>
            </a:r>
            <a:r>
              <a:rPr lang="en-US" sz="2300" dirty="0"/>
              <a:t>investments do </a:t>
            </a:r>
            <a:r>
              <a:rPr lang="en-US" sz="2300" dirty="0" smtClean="0"/>
              <a:t>not necessarily </a:t>
            </a:r>
            <a:r>
              <a:rPr lang="en-US" sz="2300" dirty="0"/>
              <a:t>result in new </a:t>
            </a:r>
            <a:r>
              <a:rPr lang="en-US" sz="2300" dirty="0" smtClean="0"/>
              <a:t>assessment values </a:t>
            </a:r>
            <a:r>
              <a:rPr lang="en-US" sz="2300" dirty="0"/>
              <a:t>and may actually cause a decrease in </a:t>
            </a:r>
            <a:r>
              <a:rPr lang="en-US" sz="2300" dirty="0" smtClean="0"/>
              <a:t>value:</a:t>
            </a:r>
          </a:p>
          <a:p>
            <a:pPr lvl="1"/>
            <a:r>
              <a:rPr lang="en-US" sz="2300" dirty="0" smtClean="0"/>
              <a:t>Removal </a:t>
            </a:r>
            <a:r>
              <a:rPr lang="en-US" sz="2300" dirty="0"/>
              <a:t>of previously assessed assets cause a reduction to the otherwise grantable </a:t>
            </a:r>
            <a:r>
              <a:rPr lang="en-US" sz="2300" dirty="0" smtClean="0"/>
              <a:t>assessment</a:t>
            </a:r>
          </a:p>
          <a:p>
            <a:pPr lvl="1"/>
            <a:r>
              <a:rPr lang="en-US" sz="2300" dirty="0" smtClean="0"/>
              <a:t>Replacements </a:t>
            </a:r>
            <a:r>
              <a:rPr lang="en-US" sz="2300" dirty="0"/>
              <a:t>of HVAC or relocation of other utilities do not result in increases in assessment </a:t>
            </a:r>
            <a:r>
              <a:rPr lang="en-US" sz="2300" dirty="0" smtClean="0"/>
              <a:t>values</a:t>
            </a:r>
          </a:p>
          <a:p>
            <a:pPr lvl="1"/>
            <a:r>
              <a:rPr lang="en-US" sz="2300" dirty="0" smtClean="0"/>
              <a:t>Destruction </a:t>
            </a:r>
            <a:r>
              <a:rPr lang="en-US" sz="2300" dirty="0"/>
              <a:t>and rebuild similarly do not increase assessment </a:t>
            </a:r>
            <a:r>
              <a:rPr lang="en-US" sz="2300" dirty="0" smtClean="0"/>
              <a:t>values</a:t>
            </a:r>
          </a:p>
          <a:p>
            <a:pPr lvl="1"/>
            <a:r>
              <a:rPr lang="en-US" sz="2300" dirty="0" smtClean="0"/>
              <a:t>Spending </a:t>
            </a:r>
            <a:r>
              <a:rPr lang="en-US" sz="2300" dirty="0"/>
              <a:t>on advertising and other startup costs do not result in grantable value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8" y="2798283"/>
            <a:ext cx="5738566" cy="32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39012" y="1447800"/>
            <a:ext cx="2934561" cy="1183395"/>
          </a:xfrm>
        </p:spPr>
        <p:txBody>
          <a:bodyPr/>
          <a:lstStyle/>
          <a:p>
            <a:r>
              <a:rPr lang="en-US" dirty="0" smtClean="0"/>
              <a:t>Nascar Speedpark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43938" y="3027804"/>
            <a:ext cx="3075522" cy="2469614"/>
          </a:xfrm>
        </p:spPr>
        <p:txBody>
          <a:bodyPr/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Occupied the retail space prior to the construction of the Sea Life Aquarium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It was </a:t>
            </a:r>
            <a:r>
              <a:rPr lang="en-US" dirty="0"/>
              <a:t>primarily, a combined indoor and outdoor go-cart </a:t>
            </a:r>
            <a:r>
              <a:rPr lang="en-US" dirty="0" smtClean="0"/>
              <a:t>facility</a:t>
            </a:r>
            <a:endParaRPr lang="en-US" dirty="0"/>
          </a:p>
        </p:txBody>
      </p:sp>
      <p:pic>
        <p:nvPicPr>
          <p:cNvPr id="10242" name="Picture 2" descr="https://c4.staticflickr.com/4/3250/2384900095_be45035d7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61" y="1379532"/>
            <a:ext cx="6838594" cy="454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6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114" y="1447800"/>
            <a:ext cx="3614738" cy="117633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Cabarrus County Tourism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918046" y="2940389"/>
            <a:ext cx="3649457" cy="28434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could say that racing in Cabarrus County started with the original gold rush caused by the first documented discovery of gold in North America in 1799.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Nascar now dominates our racing but tourist attractions are diverse.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2051" y="636353"/>
            <a:ext cx="5414961" cy="544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69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Speedpark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501" y="3142543"/>
            <a:ext cx="4825158" cy="2772731"/>
          </a:xfrm>
        </p:spPr>
        <p:txBody>
          <a:bodyPr/>
          <a:lstStyle/>
          <a:p>
            <a:pPr>
              <a:buFont typeface="Century Gothic" panose="020B0502020202020204" pitchFamily="34" charset="0"/>
              <a:buChar char="►"/>
            </a:pPr>
            <a:r>
              <a:rPr lang="en-US" dirty="0" smtClean="0"/>
              <a:t>The </a:t>
            </a:r>
            <a:r>
              <a:rPr lang="en-US" dirty="0"/>
              <a:t>exterior go-cart and peripheral operation </a:t>
            </a:r>
            <a:r>
              <a:rPr lang="en-US" dirty="0" smtClean="0"/>
              <a:t>has since been taken over by a new company, The Speedpark, </a:t>
            </a:r>
            <a:r>
              <a:rPr lang="en-US" dirty="0"/>
              <a:t>while Sea Life took over </a:t>
            </a:r>
            <a:r>
              <a:rPr lang="en-US" dirty="0" smtClean="0"/>
              <a:t>the </a:t>
            </a:r>
            <a:r>
              <a:rPr lang="en-US" dirty="0"/>
              <a:t>interior </a:t>
            </a:r>
            <a:r>
              <a:rPr lang="en-US" dirty="0" smtClean="0"/>
              <a:t>space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en-US" dirty="0" smtClean="0"/>
              <a:t>The Speedpark has added slides, bungee jumps and other amusements to the preexisting go-cart and mini-golf attractions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insidesevierville.com/wp-content/uploads/2012/05/TBayerSpeed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27" y="2525217"/>
            <a:ext cx="5343180" cy="40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Nascar Speedpark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9130" y="3121462"/>
            <a:ext cx="4825159" cy="2739681"/>
          </a:xfrm>
        </p:spPr>
        <p:txBody>
          <a:bodyPr/>
          <a:lstStyle/>
          <a:p>
            <a:r>
              <a:rPr lang="en-US" dirty="0"/>
              <a:t>The interior space had a partial 2 story configuration and included part of the track </a:t>
            </a:r>
            <a:r>
              <a:rPr lang="en-US" dirty="0" smtClean="0"/>
              <a:t>- a </a:t>
            </a:r>
            <a:r>
              <a:rPr lang="en-US" dirty="0"/>
              <a:t>concrete ramp from the first floor to the second floor and </a:t>
            </a:r>
            <a:r>
              <a:rPr lang="en-US" dirty="0" smtClean="0"/>
              <a:t>back </a:t>
            </a:r>
            <a:endParaRPr lang="en-US" dirty="0"/>
          </a:p>
          <a:p>
            <a:r>
              <a:rPr lang="en-US" dirty="0"/>
              <a:t>It included </a:t>
            </a:r>
            <a:r>
              <a:rPr lang="en-US" dirty="0" smtClean="0"/>
              <a:t>various </a:t>
            </a:r>
            <a:r>
              <a:rPr lang="en-US" dirty="0"/>
              <a:t>arcade games, a paint ball area, snack bar and souvenir shop along with ticket sales for both indoor and outdoor </a:t>
            </a:r>
            <a:r>
              <a:rPr lang="en-US" dirty="0" smtClean="0"/>
              <a:t>operations</a:t>
            </a:r>
            <a:endParaRPr lang="en-US" dirty="0"/>
          </a:p>
        </p:txBody>
      </p:sp>
      <p:pic>
        <p:nvPicPr>
          <p:cNvPr id="2050" name="Picture 2" descr="http://www.coasterimage.com/wp-content/uploads/2012/05/nascar-speed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6" y="2594742"/>
            <a:ext cx="5692775" cy="379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8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954" y="1835226"/>
            <a:ext cx="3088434" cy="747713"/>
          </a:xfrm>
        </p:spPr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4" y="1373386"/>
            <a:ext cx="6550819" cy="4913113"/>
          </a:xfrm>
        </p:spPr>
      </p:pic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1154954" y="3217673"/>
            <a:ext cx="2793158" cy="1905172"/>
          </a:xfrm>
        </p:spPr>
        <p:txBody>
          <a:bodyPr>
            <a:noAutofit/>
          </a:bodyPr>
          <a:lstStyle/>
          <a:p>
            <a:r>
              <a:rPr lang="en-US" dirty="0"/>
              <a:t>Construction started as destruction with the removal of the racetrack ramp and the movement of utilities including </a:t>
            </a:r>
            <a:r>
              <a:rPr lang="en-US" dirty="0" smtClean="0"/>
              <a:t>HVAC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6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3158862" cy="985221"/>
          </a:xfrm>
        </p:spPr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28" y="802342"/>
            <a:ext cx="5178910" cy="5178910"/>
          </a:xfrm>
        </p:spPr>
      </p:pic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1154954" y="2497567"/>
            <a:ext cx="2793158" cy="3129279"/>
          </a:xfrm>
        </p:spPr>
        <p:txBody>
          <a:bodyPr>
            <a:normAutofit/>
          </a:bodyPr>
          <a:lstStyle/>
          <a:p>
            <a:r>
              <a:rPr lang="en-US" dirty="0" smtClean="0"/>
              <a:t>For the </a:t>
            </a:r>
            <a:r>
              <a:rPr lang="en-US" dirty="0"/>
              <a:t>establishment of aquariums, portions of the concrete floor needed to be excavated in order to put support piping into place along with filtering and other </a:t>
            </a:r>
            <a:r>
              <a:rPr lang="en-US" dirty="0" smtClean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30093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0559" y="871369"/>
            <a:ext cx="3029771" cy="5764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71" y="537791"/>
            <a:ext cx="4362173" cy="5816230"/>
          </a:xfrm>
        </p:spPr>
      </p:pic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950559" y="1447800"/>
            <a:ext cx="3535380" cy="4572000"/>
          </a:xfrm>
        </p:spPr>
        <p:txBody>
          <a:bodyPr>
            <a:no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The </a:t>
            </a:r>
            <a:r>
              <a:rPr lang="en-US" dirty="0"/>
              <a:t>tanks were mostly built to specifications, off site and then installed per </a:t>
            </a:r>
            <a:r>
              <a:rPr lang="en-US" dirty="0" smtClean="0"/>
              <a:t>plans</a:t>
            </a:r>
            <a:endParaRPr lang="en-US" dirty="0"/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This picture shows the back side of a smaller tank, the deck built for access, the filtering piping and support structure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There also is special lighting installed directly above the tanks 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The display side and interior of the tank contain all of the theming</a:t>
            </a:r>
          </a:p>
        </p:txBody>
      </p:sp>
    </p:spTree>
    <p:extLst>
      <p:ext uri="{BB962C8B-B14F-4D97-AF65-F5344CB8AC3E}">
        <p14:creationId xmlns:p14="http://schemas.microsoft.com/office/powerpoint/2010/main" val="29985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4374" y="2000479"/>
            <a:ext cx="3094317" cy="640976"/>
          </a:xfrm>
        </p:spPr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71" y="537791"/>
            <a:ext cx="4362174" cy="5816232"/>
          </a:xfrm>
        </p:spPr>
      </p:pic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1154954" y="3193730"/>
            <a:ext cx="2793158" cy="1763862"/>
          </a:xfrm>
        </p:spPr>
        <p:txBody>
          <a:bodyPr>
            <a:normAutofit/>
          </a:bodyPr>
          <a:lstStyle/>
          <a:p>
            <a:r>
              <a:rPr lang="en-US" dirty="0"/>
              <a:t>The entire attraction is built in the interior space of the shell store </a:t>
            </a:r>
            <a:r>
              <a:rPr lang="en-US" dirty="0" smtClean="0"/>
              <a:t>- no </a:t>
            </a:r>
            <a:r>
              <a:rPr lang="en-US" dirty="0"/>
              <a:t>attachment to the exterior </a:t>
            </a:r>
            <a:r>
              <a:rPr lang="en-US" dirty="0" smtClean="0"/>
              <a:t>walls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3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31269" y="1912345"/>
            <a:ext cx="3040528" cy="630219"/>
          </a:xfrm>
        </p:spPr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00" y="1785770"/>
            <a:ext cx="6727691" cy="3784326"/>
          </a:xfrm>
          <a:prstGeom prst="roundRect">
            <a:avLst>
              <a:gd name="adj" fmla="val 0"/>
            </a:avLst>
          </a:prstGeom>
        </p:spPr>
      </p:pic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1154954" y="2984407"/>
            <a:ext cx="2793158" cy="2171487"/>
          </a:xfrm>
        </p:spPr>
        <p:txBody>
          <a:bodyPr>
            <a:normAutofit/>
          </a:bodyPr>
          <a:lstStyle/>
          <a:p>
            <a:r>
              <a:rPr lang="en-US" dirty="0" smtClean="0"/>
              <a:t>Much of the display area was made to look like rocks or wood but was actually built from concrete applied over wire, similar to a kids volcano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128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 Estate Assessment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92" y="479594"/>
            <a:ext cx="3915913" cy="58845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2849330"/>
            <a:ext cx="2965353" cy="2526902"/>
          </a:xfrm>
        </p:spPr>
        <p:txBody>
          <a:bodyPr/>
          <a:lstStyle/>
          <a:p>
            <a:r>
              <a:rPr lang="en-US" dirty="0"/>
              <a:t>Enclosed Shopping Mall</a:t>
            </a:r>
          </a:p>
          <a:p>
            <a:endParaRPr lang="en-US" dirty="0" smtClean="0"/>
          </a:p>
          <a:p>
            <a:r>
              <a:rPr lang="en-US" dirty="0" smtClean="0"/>
              <a:t>Typically </a:t>
            </a:r>
            <a:r>
              <a:rPr lang="en-US" dirty="0"/>
              <a:t>3 Components: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n-US" dirty="0"/>
              <a:t>Major Anchor Stores</a:t>
            </a: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n-US" dirty="0"/>
              <a:t>Small Strip Shops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Mall Concourse</a:t>
            </a:r>
          </a:p>
        </p:txBody>
      </p:sp>
    </p:spTree>
    <p:extLst>
      <p:ext uri="{BB962C8B-B14F-4D97-AF65-F5344CB8AC3E}">
        <p14:creationId xmlns:p14="http://schemas.microsoft.com/office/powerpoint/2010/main" val="139887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470" y="1963902"/>
            <a:ext cx="3569465" cy="597569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Concord Mills 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72" y="1732548"/>
            <a:ext cx="6938682" cy="36312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2939669"/>
            <a:ext cx="3208498" cy="1929788"/>
          </a:xfrm>
        </p:spPr>
        <p:txBody>
          <a:bodyPr>
            <a:normAutofit/>
          </a:bodyPr>
          <a:lstStyle/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Major Mall outlet, made up of many major and minor anchor </a:t>
            </a:r>
            <a:r>
              <a:rPr lang="en-US" sz="1800" dirty="0" smtClean="0">
                <a:solidFill>
                  <a:schemeClr val="bg1"/>
                </a:solidFill>
              </a:rPr>
              <a:t>stores</a:t>
            </a:r>
            <a:endParaRPr lang="en-US" sz="1800" dirty="0">
              <a:solidFill>
                <a:schemeClr val="bg1"/>
              </a:solidFill>
            </a:endParaRPr>
          </a:p>
          <a:p>
            <a:pPr marL="285750" lvl="0" indent="-285750">
              <a:buFont typeface="Century Gothic" panose="020B0502020202020204" pitchFamily="34" charset="0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Different approach – All three groups are combined </a:t>
            </a:r>
            <a:r>
              <a:rPr lang="en-US" sz="1800" dirty="0" smtClean="0">
                <a:solidFill>
                  <a:schemeClr val="bg1"/>
                </a:solidFill>
              </a:rPr>
              <a:t>together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164" y="1492368"/>
            <a:ext cx="4803354" cy="6228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White Box Approach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84" y="638039"/>
            <a:ext cx="4986371" cy="55542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668" y="2759940"/>
            <a:ext cx="4171024" cy="2638325"/>
          </a:xfrm>
        </p:spPr>
        <p:txBody>
          <a:bodyPr>
            <a:no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Building Shell ( Structure – Insulated Roof – Exterior Walls )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Interior Leased Stores (slab Floor, open ceiling, demising partitions and walls)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Interior Non-Leased ( AC and Lighted malls, courts, entry ways, public restrooms, service areas )</a:t>
            </a:r>
          </a:p>
        </p:txBody>
      </p:sp>
    </p:spTree>
    <p:extLst>
      <p:ext uri="{BB962C8B-B14F-4D97-AF65-F5344CB8AC3E}">
        <p14:creationId xmlns:p14="http://schemas.microsoft.com/office/powerpoint/2010/main" val="156072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Economic Benefits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499"/>
            <a:ext cx="4232293" cy="37862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2,700 hotel rooms</a:t>
            </a:r>
          </a:p>
          <a:p>
            <a:r>
              <a:rPr lang="en-US" dirty="0" smtClean="0"/>
              <a:t>632,000 room night stays</a:t>
            </a:r>
          </a:p>
          <a:p>
            <a:r>
              <a:rPr lang="en-US" dirty="0" smtClean="0"/>
              <a:t>$4.8 million in room tax revenue</a:t>
            </a:r>
          </a:p>
          <a:p>
            <a:r>
              <a:rPr lang="en-US" dirty="0" smtClean="0"/>
              <a:t>3,900+ tourism jobs</a:t>
            </a:r>
          </a:p>
          <a:p>
            <a:r>
              <a:rPr lang="en-US" dirty="0" smtClean="0"/>
              <a:t>$80 million+ in payroll</a:t>
            </a:r>
          </a:p>
          <a:p>
            <a:r>
              <a:rPr lang="en-US" dirty="0" smtClean="0"/>
              <a:t>$6.5 million in local tax revenues which save each household $424 per year in taxes</a:t>
            </a:r>
          </a:p>
          <a:p>
            <a:r>
              <a:rPr lang="en-US" dirty="0" smtClean="0"/>
              <a:t>Ranked 12</a:t>
            </a:r>
            <a:r>
              <a:rPr lang="en-US" baseline="30000" dirty="0" smtClean="0"/>
              <a:t>th</a:t>
            </a:r>
            <a:r>
              <a:rPr lang="en-US" dirty="0" smtClean="0"/>
              <a:t> in travel impact among North Carolina’s 100 counties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60" y="2367028"/>
            <a:ext cx="3971581" cy="398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967288"/>
            <a:ext cx="8824913" cy="566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Concord Mills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42875"/>
            <a:ext cx="870585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872866"/>
            <a:ext cx="3062044" cy="11076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Leasehold Improvements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89" y="1204856"/>
            <a:ext cx="6254551" cy="50453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284820"/>
            <a:ext cx="2793158" cy="1738872"/>
          </a:xfrm>
        </p:spPr>
        <p:txBody>
          <a:bodyPr/>
          <a:lstStyle/>
          <a:p>
            <a:r>
              <a:rPr lang="en-US" dirty="0"/>
              <a:t>All Improvements beyond White Box level are considered Leasehold Improvements</a:t>
            </a:r>
          </a:p>
        </p:txBody>
      </p:sp>
    </p:spTree>
    <p:extLst>
      <p:ext uri="{BB962C8B-B14F-4D97-AF65-F5344CB8AC3E}">
        <p14:creationId xmlns:p14="http://schemas.microsoft.com/office/powerpoint/2010/main" val="17715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Property and Leasehold Improvements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90001" y="2777717"/>
            <a:ext cx="4825158" cy="3416301"/>
          </a:xfrm>
        </p:spPr>
        <p:txBody>
          <a:bodyPr>
            <a:normAutofit/>
          </a:bodyPr>
          <a:lstStyle/>
          <a:p>
            <a:r>
              <a:rPr lang="en-US" sz="2000" dirty="0"/>
              <a:t>There are numerous personal property aspects related to this facility that are unique:</a:t>
            </a:r>
          </a:p>
          <a:p>
            <a:pPr lvl="1"/>
            <a:r>
              <a:rPr lang="en-US" sz="1800" dirty="0"/>
              <a:t>Aquatic life</a:t>
            </a:r>
          </a:p>
          <a:p>
            <a:pPr lvl="1"/>
            <a:r>
              <a:rPr lang="en-US" sz="1800" dirty="0"/>
              <a:t>Water</a:t>
            </a:r>
          </a:p>
          <a:p>
            <a:pPr lvl="1"/>
            <a:r>
              <a:rPr lang="en-US" sz="1800" dirty="0"/>
              <a:t>Displays</a:t>
            </a:r>
          </a:p>
          <a:p>
            <a:pPr lvl="1"/>
            <a:r>
              <a:rPr lang="en-US" sz="1800" dirty="0"/>
              <a:t>Process related investments</a:t>
            </a:r>
          </a:p>
          <a:p>
            <a:pPr lvl="1"/>
            <a:r>
              <a:rPr lang="en-US" sz="1800" dirty="0"/>
              <a:t>Retained assets</a:t>
            </a:r>
          </a:p>
          <a:p>
            <a:endParaRPr lang="en-US" sz="18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94" y="2390037"/>
            <a:ext cx="4185053" cy="4185053"/>
          </a:xfrm>
        </p:spPr>
      </p:pic>
    </p:spTree>
    <p:extLst>
      <p:ext uri="{BB962C8B-B14F-4D97-AF65-F5344CB8AC3E}">
        <p14:creationId xmlns:p14="http://schemas.microsoft.com/office/powerpoint/2010/main" val="69038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Aquatic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3769" y="2798829"/>
            <a:ext cx="4825158" cy="3025640"/>
          </a:xfrm>
        </p:spPr>
        <p:txBody>
          <a:bodyPr>
            <a:normAutofit/>
          </a:bodyPr>
          <a:lstStyle/>
          <a:p>
            <a:r>
              <a:rPr lang="en-US" dirty="0"/>
              <a:t>Statutes provide for the assessment of all personal property used to generate income that is not exempted or </a:t>
            </a:r>
            <a:r>
              <a:rPr lang="en-US" dirty="0" smtClean="0"/>
              <a:t>excluded</a:t>
            </a:r>
          </a:p>
          <a:p>
            <a:r>
              <a:rPr lang="en-US" dirty="0" smtClean="0"/>
              <a:t>There </a:t>
            </a:r>
            <a:r>
              <a:rPr lang="en-US" dirty="0"/>
              <a:t>is an exclusion for livestock but in this circumstance the </a:t>
            </a:r>
            <a:r>
              <a:rPr lang="en-US" dirty="0" smtClean="0"/>
              <a:t>aquatic life </a:t>
            </a:r>
            <a:r>
              <a:rPr lang="en-US" dirty="0"/>
              <a:t>are not being raised as food or for the production of </a:t>
            </a:r>
            <a:r>
              <a:rPr lang="en-US" dirty="0" smtClean="0"/>
              <a:t>food.  As a result, the sea life are </a:t>
            </a:r>
            <a:r>
              <a:rPr lang="en-US" dirty="0"/>
              <a:t>not classified as livestock and are therefore </a:t>
            </a:r>
            <a:r>
              <a:rPr lang="en-US" dirty="0" smtClean="0"/>
              <a:t>taxable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1266" name="Picture 2" descr="http://1-ps.googleusercontent.com/xk/Dv2DVEC_uu9OsvIIUnkcBTxjgX/s.saltwaterfish-com.appspot.com/commondatastorage.googleapis.com/swf_static_images/free-overnight-shipping_new.jpg.pagespeed.ce.9kmMaJcCDTLv3BOpfv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2" y="2994159"/>
            <a:ext cx="4940589" cy="263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Aquatic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8201" y="2595139"/>
            <a:ext cx="4825159" cy="32065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Given that the </a:t>
            </a:r>
            <a:r>
              <a:rPr lang="en-US" dirty="0" smtClean="0"/>
              <a:t>aquatic life </a:t>
            </a:r>
            <a:r>
              <a:rPr lang="en-US" dirty="0"/>
              <a:t>are booked by the company at their acquisition cost prior to their full </a:t>
            </a:r>
            <a:r>
              <a:rPr lang="en-US" dirty="0" smtClean="0"/>
              <a:t>growth, </a:t>
            </a:r>
            <a:r>
              <a:rPr lang="en-US" dirty="0"/>
              <a:t>have long </a:t>
            </a:r>
            <a:r>
              <a:rPr lang="en-US" dirty="0" smtClean="0"/>
              <a:t>lives and </a:t>
            </a:r>
            <a:r>
              <a:rPr lang="en-US" dirty="0"/>
              <a:t>are replaced as </a:t>
            </a:r>
            <a:r>
              <a:rPr lang="en-US" dirty="0" smtClean="0"/>
              <a:t>needed </a:t>
            </a:r>
            <a:r>
              <a:rPr lang="en-US" dirty="0"/>
              <a:t>they </a:t>
            </a:r>
            <a:r>
              <a:rPr lang="en-US" dirty="0" smtClean="0"/>
              <a:t>arguably </a:t>
            </a:r>
            <a:r>
              <a:rPr lang="en-US" dirty="0"/>
              <a:t>appreciate in </a:t>
            </a:r>
            <a:r>
              <a:rPr lang="en-US" dirty="0" smtClean="0"/>
              <a:t>value</a:t>
            </a:r>
            <a:endParaRPr lang="en-US" dirty="0"/>
          </a:p>
          <a:p>
            <a:r>
              <a:rPr lang="en-US" dirty="0"/>
              <a:t>Based on this and our discussions with management we have decided to accept original cost ($300k) to represent </a:t>
            </a:r>
            <a:r>
              <a:rPr lang="en-US" dirty="0" smtClean="0"/>
              <a:t>the value </a:t>
            </a:r>
            <a:r>
              <a:rPr lang="en-US" dirty="0"/>
              <a:t>of the </a:t>
            </a:r>
            <a:r>
              <a:rPr lang="en-US" dirty="0" smtClean="0"/>
              <a:t>Aquatic life. We </a:t>
            </a:r>
            <a:r>
              <a:rPr lang="en-US" dirty="0"/>
              <a:t>expect replacement costs to be expensed going </a:t>
            </a:r>
            <a:r>
              <a:rPr lang="en-US" dirty="0" smtClean="0"/>
              <a:t>forward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262" y="2597560"/>
            <a:ext cx="5696267" cy="320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Water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91351" y="3015715"/>
            <a:ext cx="4825159" cy="3004086"/>
          </a:xfrm>
        </p:spPr>
        <p:txBody>
          <a:bodyPr/>
          <a:lstStyle/>
          <a:p>
            <a:pPr>
              <a:buFont typeface="Century Gothic" panose="020B0502020202020204" pitchFamily="34" charset="0"/>
              <a:buChar char="►"/>
            </a:pPr>
            <a:r>
              <a:rPr lang="en-US" dirty="0"/>
              <a:t>Per reports, the tanks hold 150,000 </a:t>
            </a:r>
            <a:r>
              <a:rPr lang="en-US" dirty="0" smtClean="0"/>
              <a:t>gallons </a:t>
            </a:r>
            <a:r>
              <a:rPr lang="en-US" dirty="0"/>
              <a:t>of water which </a:t>
            </a:r>
            <a:r>
              <a:rPr lang="en-US" dirty="0" smtClean="0"/>
              <a:t>is filtered, purified and salinized to </a:t>
            </a:r>
            <a:r>
              <a:rPr lang="en-US" dirty="0"/>
              <a:t>maintain prime aquatic </a:t>
            </a:r>
            <a:r>
              <a:rPr lang="en-US" dirty="0" smtClean="0"/>
              <a:t>conditions</a:t>
            </a:r>
            <a:endParaRPr lang="en-US" dirty="0"/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9990" y="2344026"/>
            <a:ext cx="4154879" cy="415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128" y="2746719"/>
            <a:ext cx="4825158" cy="3037136"/>
          </a:xfrm>
        </p:spPr>
        <p:txBody>
          <a:bodyPr>
            <a:normAutofit/>
          </a:bodyPr>
          <a:lstStyle/>
          <a:p>
            <a:r>
              <a:rPr lang="en-US" dirty="0"/>
              <a:t>As described earlier, the displays are made primarily of </a:t>
            </a:r>
            <a:r>
              <a:rPr lang="en-US" dirty="0" smtClean="0"/>
              <a:t>concrete. The </a:t>
            </a:r>
            <a:r>
              <a:rPr lang="en-US" dirty="0"/>
              <a:t>tanks </a:t>
            </a:r>
            <a:r>
              <a:rPr lang="en-US" dirty="0" smtClean="0"/>
              <a:t>are made of fiber </a:t>
            </a:r>
            <a:r>
              <a:rPr lang="en-US" dirty="0"/>
              <a:t>glass and </a:t>
            </a:r>
            <a:r>
              <a:rPr lang="en-US" dirty="0" smtClean="0"/>
              <a:t>Plexiglas </a:t>
            </a:r>
          </a:p>
          <a:p>
            <a:r>
              <a:rPr lang="en-US" dirty="0" smtClean="0"/>
              <a:t>Historically </a:t>
            </a:r>
            <a:r>
              <a:rPr lang="en-US" dirty="0"/>
              <a:t>the Cabarrus County A</a:t>
            </a:r>
            <a:r>
              <a:rPr lang="en-US" dirty="0" smtClean="0"/>
              <a:t>ssessors </a:t>
            </a:r>
            <a:r>
              <a:rPr lang="en-US" dirty="0"/>
              <a:t>office has used a standard 10 year life for leasehold improvements </a:t>
            </a:r>
            <a:r>
              <a:rPr lang="en-US" dirty="0" smtClean="0"/>
              <a:t>since theming/branding of </a:t>
            </a:r>
            <a:r>
              <a:rPr lang="en-US" dirty="0"/>
              <a:t>retail stores is regularly refreshed and/or replaced as tenants </a:t>
            </a:r>
            <a:r>
              <a:rPr lang="en-US" dirty="0" smtClean="0"/>
              <a:t>relocate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21" y="2491657"/>
            <a:ext cx="6293646" cy="3540175"/>
          </a:xfrm>
        </p:spPr>
      </p:pic>
    </p:spTree>
    <p:extLst>
      <p:ext uri="{BB962C8B-B14F-4D97-AF65-F5344CB8AC3E}">
        <p14:creationId xmlns:p14="http://schemas.microsoft.com/office/powerpoint/2010/main" val="59525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Displays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6" y="2584986"/>
            <a:ext cx="5938399" cy="33403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1420" y="2584986"/>
            <a:ext cx="4825159" cy="3416300"/>
          </a:xfrm>
        </p:spPr>
        <p:txBody>
          <a:bodyPr/>
          <a:lstStyle/>
          <a:p>
            <a:r>
              <a:rPr lang="en-US" dirty="0"/>
              <a:t>In this case the theming is clearly built to last for a longer life as confirmed in discussions with </a:t>
            </a:r>
            <a:r>
              <a:rPr lang="en-US" dirty="0" smtClean="0"/>
              <a:t>management</a:t>
            </a:r>
            <a:endParaRPr lang="en-US" dirty="0"/>
          </a:p>
          <a:p>
            <a:r>
              <a:rPr lang="en-US" dirty="0"/>
              <a:t>It is expected that the theme will be kept in excellent condition with repairs and paint refreshing done on a regular basis</a:t>
            </a:r>
          </a:p>
          <a:p>
            <a:r>
              <a:rPr lang="en-US" dirty="0" smtClean="0"/>
              <a:t>We therefore </a:t>
            </a:r>
            <a:r>
              <a:rPr lang="en-US" dirty="0"/>
              <a:t>have decided to apply a 25 year life (N25) for the $4m of display and other leasehold improvements listed by the </a:t>
            </a:r>
            <a:r>
              <a:rPr lang="en-US" dirty="0" smtClean="0"/>
              <a:t>taxpayer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Other Listed Items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8" y="2367592"/>
            <a:ext cx="4067504" cy="406750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1763" y="2693194"/>
            <a:ext cx="4825159" cy="3416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aquarium does have filtering and other related equipment, furniture and fixtures, etc. ($</a:t>
            </a:r>
            <a:r>
              <a:rPr lang="en-US" dirty="0" smtClean="0"/>
              <a:t>2.25 million) </a:t>
            </a:r>
            <a:r>
              <a:rPr lang="en-US" dirty="0"/>
              <a:t>which we assigned 10 year lives (B10 – Amusement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Furniture </a:t>
            </a:r>
            <a:r>
              <a:rPr lang="en-US" dirty="0"/>
              <a:t>and fixtures (Office</a:t>
            </a:r>
            <a:r>
              <a:rPr lang="en-US" dirty="0" smtClean="0"/>
              <a:t>): </a:t>
            </a:r>
            <a:r>
              <a:rPr lang="en-US" dirty="0"/>
              <a:t>$11k (</a:t>
            </a:r>
            <a:r>
              <a:rPr lang="en-US" dirty="0" smtClean="0"/>
              <a:t>K10)</a:t>
            </a:r>
          </a:p>
          <a:p>
            <a:r>
              <a:rPr lang="en-US" dirty="0" smtClean="0"/>
              <a:t>Computers: </a:t>
            </a:r>
            <a:r>
              <a:rPr lang="en-US" dirty="0"/>
              <a:t>$333k (</a:t>
            </a:r>
            <a:r>
              <a:rPr lang="en-US" dirty="0" smtClean="0"/>
              <a:t>U5)</a:t>
            </a:r>
          </a:p>
          <a:p>
            <a:r>
              <a:rPr lang="en-US" dirty="0" smtClean="0"/>
              <a:t>Signs: $53k </a:t>
            </a:r>
            <a:r>
              <a:rPr lang="en-US" dirty="0"/>
              <a:t>which Cabarrus County assigns a 15 year straight line life given the construction of the </a:t>
            </a:r>
            <a:r>
              <a:rPr lang="en-US" dirty="0" smtClean="0"/>
              <a:t>signs</a:t>
            </a:r>
          </a:p>
          <a:p>
            <a:r>
              <a:rPr lang="en-US" dirty="0" smtClean="0"/>
              <a:t>Supplies: about </a:t>
            </a:r>
            <a:r>
              <a:rPr lang="en-US" dirty="0"/>
              <a:t>$</a:t>
            </a:r>
            <a:r>
              <a:rPr lang="en-US" dirty="0" smtClean="0"/>
              <a:t>4k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0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Computers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1" y="2633030"/>
            <a:ext cx="6073423" cy="34163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4640" y="2633030"/>
            <a:ext cx="4825159" cy="3416300"/>
          </a:xfrm>
        </p:spPr>
        <p:txBody>
          <a:bodyPr>
            <a:normAutofit/>
          </a:bodyPr>
          <a:lstStyle/>
          <a:p>
            <a:r>
              <a:rPr lang="en-US" dirty="0" smtClean="0"/>
              <a:t>As mentioned we have initially assessed computers as listed by the taxpayer </a:t>
            </a:r>
            <a:r>
              <a:rPr lang="en-US" dirty="0"/>
              <a:t>$333k (</a:t>
            </a:r>
            <a:r>
              <a:rPr lang="en-US" dirty="0" smtClean="0"/>
              <a:t>U5) </a:t>
            </a:r>
          </a:p>
          <a:p>
            <a:r>
              <a:rPr lang="en-US" dirty="0" smtClean="0"/>
              <a:t>We may find that a substantial amount of the computer cost is related to interactive displays and/or attached to the water maintenance systems</a:t>
            </a:r>
          </a:p>
          <a:p>
            <a:r>
              <a:rPr lang="en-US" dirty="0" smtClean="0"/>
              <a:t>If this is the case then we may reclassify the assets, during the audit process </a:t>
            </a:r>
          </a:p>
        </p:txBody>
      </p:sp>
    </p:spTree>
    <p:extLst>
      <p:ext uri="{BB962C8B-B14F-4D97-AF65-F5344CB8AC3E}">
        <p14:creationId xmlns:p14="http://schemas.microsoft.com/office/powerpoint/2010/main" val="9085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066581"/>
            <a:ext cx="2793159" cy="224101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Destination: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>
                <a:solidFill>
                  <a:schemeClr val="bg1"/>
                </a:solidFill>
              </a:rPr>
              <a:t>I-85 Exit 49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309386" y="4638102"/>
            <a:ext cx="2615948" cy="407623"/>
          </a:xfrm>
        </p:spPr>
        <p:txBody>
          <a:bodyPr>
            <a:normAutofit/>
          </a:bodyPr>
          <a:lstStyle/>
          <a:p>
            <a:r>
              <a:rPr lang="en-US" dirty="0" smtClean="0"/>
              <a:t>All within 2 mile radius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524" y="1295400"/>
            <a:ext cx="7045877" cy="508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1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Process Related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501" y="3100226"/>
            <a:ext cx="4825158" cy="2775789"/>
          </a:xfrm>
        </p:spPr>
        <p:txBody>
          <a:bodyPr>
            <a:normAutofit/>
          </a:bodyPr>
          <a:lstStyle/>
          <a:p>
            <a:r>
              <a:rPr lang="en-US" dirty="0"/>
              <a:t>As part of every grant Cabarrus County completes a Personal Property audit to assure that all property has been listed and properly </a:t>
            </a:r>
            <a:r>
              <a:rPr lang="en-US" dirty="0" smtClean="0"/>
              <a:t>assessed</a:t>
            </a:r>
          </a:p>
          <a:p>
            <a:r>
              <a:rPr lang="en-US" dirty="0" smtClean="0"/>
              <a:t>The </a:t>
            </a:r>
            <a:r>
              <a:rPr lang="en-US" dirty="0"/>
              <a:t>audit is broad in an attempt to assure that all assets and expenses are reviewed and identified as either real property, personal property or supplies as </a:t>
            </a:r>
            <a:r>
              <a:rPr lang="en-US" dirty="0" smtClean="0"/>
              <a:t>appropriate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89" y="2347357"/>
            <a:ext cx="5708704" cy="4281529"/>
          </a:xfrm>
        </p:spPr>
      </p:pic>
    </p:spTree>
    <p:extLst>
      <p:ext uri="{BB962C8B-B14F-4D97-AF65-F5344CB8AC3E}">
        <p14:creationId xmlns:p14="http://schemas.microsoft.com/office/powerpoint/2010/main" val="15084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Process Related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377316"/>
            <a:ext cx="4160945" cy="416094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2442" y="2664645"/>
            <a:ext cx="5242390" cy="3586285"/>
          </a:xfrm>
        </p:spPr>
        <p:txBody>
          <a:bodyPr>
            <a:noAutofit/>
          </a:bodyPr>
          <a:lstStyle/>
          <a:p>
            <a:r>
              <a:rPr lang="en-US" dirty="0"/>
              <a:t>As part of this process we will review Sea Life’s listing to identify how process related items have been accounted for like: footings, piping and electrical installations.  It is possible that these items have already been included in the equipment or display costs that have been </a:t>
            </a:r>
            <a:r>
              <a:rPr lang="en-US" dirty="0" smtClean="0"/>
              <a:t>listed</a:t>
            </a:r>
            <a:endParaRPr lang="en-US" dirty="0"/>
          </a:p>
          <a:p>
            <a:r>
              <a:rPr lang="en-US" dirty="0"/>
              <a:t>Our intent depending on the asset would be to treat </a:t>
            </a:r>
            <a:r>
              <a:rPr lang="en-US" dirty="0" smtClean="0"/>
              <a:t>these </a:t>
            </a:r>
            <a:r>
              <a:rPr lang="en-US" dirty="0"/>
              <a:t>items as leasehold improvements and apply a 25 year life (N25) given the expected lifespan of the </a:t>
            </a:r>
            <a:r>
              <a:rPr lang="en-US" dirty="0" smtClean="0"/>
              <a:t>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0671" y="2603500"/>
            <a:ext cx="5009441" cy="3954954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listed supplies (about $4k) </a:t>
            </a:r>
            <a:r>
              <a:rPr lang="en-US" sz="2000" dirty="0" smtClean="0"/>
              <a:t>appear </a:t>
            </a:r>
            <a:r>
              <a:rPr lang="en-US" sz="2000" dirty="0"/>
              <a:t>to be low and </a:t>
            </a:r>
            <a:r>
              <a:rPr lang="en-US" sz="2000" dirty="0" smtClean="0"/>
              <a:t>may not include items like: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r>
              <a:rPr lang="en-US" sz="1800" dirty="0" smtClean="0"/>
              <a:t>Salt </a:t>
            </a:r>
          </a:p>
          <a:p>
            <a:pPr lvl="1"/>
            <a:r>
              <a:rPr lang="en-US" sz="1800" dirty="0" smtClean="0"/>
              <a:t>Food</a:t>
            </a:r>
          </a:p>
          <a:p>
            <a:pPr lvl="1"/>
            <a:r>
              <a:rPr lang="en-US" sz="1800" dirty="0" smtClean="0"/>
              <a:t>Spare parts</a:t>
            </a:r>
          </a:p>
          <a:p>
            <a:pPr lvl="1"/>
            <a:r>
              <a:rPr lang="en-US" sz="1800" dirty="0" smtClean="0"/>
              <a:t>Uniforms</a:t>
            </a:r>
          </a:p>
          <a:p>
            <a:pPr lvl="1"/>
            <a:r>
              <a:rPr lang="en-US" sz="1800" dirty="0" smtClean="0"/>
              <a:t>Veterinarian supplies </a:t>
            </a:r>
            <a:r>
              <a:rPr lang="en-US" sz="1800" dirty="0"/>
              <a:t>and </a:t>
            </a:r>
            <a:endParaRPr lang="en-US" sz="1800" dirty="0" smtClean="0"/>
          </a:p>
          <a:p>
            <a:pPr lvl="1"/>
            <a:r>
              <a:rPr lang="en-US" sz="1800" dirty="0"/>
              <a:t>V</a:t>
            </a:r>
            <a:r>
              <a:rPr lang="en-US" sz="1800" dirty="0" smtClean="0"/>
              <a:t>arious </a:t>
            </a:r>
            <a:r>
              <a:rPr lang="en-US" sz="1800" dirty="0"/>
              <a:t>small tools that were likely </a:t>
            </a:r>
            <a:r>
              <a:rPr lang="en-US" sz="1800" dirty="0" smtClean="0"/>
              <a:t>expensed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13" y="2506095"/>
            <a:ext cx="5403145" cy="4052359"/>
          </a:xfrm>
        </p:spPr>
      </p:pic>
    </p:spTree>
    <p:extLst>
      <p:ext uri="{BB962C8B-B14F-4D97-AF65-F5344CB8AC3E}">
        <p14:creationId xmlns:p14="http://schemas.microsoft.com/office/powerpoint/2010/main" val="42829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1181" y="2627377"/>
            <a:ext cx="5767753" cy="3579138"/>
          </a:xfrm>
        </p:spPr>
        <p:txBody>
          <a:bodyPr>
            <a:normAutofit fontScale="77500" lnSpcReduction="20000"/>
          </a:bodyPr>
          <a:lstStyle/>
          <a:p>
            <a:r>
              <a:rPr lang="en-US" sz="2900" dirty="0" smtClean="0"/>
              <a:t>Sea </a:t>
            </a:r>
            <a:r>
              <a:rPr lang="en-US" sz="2900" dirty="0"/>
              <a:t>Life has use of a </a:t>
            </a:r>
            <a:r>
              <a:rPr lang="en-US" sz="2900" dirty="0" smtClean="0"/>
              <a:t>walk in cooler </a:t>
            </a:r>
            <a:r>
              <a:rPr lang="en-US" sz="2900" dirty="0"/>
              <a:t>and appears to prepare fresh food for the </a:t>
            </a:r>
            <a:r>
              <a:rPr lang="en-US" sz="2900" dirty="0" smtClean="0"/>
              <a:t>aquatic life </a:t>
            </a:r>
            <a:r>
              <a:rPr lang="en-US" sz="2900" dirty="0"/>
              <a:t>so we likely will look to identify 1 weeks worth of food (1/52</a:t>
            </a:r>
            <a:r>
              <a:rPr lang="en-US" sz="2900" baseline="30000" dirty="0"/>
              <a:t>nd</a:t>
            </a:r>
            <a:r>
              <a:rPr lang="en-US" sz="2900" dirty="0"/>
              <a:t> of total cost) as </a:t>
            </a:r>
            <a:r>
              <a:rPr lang="en-US" sz="2900" dirty="0" smtClean="0"/>
              <a:t>supplies</a:t>
            </a:r>
          </a:p>
          <a:p>
            <a:r>
              <a:rPr lang="en-US" sz="2900" dirty="0" smtClean="0"/>
              <a:t>Full </a:t>
            </a:r>
            <a:r>
              <a:rPr lang="en-US" sz="2900" dirty="0"/>
              <a:t>cost of spare parts will be </a:t>
            </a:r>
            <a:r>
              <a:rPr lang="en-US" sz="2900" dirty="0" smtClean="0"/>
              <a:t>assessed.  Small tools </a:t>
            </a:r>
            <a:r>
              <a:rPr lang="en-US" sz="2900" dirty="0"/>
              <a:t>and uniforms if applicable, will likely be assessed over a 3 year </a:t>
            </a:r>
            <a:r>
              <a:rPr lang="en-US" sz="2900" dirty="0" smtClean="0"/>
              <a:t>life</a:t>
            </a:r>
          </a:p>
          <a:p>
            <a:r>
              <a:rPr lang="en-US" sz="2900" dirty="0" smtClean="0"/>
              <a:t>Most </a:t>
            </a:r>
            <a:r>
              <a:rPr lang="en-US" sz="2900" dirty="0"/>
              <a:t>other items will </a:t>
            </a:r>
            <a:r>
              <a:rPr lang="en-US" sz="2900" dirty="0" smtClean="0"/>
              <a:t>likely be </a:t>
            </a:r>
            <a:r>
              <a:rPr lang="en-US" sz="2900" dirty="0"/>
              <a:t>assessed 1/12</a:t>
            </a:r>
            <a:r>
              <a:rPr lang="en-US" sz="2900" baseline="30000" dirty="0"/>
              <a:t>th</a:t>
            </a:r>
            <a:r>
              <a:rPr lang="en-US" sz="2900" dirty="0"/>
              <a:t> of </a:t>
            </a:r>
            <a:r>
              <a:rPr lang="en-US" sz="2900" dirty="0" smtClean="0"/>
              <a:t>annual expense</a:t>
            </a:r>
            <a:endParaRPr lang="en-US" sz="290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5" y="2447089"/>
            <a:ext cx="3939715" cy="3939715"/>
          </a:xfrm>
        </p:spPr>
      </p:pic>
    </p:spTree>
    <p:extLst>
      <p:ext uri="{BB962C8B-B14F-4D97-AF65-F5344CB8AC3E}">
        <p14:creationId xmlns:p14="http://schemas.microsoft.com/office/powerpoint/2010/main" val="21283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Assets of Prior Tenant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8" y="2681816"/>
            <a:ext cx="5771480" cy="324645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066" y="2891137"/>
            <a:ext cx="5172051" cy="3037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1800" dirty="0"/>
              <a:t>In our case we know of a large walk in cooler and possibly counter/kitchen areas that </a:t>
            </a:r>
            <a:r>
              <a:rPr lang="en-US" sz="1800" dirty="0" smtClean="0"/>
              <a:t>appear </a:t>
            </a:r>
            <a:r>
              <a:rPr lang="en-US" sz="1800" dirty="0"/>
              <a:t>to be left behind and in use by the new </a:t>
            </a:r>
            <a:r>
              <a:rPr lang="en-US" sz="1800" dirty="0" smtClean="0"/>
              <a:t>tenant</a:t>
            </a:r>
            <a:endParaRPr lang="en-US" sz="1800" dirty="0"/>
          </a:p>
          <a:p>
            <a:pPr lvl="1"/>
            <a:r>
              <a:rPr lang="en-US" sz="1800" dirty="0"/>
              <a:t>Who should list and be assessed for these assets</a:t>
            </a:r>
            <a:r>
              <a:rPr lang="en-US" sz="1800" dirty="0" smtClean="0"/>
              <a:t>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8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Assessment: </a:t>
            </a:r>
            <a:r>
              <a:rPr lang="en-US" dirty="0"/>
              <a:t>Assets of Prior Tenant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898" y="2570450"/>
            <a:ext cx="5150118" cy="382543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300" dirty="0"/>
              <a:t>Under the typical lease the landlord takes ownership of the assets once they are abandoned at the termination of the </a:t>
            </a:r>
            <a:r>
              <a:rPr lang="en-US" sz="2300" dirty="0" smtClean="0"/>
              <a:t>lease</a:t>
            </a:r>
          </a:p>
          <a:p>
            <a:pPr marL="457200" lvl="1" indent="0">
              <a:buNone/>
            </a:pPr>
            <a:endParaRPr lang="en-US" sz="2300" dirty="0"/>
          </a:p>
          <a:p>
            <a:pPr lvl="1"/>
            <a:r>
              <a:rPr lang="en-US" sz="2300" dirty="0"/>
              <a:t>Where possible we assess the new tenant directly for the retained assets that they have put into use but we would like to know how all of you handle </a:t>
            </a:r>
            <a:r>
              <a:rPr lang="en-US" sz="2300" dirty="0" smtClean="0"/>
              <a:t>abandoned items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67" y="2570450"/>
            <a:ext cx="6094906" cy="3428384"/>
          </a:xfrm>
        </p:spPr>
      </p:pic>
    </p:spTree>
    <p:extLst>
      <p:ext uri="{BB962C8B-B14F-4D97-AF65-F5344CB8AC3E}">
        <p14:creationId xmlns:p14="http://schemas.microsoft.com/office/powerpoint/2010/main" val="36974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430378"/>
            <a:ext cx="5389730" cy="4082963"/>
          </a:xfrm>
        </p:spPr>
        <p:txBody>
          <a:bodyPr>
            <a:noAutofit/>
          </a:bodyPr>
          <a:lstStyle/>
          <a:p>
            <a:r>
              <a:rPr lang="en-US" dirty="0"/>
              <a:t>We have toured the facility and </a:t>
            </a:r>
            <a:r>
              <a:rPr lang="en-US" dirty="0" smtClean="0"/>
              <a:t>discussed </a:t>
            </a:r>
            <a:r>
              <a:rPr lang="en-US" dirty="0"/>
              <a:t>with corporate management regarding the listability/assessability and lives of various types of assets </a:t>
            </a:r>
            <a:endParaRPr lang="en-US" dirty="0" smtClean="0"/>
          </a:p>
          <a:p>
            <a:r>
              <a:rPr lang="en-US" dirty="0" smtClean="0"/>
              <a:t>The company </a:t>
            </a:r>
            <a:r>
              <a:rPr lang="en-US" dirty="0"/>
              <a:t>has since hired a </a:t>
            </a:r>
            <a:r>
              <a:rPr lang="en-US" dirty="0" smtClean="0"/>
              <a:t>representative </a:t>
            </a:r>
            <a:r>
              <a:rPr lang="en-US" dirty="0"/>
              <a:t>that has sought to preemptively </a:t>
            </a:r>
            <a:r>
              <a:rPr lang="en-US" dirty="0" smtClean="0"/>
              <a:t>engage certain assets assessed as real </a:t>
            </a:r>
            <a:r>
              <a:rPr lang="en-US" dirty="0"/>
              <a:t>estate and therefore assessed to the mall </a:t>
            </a:r>
            <a:r>
              <a:rPr lang="en-US" dirty="0" smtClean="0"/>
              <a:t>owners</a:t>
            </a:r>
            <a:endParaRPr lang="en-US" dirty="0"/>
          </a:p>
          <a:p>
            <a:r>
              <a:rPr lang="en-US" dirty="0"/>
              <a:t>This could impact:</a:t>
            </a:r>
          </a:p>
          <a:p>
            <a:pPr lvl="1"/>
            <a:r>
              <a:rPr lang="en-US" sz="1800" dirty="0"/>
              <a:t>Real </a:t>
            </a:r>
            <a:r>
              <a:rPr lang="en-US" sz="1800" dirty="0" smtClean="0"/>
              <a:t>-Personal </a:t>
            </a:r>
            <a:r>
              <a:rPr lang="en-US" sz="1800" dirty="0"/>
              <a:t>assessments</a:t>
            </a:r>
          </a:p>
          <a:p>
            <a:pPr lvl="1"/>
            <a:r>
              <a:rPr lang="en-US" sz="1800" dirty="0" smtClean="0"/>
              <a:t>Grants</a:t>
            </a:r>
            <a:endParaRPr lang="en-US" sz="1800" dirty="0"/>
          </a:p>
        </p:txBody>
      </p:sp>
      <p:pic>
        <p:nvPicPr>
          <p:cNvPr id="5" name="Picture 2" descr="http://img1.wikia.nocookie.net/__cb20131024052952/logopedia/images/4/47/Sea-life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2" y="2897609"/>
            <a:ext cx="5502100" cy="282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9872" y="757237"/>
            <a:ext cx="3200399" cy="690563"/>
          </a:xfrm>
        </p:spPr>
        <p:txBody>
          <a:bodyPr/>
          <a:lstStyle/>
          <a:p>
            <a:r>
              <a:rPr lang="en-US" dirty="0" smtClean="0"/>
              <a:t>Future Plans?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79872" y="1447800"/>
            <a:ext cx="3734966" cy="4572000"/>
          </a:xfrm>
        </p:spPr>
        <p:txBody>
          <a:bodyPr>
            <a:no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Merlin </a:t>
            </a:r>
            <a:r>
              <a:rPr lang="en-US" dirty="0" smtClean="0"/>
              <a:t>has </a:t>
            </a:r>
            <a:r>
              <a:rPr lang="en-US" dirty="0"/>
              <a:t>about 10k square feet of leased </a:t>
            </a:r>
            <a:r>
              <a:rPr lang="en-US" dirty="0" smtClean="0"/>
              <a:t>interior space available </a:t>
            </a:r>
            <a:r>
              <a:rPr lang="en-US" dirty="0"/>
              <a:t>for expansion or location of additional </a:t>
            </a:r>
            <a:r>
              <a:rPr lang="en-US" dirty="0" smtClean="0"/>
              <a:t>amusements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The building could potentially be expanded as well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At other locations like Grapevine, TX they have complimentary Sea Life and Legoland Discovery Center attractions with each being in excess of 35k square feet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Concord Mills does currently contain a Lego retail store</a:t>
            </a:r>
            <a:endParaRPr lang="en-US" sz="1400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00" y="1258694"/>
            <a:ext cx="6521634" cy="4884931"/>
          </a:xfrm>
          <a:prstGeom prst="roundRect">
            <a:avLst>
              <a:gd name="adj" fmla="val 1858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529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95" y="2603499"/>
            <a:ext cx="6865022" cy="3861575"/>
          </a:xfrm>
        </p:spPr>
      </p:pic>
    </p:spTree>
    <p:extLst>
      <p:ext uri="{BB962C8B-B14F-4D97-AF65-F5344CB8AC3E}">
        <p14:creationId xmlns:p14="http://schemas.microsoft.com/office/powerpoint/2010/main" val="22649729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5803" y="1447800"/>
            <a:ext cx="2793159" cy="160020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Charlotte Motor Speedway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1222121" y="3328942"/>
            <a:ext cx="2793158" cy="226029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Preceded Exit 49 and the related development.  Who says a large stadium does not act as an impetus for additional development?</a:t>
            </a:r>
          </a:p>
        </p:txBody>
      </p:sp>
      <p:pic>
        <p:nvPicPr>
          <p:cNvPr id="1026" name="Picture 2" descr="http://www.harrisburgnc.org/sites/default/files/charlotte_motor_speed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70" y="1828801"/>
            <a:ext cx="6688477" cy="37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9701" y="1921525"/>
            <a:ext cx="2793159" cy="1172378"/>
          </a:xfrm>
        </p:spPr>
        <p:txBody>
          <a:bodyPr/>
          <a:lstStyle/>
          <a:p>
            <a:r>
              <a:rPr lang="en-US" dirty="0" smtClean="0"/>
              <a:t>Z-Max Dragway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1143938" y="3418901"/>
            <a:ext cx="2793158" cy="828101"/>
          </a:xfrm>
        </p:spPr>
        <p:txBody>
          <a:bodyPr/>
          <a:lstStyle/>
          <a:p>
            <a:r>
              <a:rPr lang="en-US" dirty="0" smtClean="0"/>
              <a:t>The first NHRA 4 lane drag strip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266" y="1352236"/>
            <a:ext cx="6632854" cy="4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Dirt Track at Charlotte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Fourth-tenths mile dirt oval race track features:</a:t>
            </a:r>
          </a:p>
          <a:p>
            <a:pPr marL="285750" lvl="1" indent="-285750">
              <a:buFont typeface="Century Gothic" panose="020B0502020202020204" pitchFamily="34" charset="0"/>
              <a:buChar char="►"/>
            </a:pPr>
            <a:r>
              <a:rPr lang="en-US" sz="1800" dirty="0">
                <a:solidFill>
                  <a:schemeClr val="bg1"/>
                </a:solidFill>
              </a:rPr>
              <a:t>World of Outlaws STP Sprint Cup &amp; Late Model Series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Super DIRTcar series Big-Block Modifieds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4026" y="1440185"/>
            <a:ext cx="6822416" cy="38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5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417" y="2253868"/>
            <a:ext cx="3437263" cy="632552"/>
          </a:xfrm>
        </p:spPr>
        <p:txBody>
          <a:bodyPr/>
          <a:lstStyle/>
          <a:p>
            <a:r>
              <a:rPr lang="en-US" dirty="0" smtClean="0"/>
              <a:t>Embassy Suites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248141"/>
            <a:ext cx="2793158" cy="1478096"/>
          </a:xfrm>
        </p:spPr>
        <p:txBody>
          <a:bodyPr>
            <a:norm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Convention Center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Golf Resort &amp; 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/>
              <a:t>Spa</a:t>
            </a:r>
          </a:p>
        </p:txBody>
      </p:sp>
      <p:pic>
        <p:nvPicPr>
          <p:cNvPr id="2050" name="Picture 2" descr="http://embassysuites3.hilton.com/resources/media/es/CLTCCES/en_US/img/shared/full_page_image_gallery/main/ES_exterior4_3_712x342_FitToBoxSmallDimension_Ce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57" y="1839558"/>
            <a:ext cx="6853185" cy="329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0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735" y="2055564"/>
            <a:ext cx="2793159" cy="1227463"/>
          </a:xfrm>
        </p:spPr>
        <p:txBody>
          <a:bodyPr/>
          <a:lstStyle/>
          <a:p>
            <a:r>
              <a:rPr lang="en-US" dirty="0" smtClean="0"/>
              <a:t>Hendrick Motorsports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733800"/>
            <a:ext cx="2793158" cy="1345894"/>
          </a:xfrm>
        </p:spPr>
        <p:txBody>
          <a:bodyPr/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Race Shops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Museum &amp;</a:t>
            </a: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en-US" dirty="0" smtClean="0"/>
              <a:t>Team Store</a:t>
            </a:r>
            <a:endParaRPr lang="en-US" dirty="0"/>
          </a:p>
        </p:txBody>
      </p:sp>
      <p:pic>
        <p:nvPicPr>
          <p:cNvPr id="3074" name="Picture 2" descr="http://www.citadelgroup.org/wp/wp-content/uploads/CCC_AUT_Hendrick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55" y="1223691"/>
            <a:ext cx="6675625" cy="50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5227</TotalTime>
  <Words>2059</Words>
  <Application>Microsoft Office PowerPoint</Application>
  <PresentationFormat>Widescreen</PresentationFormat>
  <Paragraphs>194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Century Gothic</vt:lpstr>
      <vt:lpstr>Wingdings 3</vt:lpstr>
      <vt:lpstr>Ion Boardroom</vt:lpstr>
      <vt:lpstr>Sea Life Aquarium, Concord Mills Mall and Taxability Issues:  An Overview</vt:lpstr>
      <vt:lpstr>Cabarrus County Tourism</vt:lpstr>
      <vt:lpstr>Economic Benefits</vt:lpstr>
      <vt:lpstr>Destination:  I-85 Exit 49</vt:lpstr>
      <vt:lpstr>Charlotte Motor Speedway</vt:lpstr>
      <vt:lpstr>Z-Max Dragway</vt:lpstr>
      <vt:lpstr>The Dirt Track at Charlotte</vt:lpstr>
      <vt:lpstr>Embassy Suites</vt:lpstr>
      <vt:lpstr>Hendrick Motorsports</vt:lpstr>
      <vt:lpstr>Great Wolf Lodge</vt:lpstr>
      <vt:lpstr>Concord Mills Mall</vt:lpstr>
      <vt:lpstr>Bass Pro Shops</vt:lpstr>
      <vt:lpstr>Dave &amp; Buster’s</vt:lpstr>
      <vt:lpstr>Merlin Entertainment</vt:lpstr>
      <vt:lpstr>Sea Life Aquarium</vt:lpstr>
      <vt:lpstr>Economic Incentive Grant</vt:lpstr>
      <vt:lpstr>Economic Incentive Grant Legality</vt:lpstr>
      <vt:lpstr>Economic Incentive Grant: Key Factors</vt:lpstr>
      <vt:lpstr>Nascar Speedpark</vt:lpstr>
      <vt:lpstr>The Speedpark</vt:lpstr>
      <vt:lpstr>Nascar Speedpark</vt:lpstr>
      <vt:lpstr>Construction</vt:lpstr>
      <vt:lpstr>Construction</vt:lpstr>
      <vt:lpstr>Construction</vt:lpstr>
      <vt:lpstr>Construction</vt:lpstr>
      <vt:lpstr>Construction</vt:lpstr>
      <vt:lpstr>Real Estate Assessment</vt:lpstr>
      <vt:lpstr>Concord Mills </vt:lpstr>
      <vt:lpstr>White Box Approach</vt:lpstr>
      <vt:lpstr>Concord Mills</vt:lpstr>
      <vt:lpstr>Leasehold Improvements</vt:lpstr>
      <vt:lpstr>Personal Property and Leasehold Improvements</vt:lpstr>
      <vt:lpstr>Assessment: Aquatic life</vt:lpstr>
      <vt:lpstr>Assessment: Aquatic life</vt:lpstr>
      <vt:lpstr>Assessment: Water</vt:lpstr>
      <vt:lpstr>Assessment: Displays</vt:lpstr>
      <vt:lpstr>Assessment: Displays</vt:lpstr>
      <vt:lpstr>Assessment: Other Listed Items</vt:lpstr>
      <vt:lpstr>Assessment: Computers</vt:lpstr>
      <vt:lpstr>Assessment: Process Related</vt:lpstr>
      <vt:lpstr>Assessment: Process Related</vt:lpstr>
      <vt:lpstr>Assessment: Supplies</vt:lpstr>
      <vt:lpstr>Assessment: Supplies</vt:lpstr>
      <vt:lpstr>Assessment: Assets of Prior Tenant</vt:lpstr>
      <vt:lpstr>Assessment: Assets of Prior Tenant</vt:lpstr>
      <vt:lpstr>Today</vt:lpstr>
      <vt:lpstr>Future Plans?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 Life Facility, Concord Mills Mall and Taxability Issues: An Overview</dc:title>
  <dc:creator>Jamie Gates</dc:creator>
  <cp:lastModifiedBy>Kevin Gates</cp:lastModifiedBy>
  <cp:revision>126</cp:revision>
  <dcterms:created xsi:type="dcterms:W3CDTF">2015-06-10T01:06:59Z</dcterms:created>
  <dcterms:modified xsi:type="dcterms:W3CDTF">2015-09-18T12:09:31Z</dcterms:modified>
</cp:coreProperties>
</file>