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24"/>
  </p:handoutMasterIdLst>
  <p:sldIdLst>
    <p:sldId id="256" r:id="rId2"/>
    <p:sldId id="257" r:id="rId3"/>
    <p:sldId id="271" r:id="rId4"/>
    <p:sldId id="258" r:id="rId5"/>
    <p:sldId id="259" r:id="rId6"/>
    <p:sldId id="260" r:id="rId7"/>
    <p:sldId id="278" r:id="rId8"/>
    <p:sldId id="276" r:id="rId9"/>
    <p:sldId id="261" r:id="rId10"/>
    <p:sldId id="262" r:id="rId11"/>
    <p:sldId id="263" r:id="rId12"/>
    <p:sldId id="264" r:id="rId13"/>
    <p:sldId id="265" r:id="rId14"/>
    <p:sldId id="274" r:id="rId15"/>
    <p:sldId id="266" r:id="rId16"/>
    <p:sldId id="267" r:id="rId17"/>
    <p:sldId id="268" r:id="rId18"/>
    <p:sldId id="272" r:id="rId19"/>
    <p:sldId id="275" r:id="rId20"/>
    <p:sldId id="269" r:id="rId21"/>
    <p:sldId id="273" r:id="rId22"/>
    <p:sldId id="27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FCD9E7-5231-424B-8FB9-5D98D8B7F5E6}" type="datetimeFigureOut">
              <a:rPr lang="en-US" smtClean="0"/>
              <a:pPr/>
              <a:t>10/1/2015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0939D-DFA0-49E0-9015-647ED5AF55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CCE2-D9ED-4B4F-BE96-648FFB175502}" type="datetimeFigureOut">
              <a:rPr lang="en-US" smtClean="0"/>
              <a:pPr/>
              <a:t>10/1/2015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73E1-1BE8-4B06-A63D-E71478A066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CCE2-D9ED-4B4F-BE96-648FFB175502}" type="datetimeFigureOut">
              <a:rPr lang="en-US" smtClean="0"/>
              <a:pPr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73E1-1BE8-4B06-A63D-E71478A066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CCE2-D9ED-4B4F-BE96-648FFB175502}" type="datetimeFigureOut">
              <a:rPr lang="en-US" smtClean="0"/>
              <a:pPr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73E1-1BE8-4B06-A63D-E71478A066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CCE2-D9ED-4B4F-BE96-648FFB175502}" type="datetimeFigureOut">
              <a:rPr lang="en-US" smtClean="0"/>
              <a:pPr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73E1-1BE8-4B06-A63D-E71478A066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CCE2-D9ED-4B4F-BE96-648FFB175502}" type="datetimeFigureOut">
              <a:rPr lang="en-US" smtClean="0"/>
              <a:pPr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73E1-1BE8-4B06-A63D-E71478A066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CCE2-D9ED-4B4F-BE96-648FFB175502}" type="datetimeFigureOut">
              <a:rPr lang="en-US" smtClean="0"/>
              <a:pPr/>
              <a:t>10/1/2015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73E1-1BE8-4B06-A63D-E71478A066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CCE2-D9ED-4B4F-BE96-648FFB175502}" type="datetimeFigureOut">
              <a:rPr lang="en-US" smtClean="0"/>
              <a:pPr/>
              <a:t>10/1/2015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73E1-1BE8-4B06-A63D-E71478A066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CCE2-D9ED-4B4F-BE96-648FFB175502}" type="datetimeFigureOut">
              <a:rPr lang="en-US" smtClean="0"/>
              <a:pPr/>
              <a:t>10/1/2015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73E1-1BE8-4B06-A63D-E71478A066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CCE2-D9ED-4B4F-BE96-648FFB175502}" type="datetimeFigureOut">
              <a:rPr lang="en-US" smtClean="0"/>
              <a:pPr/>
              <a:t>10/1/2015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73E1-1BE8-4B06-A63D-E71478A066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CCE2-D9ED-4B4F-BE96-648FFB175502}" type="datetimeFigureOut">
              <a:rPr lang="en-US" smtClean="0"/>
              <a:pPr/>
              <a:t>10/1/2015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173E1-1BE8-4B06-A63D-E71478A066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CCE2-D9ED-4B4F-BE96-648FFB175502}" type="datetimeFigureOut">
              <a:rPr lang="en-US" smtClean="0"/>
              <a:pPr/>
              <a:t>10/1/2015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DB173E1-1BE8-4B06-A63D-E71478A066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598CCE2-D9ED-4B4F-BE96-648FFB175502}" type="datetimeFigureOut">
              <a:rPr lang="en-US" smtClean="0"/>
              <a:pPr/>
              <a:t>10/1/2015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DB173E1-1BE8-4B06-A63D-E71478A0669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Software and Data Conversion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2015 Advanced Seminar</a:t>
            </a:r>
          </a:p>
          <a:p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Kim Horton, CAE – Durham County</a:t>
            </a:r>
          </a:p>
          <a:p>
            <a:pPr algn="ctr"/>
            <a:r>
              <a:rPr lang="en-US" dirty="0" smtClean="0"/>
              <a:t>                                                    &amp; </a:t>
            </a:r>
          </a:p>
          <a:p>
            <a:r>
              <a:rPr lang="en-US" dirty="0" smtClean="0"/>
              <a:t> John Burgiss, RES – Forsyth County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Conversion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the need for conversion</a:t>
            </a:r>
          </a:p>
          <a:p>
            <a:r>
              <a:rPr lang="en-US" dirty="0" smtClean="0"/>
              <a:t>Request For Proposal (RFP) and demonstrations</a:t>
            </a:r>
          </a:p>
          <a:p>
            <a:r>
              <a:rPr lang="en-US" dirty="0" smtClean="0"/>
              <a:t>Gap Analysis – possible business process changes </a:t>
            </a:r>
          </a:p>
          <a:p>
            <a:r>
              <a:rPr lang="en-US" dirty="0" smtClean="0"/>
              <a:t>Purchasing</a:t>
            </a:r>
          </a:p>
          <a:p>
            <a:r>
              <a:rPr lang="en-US" dirty="0" smtClean="0"/>
              <a:t>Timeline</a:t>
            </a:r>
          </a:p>
          <a:p>
            <a:r>
              <a:rPr lang="en-US" dirty="0" smtClean="0"/>
              <a:t>Implementation</a:t>
            </a:r>
          </a:p>
          <a:p>
            <a:r>
              <a:rPr lang="en-US" dirty="0" smtClean="0"/>
              <a:t>Testing</a:t>
            </a:r>
          </a:p>
          <a:p>
            <a:r>
              <a:rPr lang="en-US" dirty="0" smtClean="0"/>
              <a:t>Go Live</a:t>
            </a:r>
          </a:p>
          <a:p>
            <a:r>
              <a:rPr lang="en-US" dirty="0" smtClean="0"/>
              <a:t>Refining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Conversion - RFPs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Ask for recent RFPs from other counties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Ask other counties for software enhancement ideas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RFPs identify requirements, seeks solutions</a:t>
            </a:r>
          </a:p>
          <a:p>
            <a:r>
              <a:rPr lang="en-US" dirty="0" smtClean="0"/>
              <a:t>Establish performance criteria</a:t>
            </a:r>
          </a:p>
          <a:p>
            <a:pPr>
              <a:buNone/>
            </a:pPr>
            <a:r>
              <a:rPr lang="en-US" dirty="0" smtClean="0"/>
              <a:t>		&gt; workflow or search timeliness </a:t>
            </a:r>
          </a:p>
          <a:p>
            <a:r>
              <a:rPr lang="en-US" dirty="0" smtClean="0"/>
              <a:t>Establish acceptance criteria and process</a:t>
            </a:r>
          </a:p>
          <a:p>
            <a:pPr>
              <a:buNone/>
            </a:pPr>
            <a:r>
              <a:rPr lang="en-US" dirty="0" smtClean="0"/>
              <a:t>		&gt; value calculation accuracy within certain amount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Conversion -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Plan for unforeseen difficulties and disruptions</a:t>
            </a:r>
          </a:p>
          <a:p>
            <a:endParaRPr lang="en-US" dirty="0" smtClean="0"/>
          </a:p>
          <a:p>
            <a:r>
              <a:rPr lang="en-US" dirty="0" smtClean="0"/>
              <a:t>Budgeting can be very tricky – getting started, enhancements, etc.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Data Conversion -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Variable to variable mapping blueprint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PIN # example:</a:t>
            </a:r>
          </a:p>
          <a:p>
            <a:pPr>
              <a:buNone/>
            </a:pPr>
            <a:r>
              <a:rPr lang="en-US" dirty="0" smtClean="0"/>
              <a:t>		&gt; Is PIN the same as Parcel Number?</a:t>
            </a:r>
          </a:p>
          <a:p>
            <a:pPr>
              <a:buNone/>
            </a:pPr>
            <a:r>
              <a:rPr lang="en-US" dirty="0" smtClean="0"/>
              <a:t>		&gt; Parcel Number is ‘alpha character’ in legacy</a:t>
            </a:r>
          </a:p>
          <a:p>
            <a:pPr>
              <a:buNone/>
            </a:pPr>
            <a:r>
              <a:rPr lang="en-US" dirty="0" smtClean="0"/>
              <a:t>		&gt; Parcel Number is ‘numeric character’ in new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Data Conversion -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Traditional Tax Database vs. Modern Tax Database</a:t>
            </a:r>
          </a:p>
          <a:p>
            <a:pPr>
              <a:buNone/>
            </a:pPr>
            <a:r>
              <a:rPr lang="en-US" dirty="0" smtClean="0"/>
              <a:t>		&gt; many calculations not stored in Modern database</a:t>
            </a:r>
          </a:p>
          <a:p>
            <a:pPr>
              <a:buNone/>
            </a:pPr>
            <a:r>
              <a:rPr lang="en-US" dirty="0" smtClean="0"/>
              <a:t>			&gt; or, may have total columns added</a:t>
            </a:r>
          </a:p>
          <a:p>
            <a:endParaRPr lang="en-US" dirty="0" smtClean="0"/>
          </a:p>
          <a:p>
            <a:r>
              <a:rPr lang="en-US" dirty="0" smtClean="0"/>
              <a:t>Traditional &gt;&gt;&gt;&gt;&gt; Traditional (less likely to occur)</a:t>
            </a:r>
          </a:p>
          <a:p>
            <a:r>
              <a:rPr lang="en-US" dirty="0" smtClean="0"/>
              <a:t>Traditional &gt;&gt;&gt;&gt;&gt; Modern (likely to occur)</a:t>
            </a:r>
          </a:p>
          <a:p>
            <a:r>
              <a:rPr lang="en-US" dirty="0" smtClean="0"/>
              <a:t>Modern &gt;&gt;&gt;&gt;&gt; Modern (occur now and in the future) </a:t>
            </a:r>
          </a:p>
          <a:p>
            <a:endParaRPr lang="en-US" dirty="0" smtClean="0"/>
          </a:p>
          <a:p>
            <a:r>
              <a:rPr lang="en-US" dirty="0" smtClean="0"/>
              <a:t>What bridges the gap?</a:t>
            </a:r>
          </a:p>
          <a:p>
            <a:pPr>
              <a:buNone/>
            </a:pPr>
            <a:r>
              <a:rPr lang="en-US" dirty="0" smtClean="0"/>
              <a:t>		&gt; write query to compare data values</a:t>
            </a:r>
          </a:p>
          <a:p>
            <a:pPr>
              <a:buNone/>
            </a:pPr>
            <a:r>
              <a:rPr lang="en-US" dirty="0" smtClean="0"/>
              <a:t>		&gt; create new script/process to compare data values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Conversion -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Queries</a:t>
            </a:r>
          </a:p>
          <a:p>
            <a:r>
              <a:rPr lang="en-US" dirty="0" smtClean="0"/>
              <a:t>Reports</a:t>
            </a:r>
          </a:p>
          <a:p>
            <a:r>
              <a:rPr lang="en-US" dirty="0" smtClean="0"/>
              <a:t>Data Entry</a:t>
            </a:r>
          </a:p>
          <a:p>
            <a:r>
              <a:rPr lang="en-US" dirty="0" smtClean="0"/>
              <a:t>Calculations</a:t>
            </a:r>
          </a:p>
          <a:p>
            <a:r>
              <a:rPr lang="en-US" dirty="0" smtClean="0"/>
              <a:t>Unique example set of records</a:t>
            </a:r>
          </a:p>
          <a:p>
            <a:r>
              <a:rPr lang="en-US" dirty="0" smtClean="0"/>
              <a:t>Complicated record comparison</a:t>
            </a:r>
          </a:p>
          <a:p>
            <a:endParaRPr lang="en-US" dirty="0" smtClean="0"/>
          </a:p>
          <a:p>
            <a:r>
              <a:rPr lang="en-US" dirty="0" smtClean="0"/>
              <a:t>Remember – we can’t violate 105-287!!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Conversion – Go Live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When?</a:t>
            </a:r>
          </a:p>
          <a:p>
            <a:pPr>
              <a:buNone/>
            </a:pPr>
            <a:r>
              <a:rPr lang="en-US" dirty="0" smtClean="0"/>
              <a:t>		&gt; just before a major event/mail-out?</a:t>
            </a:r>
          </a:p>
          <a:p>
            <a:pPr>
              <a:buNone/>
            </a:pPr>
            <a:r>
              <a:rPr lang="en-US" dirty="0" smtClean="0"/>
              <a:t>		&gt; just after a major event/mail-out?</a:t>
            </a:r>
          </a:p>
          <a:p>
            <a:endParaRPr lang="en-US" dirty="0" smtClean="0"/>
          </a:p>
          <a:p>
            <a:r>
              <a:rPr lang="en-US" dirty="0" smtClean="0"/>
              <a:t>How?</a:t>
            </a:r>
          </a:p>
          <a:p>
            <a:pPr>
              <a:buNone/>
            </a:pPr>
            <a:r>
              <a:rPr lang="en-US" dirty="0" smtClean="0"/>
              <a:t>		&gt; One and Done</a:t>
            </a:r>
          </a:p>
          <a:p>
            <a:pPr>
              <a:buNone/>
            </a:pPr>
            <a:r>
              <a:rPr lang="en-US" dirty="0" smtClean="0"/>
              <a:t>		&gt; Multiple ‘Mock Go Live’ events?</a:t>
            </a:r>
          </a:p>
          <a:p>
            <a:endParaRPr lang="en-US" dirty="0" smtClean="0"/>
          </a:p>
          <a:p>
            <a:r>
              <a:rPr lang="en-US" dirty="0" smtClean="0"/>
              <a:t>Other considerations?</a:t>
            </a:r>
          </a:p>
          <a:p>
            <a:pPr>
              <a:buNone/>
            </a:pPr>
            <a:r>
              <a:rPr lang="en-US" dirty="0" smtClean="0"/>
              <a:t>		&gt; test system environment – UAT</a:t>
            </a:r>
          </a:p>
          <a:p>
            <a:pPr>
              <a:buNone/>
            </a:pPr>
            <a:r>
              <a:rPr lang="en-US" dirty="0" smtClean="0"/>
              <a:t>		&gt; how long to keep legacy system operable (dependency?)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***Always suggest vendor be on site on Go Live date***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Conversion - Refining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Even when you get done with conversion…..</a:t>
            </a:r>
          </a:p>
          <a:p>
            <a:endParaRPr lang="en-US" dirty="0" smtClean="0"/>
          </a:p>
          <a:p>
            <a:pPr algn="ctr">
              <a:buNone/>
            </a:pPr>
            <a:r>
              <a:rPr lang="en-US" sz="5400" dirty="0" smtClean="0"/>
              <a:t>You are NEVER DONE!!!</a:t>
            </a:r>
          </a:p>
          <a:p>
            <a:pPr algn="ctr">
              <a:buNone/>
            </a:pPr>
            <a:r>
              <a:rPr lang="en-US" sz="4400" dirty="0" smtClean="0"/>
              <a:t>(how else do things improve?)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Experiences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3200" dirty="0" smtClean="0"/>
          </a:p>
          <a:p>
            <a:r>
              <a:rPr lang="en-US" sz="3200" dirty="0" smtClean="0"/>
              <a:t>Identify </a:t>
            </a:r>
            <a:r>
              <a:rPr lang="en-US" sz="3200" dirty="0" smtClean="0"/>
              <a:t>your true goals/needs</a:t>
            </a:r>
          </a:p>
          <a:p>
            <a:pPr>
              <a:buNone/>
            </a:pPr>
            <a:endParaRPr lang="en-US" sz="3200" dirty="0" smtClean="0"/>
          </a:p>
          <a:p>
            <a:r>
              <a:rPr lang="en-US" sz="3200" dirty="0" smtClean="0"/>
              <a:t>Define terms related to data, processes, contract, etc.</a:t>
            </a:r>
          </a:p>
          <a:p>
            <a:pPr>
              <a:buNone/>
            </a:pPr>
            <a:r>
              <a:rPr lang="en-US" sz="3200" dirty="0" smtClean="0"/>
              <a:t>		&gt; “Entity” example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Experiences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sz="3200" dirty="0" smtClean="0"/>
              <a:t>Fully understand hardware and software requirements</a:t>
            </a:r>
          </a:p>
          <a:p>
            <a:pPr>
              <a:buNone/>
            </a:pPr>
            <a:endParaRPr lang="en-US" sz="3200" dirty="0" smtClean="0"/>
          </a:p>
          <a:p>
            <a:r>
              <a:rPr lang="en-US" sz="3200" dirty="0" smtClean="0"/>
              <a:t>Effective communication is key</a:t>
            </a:r>
          </a:p>
          <a:p>
            <a:endParaRPr lang="en-US" sz="3200" dirty="0" smtClean="0"/>
          </a:p>
          <a:p>
            <a:r>
              <a:rPr lang="en-US" sz="3200" dirty="0" smtClean="0"/>
              <a:t>Data clean-up </a:t>
            </a:r>
            <a:r>
              <a:rPr lang="en-US" sz="3200" b="1" i="1" dirty="0" smtClean="0"/>
              <a:t>PRIOR</a:t>
            </a:r>
            <a:r>
              <a:rPr lang="en-US" sz="3200" dirty="0" smtClean="0"/>
              <a:t> to conversion</a:t>
            </a:r>
          </a:p>
          <a:p>
            <a:pPr>
              <a:buNone/>
            </a:pPr>
            <a:r>
              <a:rPr lang="en-US" sz="3200" dirty="0" smtClean="0"/>
              <a:t>		&gt; </a:t>
            </a:r>
            <a:r>
              <a:rPr lang="en-US" dirty="0" smtClean="0"/>
              <a:t>some data may best be ‘fixed’ during conversion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First Considerations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Critical Steps and Decisions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Data Conversion Processes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Shared Experiences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Experiences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Huge time commitment on all parties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Build new relationships </a:t>
            </a:r>
            <a:r>
              <a:rPr lang="en-US" sz="2400" dirty="0" smtClean="0"/>
              <a:t>(new vendor = new opportunity)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dirty="0" smtClean="0"/>
              <a:t>Enhance relationships with colleagues in other counties using the same software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Talk, talk, talk – without help from others you may not know what questions to ask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Experiences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Plan on delays – they will happen!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Patience is a virtue…. and a necessity!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Postpone scheduled software upgrades around conversion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Document, document and document some more!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Check converted results parcel by parcel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Questions…..</a:t>
            </a:r>
          </a:p>
          <a:p>
            <a:endParaRPr lang="en-US" dirty="0" smtClean="0"/>
          </a:p>
          <a:p>
            <a:r>
              <a:rPr lang="en-US" dirty="0" smtClean="0"/>
              <a:t>Comments…..</a:t>
            </a:r>
          </a:p>
          <a:p>
            <a:endParaRPr lang="en-US" dirty="0" smtClean="0"/>
          </a:p>
          <a:p>
            <a:r>
              <a:rPr lang="en-US" dirty="0" smtClean="0"/>
              <a:t>Thanks!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Kim &amp; John’s background and experience</a:t>
            </a:r>
          </a:p>
          <a:p>
            <a:endParaRPr lang="en-US" dirty="0" smtClean="0"/>
          </a:p>
          <a:p>
            <a:r>
              <a:rPr lang="en-US" dirty="0" smtClean="0"/>
              <a:t>The Audience – by show of hands</a:t>
            </a:r>
          </a:p>
          <a:p>
            <a:pPr>
              <a:buNone/>
            </a:pPr>
            <a:r>
              <a:rPr lang="en-US" dirty="0" smtClean="0"/>
              <a:t>		&gt; switched software components within past 5 yrs</a:t>
            </a:r>
          </a:p>
          <a:p>
            <a:pPr>
              <a:buNone/>
            </a:pPr>
            <a:r>
              <a:rPr lang="en-US" dirty="0" smtClean="0"/>
              <a:t>		&gt; considering a software switch within next 5 yrs</a:t>
            </a:r>
          </a:p>
          <a:p>
            <a:pPr>
              <a:buNone/>
            </a:pPr>
            <a:r>
              <a:rPr lang="en-US" dirty="0" smtClean="0"/>
              <a:t>		&gt; see benefits through software upgrade/change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frequency of software conversions are increasing</a:t>
            </a:r>
          </a:p>
          <a:p>
            <a:pPr>
              <a:buNone/>
            </a:pPr>
            <a:r>
              <a:rPr lang="en-US" dirty="0" smtClean="0"/>
              <a:t>		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Define your software needs</a:t>
            </a:r>
          </a:p>
          <a:p>
            <a:r>
              <a:rPr lang="en-US" dirty="0" smtClean="0"/>
              <a:t>Define your software wants</a:t>
            </a:r>
          </a:p>
          <a:p>
            <a:r>
              <a:rPr lang="en-US" dirty="0" smtClean="0"/>
              <a:t>Know the difference between the two</a:t>
            </a:r>
          </a:p>
          <a:p>
            <a:endParaRPr lang="en-US" dirty="0" smtClean="0"/>
          </a:p>
          <a:p>
            <a:r>
              <a:rPr lang="en-US" dirty="0" smtClean="0"/>
              <a:t>Are you looking for the best software component system?</a:t>
            </a:r>
          </a:p>
          <a:p>
            <a:r>
              <a:rPr lang="en-US" dirty="0" smtClean="0"/>
              <a:t>Are you looking for the best complete assessment system? </a:t>
            </a:r>
          </a:p>
          <a:p>
            <a:endParaRPr lang="en-US" dirty="0" smtClean="0"/>
          </a:p>
          <a:p>
            <a:r>
              <a:rPr lang="en-US" dirty="0" smtClean="0"/>
              <a:t>Regardless, full integration must be achieved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Will the new software integrate well with:</a:t>
            </a:r>
          </a:p>
          <a:p>
            <a:pPr>
              <a:buNone/>
            </a:pPr>
            <a:r>
              <a:rPr lang="en-US" dirty="0" smtClean="0"/>
              <a:t>		&gt; GIS</a:t>
            </a:r>
          </a:p>
          <a:p>
            <a:pPr>
              <a:buNone/>
            </a:pPr>
            <a:r>
              <a:rPr lang="en-US" dirty="0" smtClean="0"/>
              <a:t>		&gt; CAMA			</a:t>
            </a:r>
          </a:p>
          <a:p>
            <a:pPr>
              <a:buNone/>
            </a:pPr>
            <a:r>
              <a:rPr lang="en-US" dirty="0" smtClean="0"/>
              <a:t>		&gt; Tax Collections</a:t>
            </a:r>
          </a:p>
          <a:p>
            <a:pPr>
              <a:buNone/>
            </a:pPr>
            <a:r>
              <a:rPr lang="en-US" dirty="0" smtClean="0"/>
              <a:t>		&gt; Finance Department software</a:t>
            </a:r>
          </a:p>
          <a:p>
            <a:pPr>
              <a:buNone/>
            </a:pPr>
            <a:r>
              <a:rPr lang="en-US" dirty="0" smtClean="0"/>
              <a:t>		&gt; Addressing software</a:t>
            </a:r>
          </a:p>
          <a:p>
            <a:pPr>
              <a:buNone/>
            </a:pPr>
            <a:r>
              <a:rPr lang="en-US" dirty="0" smtClean="0"/>
              <a:t>		&gt; Municipalities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*** A software system is really not complete until it can communicate its data***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en-US" dirty="0" smtClean="0"/>
              <a:t>System 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Each software system will have both </a:t>
            </a:r>
            <a:r>
              <a:rPr lang="en-US" b="1" dirty="0" smtClean="0"/>
              <a:t>capabilities</a:t>
            </a:r>
            <a:r>
              <a:rPr lang="en-US" dirty="0" smtClean="0"/>
              <a:t> </a:t>
            </a:r>
            <a:r>
              <a:rPr lang="en-US" u="sng" dirty="0" smtClean="0"/>
              <a:t>and</a:t>
            </a:r>
            <a:r>
              <a:rPr lang="en-US" dirty="0" smtClean="0"/>
              <a:t> </a:t>
            </a:r>
            <a:r>
              <a:rPr lang="en-US" b="1" dirty="0" smtClean="0"/>
              <a:t>limitations </a:t>
            </a:r>
            <a:endParaRPr lang="en-US" dirty="0" smtClean="0"/>
          </a:p>
          <a:p>
            <a:endParaRPr lang="en-US" b="1" dirty="0" smtClean="0"/>
          </a:p>
          <a:p>
            <a:r>
              <a:rPr lang="en-US" sz="2500" dirty="0" smtClean="0"/>
              <a:t>Need to know for the current software as well as the new</a:t>
            </a:r>
          </a:p>
          <a:p>
            <a:pPr>
              <a:buNone/>
            </a:pPr>
            <a:r>
              <a:rPr lang="en-US" dirty="0" smtClean="0"/>
              <a:t>		&gt; </a:t>
            </a:r>
            <a:r>
              <a:rPr lang="en-US" sz="2500" dirty="0" smtClean="0"/>
              <a:t>can affect policy and procedures</a:t>
            </a:r>
          </a:p>
          <a:p>
            <a:pPr>
              <a:buNone/>
            </a:pPr>
            <a:r>
              <a:rPr lang="en-US" sz="2500" dirty="0" smtClean="0"/>
              <a:t>		&gt; foreclosure flowchart 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1" y="990600"/>
            <a:ext cx="89916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Vendors are very helpful in conversions – detailed plan</a:t>
            </a:r>
          </a:p>
          <a:p>
            <a:pPr>
              <a:buNone/>
            </a:pPr>
            <a:r>
              <a:rPr lang="en-US" dirty="0" smtClean="0"/>
              <a:t>		&gt; you are the expert on existing software</a:t>
            </a:r>
          </a:p>
          <a:p>
            <a:pPr>
              <a:buNone/>
            </a:pPr>
            <a:r>
              <a:rPr lang="en-US" dirty="0" smtClean="0"/>
              <a:t>			&gt; </a:t>
            </a:r>
            <a:r>
              <a:rPr lang="en-US" sz="2400" dirty="0" smtClean="0"/>
              <a:t>detailed calculations can present issues</a:t>
            </a:r>
          </a:p>
          <a:p>
            <a:pPr>
              <a:buNone/>
            </a:pPr>
            <a:r>
              <a:rPr lang="en-US" sz="2400" dirty="0" smtClean="0"/>
              <a:t>			&gt; staff turnover can leave you without answers</a:t>
            </a:r>
          </a:p>
          <a:p>
            <a:pPr>
              <a:buNone/>
            </a:pPr>
            <a:r>
              <a:rPr lang="en-US" dirty="0" smtClean="0"/>
              <a:t>		</a:t>
            </a:r>
          </a:p>
          <a:p>
            <a:pPr>
              <a:buNone/>
            </a:pPr>
            <a:r>
              <a:rPr lang="en-US" dirty="0" smtClean="0"/>
              <a:t>		&gt; vendor is expert on new software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“Fruitful collaboration can yield positive results”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Steps and Decisions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Setting up the new system</a:t>
            </a:r>
          </a:p>
          <a:p>
            <a:pPr>
              <a:buNone/>
            </a:pPr>
            <a:r>
              <a:rPr lang="en-US" dirty="0" smtClean="0"/>
              <a:t>		&gt; super critical – don’t overlook system settings!</a:t>
            </a:r>
          </a:p>
          <a:p>
            <a:pPr>
              <a:buNone/>
            </a:pPr>
            <a:r>
              <a:rPr lang="en-US" dirty="0" smtClean="0"/>
              <a:t>		&gt; identify critical data for all processes – keep it!</a:t>
            </a:r>
          </a:p>
          <a:p>
            <a:pPr>
              <a:buNone/>
            </a:pPr>
            <a:r>
              <a:rPr lang="en-US" dirty="0" smtClean="0"/>
              <a:t>		&gt; functionality trumps change (change </a:t>
            </a:r>
            <a:r>
              <a:rPr lang="en-US" i="1" u="sng" dirty="0" smtClean="0"/>
              <a:t>will</a:t>
            </a:r>
            <a:r>
              <a:rPr lang="en-US" dirty="0" smtClean="0"/>
              <a:t> occur)</a:t>
            </a:r>
          </a:p>
          <a:p>
            <a:r>
              <a:rPr lang="en-US" dirty="0" smtClean="0"/>
              <a:t>Verifying converted data</a:t>
            </a:r>
          </a:p>
          <a:p>
            <a:pPr>
              <a:buNone/>
            </a:pPr>
            <a:r>
              <a:rPr lang="en-US" dirty="0" smtClean="0"/>
              <a:t>		&gt; do pre-conversion totals = post conversion totals</a:t>
            </a:r>
          </a:p>
          <a:p>
            <a:r>
              <a:rPr lang="en-US" dirty="0" smtClean="0"/>
              <a:t>Training</a:t>
            </a:r>
          </a:p>
          <a:p>
            <a:pPr>
              <a:buNone/>
            </a:pPr>
            <a:r>
              <a:rPr lang="en-US" dirty="0" smtClean="0"/>
              <a:t>		&gt; manuals </a:t>
            </a:r>
            <a:r>
              <a:rPr lang="en-US" u="sng" dirty="0" smtClean="0"/>
              <a:t>or</a:t>
            </a:r>
            <a:r>
              <a:rPr lang="en-US" dirty="0" smtClean="0"/>
              <a:t> face-to-face </a:t>
            </a:r>
            <a:r>
              <a:rPr lang="en-US" u="sng" dirty="0" smtClean="0"/>
              <a:t>or</a:t>
            </a:r>
            <a:r>
              <a:rPr lang="en-US" dirty="0" smtClean="0"/>
              <a:t> web???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1173</TotalTime>
  <Words>437</Words>
  <Application>Microsoft Office PowerPoint</Application>
  <PresentationFormat>On-screen Show (4:3)</PresentationFormat>
  <Paragraphs>192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Flow</vt:lpstr>
      <vt:lpstr>Software and Data Conversion</vt:lpstr>
      <vt:lpstr>Topics</vt:lpstr>
      <vt:lpstr>Introductions</vt:lpstr>
      <vt:lpstr>First Considerations</vt:lpstr>
      <vt:lpstr>System Integration</vt:lpstr>
      <vt:lpstr>System Integration</vt:lpstr>
      <vt:lpstr>Slide 7</vt:lpstr>
      <vt:lpstr>System Integration</vt:lpstr>
      <vt:lpstr>Critical Steps and Decisions</vt:lpstr>
      <vt:lpstr>Data Conversion Processes</vt:lpstr>
      <vt:lpstr>Data Conversion - RFPs</vt:lpstr>
      <vt:lpstr>Data Conversion - Timeline</vt:lpstr>
      <vt:lpstr>Data Conversion - Implementation</vt:lpstr>
      <vt:lpstr>Data Conversion - Implementation</vt:lpstr>
      <vt:lpstr>Data Conversion - Testing</vt:lpstr>
      <vt:lpstr>Data Conversion – Go Live</vt:lpstr>
      <vt:lpstr>Data Conversion - Refining</vt:lpstr>
      <vt:lpstr>Shared Experiences</vt:lpstr>
      <vt:lpstr>Shared Experiences</vt:lpstr>
      <vt:lpstr>Shared Experiences</vt:lpstr>
      <vt:lpstr>Shared Experiences</vt:lpstr>
      <vt:lpstr>Conclusion</vt:lpstr>
    </vt:vector>
  </TitlesOfParts>
  <Company>Forsyth County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and Data Conversion</dc:title>
  <dc:creator>burgisjt</dc:creator>
  <cp:lastModifiedBy>burgisjt</cp:lastModifiedBy>
  <cp:revision>66</cp:revision>
  <dcterms:created xsi:type="dcterms:W3CDTF">2015-09-25T11:59:31Z</dcterms:created>
  <dcterms:modified xsi:type="dcterms:W3CDTF">2015-10-01T12:20:57Z</dcterms:modified>
</cp:coreProperties>
</file>