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7"/>
  </p:notesMasterIdLst>
  <p:handoutMasterIdLst>
    <p:handoutMasterId r:id="rId18"/>
  </p:handoutMasterIdLst>
  <p:sldIdLst>
    <p:sldId id="267" r:id="rId2"/>
    <p:sldId id="262" r:id="rId3"/>
    <p:sldId id="331" r:id="rId4"/>
    <p:sldId id="332" r:id="rId5"/>
    <p:sldId id="278" r:id="rId6"/>
    <p:sldId id="329" r:id="rId7"/>
    <p:sldId id="304" r:id="rId8"/>
    <p:sldId id="307" r:id="rId9"/>
    <p:sldId id="320" r:id="rId10"/>
    <p:sldId id="321" r:id="rId11"/>
    <p:sldId id="325" r:id="rId12"/>
    <p:sldId id="326" r:id="rId13"/>
    <p:sldId id="308" r:id="rId14"/>
    <p:sldId id="330" r:id="rId15"/>
    <p:sldId id="327" r:id="rId16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143"/>
    <a:srgbClr val="63972F"/>
    <a:srgbClr val="FFFF00"/>
    <a:srgbClr val="FFFF66"/>
    <a:srgbClr val="7C7E58"/>
    <a:srgbClr val="BCBA74"/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54" autoAdjust="0"/>
  </p:normalViewPr>
  <p:slideViewPr>
    <p:cSldViewPr>
      <p:cViewPr>
        <p:scale>
          <a:sx n="110" d="100"/>
          <a:sy n="110" d="100"/>
        </p:scale>
        <p:origin x="-236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C96DE3-3667-4EA6-83F8-077940494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15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16A4A4-2A0B-4B14-B617-2A0E549A1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54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BD762D-7CDE-4483-8D3E-6D6D3AFD8C7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2150"/>
            <a:ext cx="4624388" cy="3468688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650" y="4410392"/>
            <a:ext cx="5121701" cy="417734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3359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3F30CC-27BE-4F6B-B0CF-ACBCCA14805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4436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719F2D-D24D-4EA4-AA5B-B137B611359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2150"/>
            <a:ext cx="4624388" cy="34686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650" y="4410392"/>
            <a:ext cx="5121701" cy="417734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7798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6A4A4-2A0B-4B14-B617-2A0E549A1E3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79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266872-A261-4BCD-B607-5F361D23EC4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4503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C5B895-8B9B-427B-A89C-DB2F1051390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1675"/>
            <a:ext cx="4624388" cy="3468688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650" y="4410392"/>
            <a:ext cx="5121701" cy="4177348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Have experienced 10% cut in federal support.  Expecting another </a:t>
            </a:r>
          </a:p>
          <a:p>
            <a:pPr eaLnBrk="1" hangingPunct="1"/>
            <a:r>
              <a:rPr lang="en-US" smtClean="0"/>
              <a:t>10 – 20% cut in the next federal fiscal year, and perhaps more in the future.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6970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8D8548-5FB1-4369-AE08-61E1B534F26E}" type="slidenum">
              <a:rPr lang="en-US"/>
              <a:pPr/>
              <a:t>6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42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AE6D5-212C-40D6-BD07-988E6D0F93E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1675"/>
            <a:ext cx="4624388" cy="34686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650" y="4410392"/>
            <a:ext cx="5121701" cy="417734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1333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BC140-555D-43CC-A319-D9E100D0A7B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8921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62777E-972F-4F80-961A-BEF90BA30A1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2150"/>
            <a:ext cx="4624388" cy="34686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650" y="4410392"/>
            <a:ext cx="5121701" cy="417734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3167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1DB540-2595-4E36-B8E3-48330BDAA7F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2150"/>
            <a:ext cx="4624388" cy="34686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650" y="4410392"/>
            <a:ext cx="5121701" cy="417734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179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DB6EB7-A7BB-4395-BA7F-47954B41D0E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7927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6" name="Group 1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3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5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Line 12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63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31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43152-9C34-4150-9930-F25076920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C6A92-F58B-4E6E-A09E-D9BC8621C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7A30D-FF3C-4832-BC7A-C5B13B072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B8371-5512-4845-B67F-DCEA50292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6C0BE-C8DA-4B81-8B48-AD08561F3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0344D-C8E8-4712-83DB-4EEE862C0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A87C4-A609-4665-9B79-FBCB472A7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5860A-D0C6-4A0F-9298-CF87D6A2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CFDA9-E6F2-44A2-86A3-845DE78E4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86961-1B61-425E-930E-3E4590F43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DFBFC-F8AA-427A-B055-2C7BA8A0C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B0864-2CBC-4E06-A458-0D9C238EA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C6EC7-63E8-4D2F-BAA4-603520224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71712-FA13-4102-9AB2-C5CC7B693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621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2058" name="Group 11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62146" name="Rectangle 2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62148" name="Line 4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21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ECDA56FE-897D-46DA-8A23-C8083CA8C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2154" name="Line 10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</p:sldLayoutIdLst>
  <p:transition>
    <p:pull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6180892"/>
            <a:ext cx="9144000" cy="67710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182880" rIns="182880" bIns="137160">
            <a:spAutoFit/>
          </a:bodyPr>
          <a:lstStyle/>
          <a:p>
            <a:pPr algn="r"/>
            <a:r>
              <a:rPr lang="en-US" sz="1600" b="1" dirty="0" smtClean="0"/>
              <a:t>Tony Duque, </a:t>
            </a:r>
            <a:r>
              <a:rPr lang="en-US" sz="1600" b="1" dirty="0"/>
              <a:t>Brownfields </a:t>
            </a:r>
            <a:r>
              <a:rPr lang="en-US" sz="1600" b="1" dirty="0" smtClean="0"/>
              <a:t>Project </a:t>
            </a:r>
            <a:r>
              <a:rPr lang="en-US" sz="1600" b="1" dirty="0"/>
              <a:t>Manager</a:t>
            </a:r>
          </a:p>
          <a:p>
            <a:pPr algn="r"/>
            <a:r>
              <a:rPr lang="en-US" sz="1600" b="1" dirty="0"/>
              <a:t>NC </a:t>
            </a:r>
            <a:r>
              <a:rPr lang="en-US" sz="1600" b="1" dirty="0" smtClean="0"/>
              <a:t>DEQ, Division </a:t>
            </a:r>
            <a:r>
              <a:rPr lang="en-US" sz="1600" b="1" dirty="0"/>
              <a:t>of Waste Management</a:t>
            </a:r>
          </a:p>
        </p:txBody>
      </p:sp>
      <p:sp>
        <p:nvSpPr>
          <p:cNvPr id="333833" name="Rectangle 9"/>
          <p:cNvSpPr>
            <a:spLocks noChangeArrowheads="1"/>
          </p:cNvSpPr>
          <p:nvPr/>
        </p:nvSpPr>
        <p:spPr bwMode="auto">
          <a:xfrm>
            <a:off x="0" y="555393"/>
            <a:ext cx="3429000" cy="2675091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59882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</a:t>
            </a:r>
            <a:endParaRPr lang="en-US" sz="2400" dirty="0">
              <a:solidFill>
                <a:srgbClr val="59882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2800" dirty="0">
                <a:solidFill>
                  <a:srgbClr val="59882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North Carolina</a:t>
            </a:r>
          </a:p>
          <a:p>
            <a:pPr algn="ctr">
              <a:defRPr/>
            </a:pPr>
            <a:r>
              <a:rPr lang="en-US" sz="3200" dirty="0">
                <a:solidFill>
                  <a:srgbClr val="59882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>
                <a:solidFill>
                  <a:srgbClr val="59882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Brownfields Program</a:t>
            </a:r>
          </a:p>
          <a:p>
            <a:pPr algn="ctr">
              <a:defRPr/>
            </a:pPr>
            <a:endParaRPr lang="en-US" sz="1200" b="1" dirty="0">
              <a:solidFill>
                <a:srgbClr val="63972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b="1" dirty="0" smtClean="0">
                <a:solidFill>
                  <a:srgbClr val="7C7E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2400" b="1" dirty="0" smtClean="0">
                <a:solidFill>
                  <a:srgbClr val="7C7E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Ahead of the Curve</a:t>
            </a:r>
            <a:endParaRPr lang="en-US" sz="2400" b="1" dirty="0">
              <a:solidFill>
                <a:srgbClr val="7C7E5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3838" name="Rectangle 14"/>
          <p:cNvSpPr>
            <a:spLocks noChangeArrowheads="1"/>
          </p:cNvSpPr>
          <p:nvPr/>
        </p:nvSpPr>
        <p:spPr bwMode="auto">
          <a:xfrm>
            <a:off x="6248400" y="3505200"/>
            <a:ext cx="2743200" cy="335989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endParaRPr lang="en-US" sz="800" dirty="0">
              <a:solidFill>
                <a:srgbClr val="7C7E5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800" dirty="0">
              <a:solidFill>
                <a:srgbClr val="7C7E5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1" name="Picture 27" descr="BINpan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3594904"/>
            <a:ext cx="5604252" cy="2439896"/>
          </a:xfrm>
          <a:noFill/>
          <a:ln w="12700">
            <a:solidFill>
              <a:schemeClr val="tx1"/>
            </a:solidFill>
          </a:ln>
        </p:spPr>
      </p:pic>
      <p:pic>
        <p:nvPicPr>
          <p:cNvPr id="4102" name="Picture 22" descr="alphamillext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05200" y="152400"/>
            <a:ext cx="5486400" cy="3296412"/>
          </a:xfrm>
          <a:noFill/>
          <a:ln w="12700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6019800" y="4114800"/>
            <a:ext cx="2819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63972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NCDOR</a:t>
            </a:r>
            <a:r>
              <a:rPr lang="en-US" b="1" dirty="0">
                <a:solidFill>
                  <a:srgbClr val="63972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63972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Advance Seminar</a:t>
            </a:r>
            <a:endParaRPr lang="en-US" sz="1000" b="1" dirty="0">
              <a:solidFill>
                <a:srgbClr val="63972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b="1" dirty="0">
                <a:solidFill>
                  <a:srgbClr val="63972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Sheraton Four Seasons</a:t>
            </a:r>
          </a:p>
          <a:p>
            <a:pPr algn="ctr">
              <a:defRPr/>
            </a:pPr>
            <a:r>
              <a:rPr lang="en-US" b="1" dirty="0">
                <a:solidFill>
                  <a:srgbClr val="63972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Greensboro, NC</a:t>
            </a:r>
            <a:endParaRPr lang="en-US" sz="1000" b="1" dirty="0">
              <a:solidFill>
                <a:srgbClr val="63972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b="1" dirty="0">
                <a:solidFill>
                  <a:srgbClr val="63972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October 1, 2015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Text Box 2"/>
          <p:cNvSpPr txBox="1">
            <a:spLocks noChangeArrowheads="1"/>
          </p:cNvSpPr>
          <p:nvPr/>
        </p:nvSpPr>
        <p:spPr bwMode="auto">
          <a:xfrm>
            <a:off x="1143000" y="0"/>
            <a:ext cx="51054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>
              <a:solidFill>
                <a:srgbClr val="FC012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62000" y="152400"/>
            <a:ext cx="79438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3600" dirty="0" smtClean="0">
                <a:solidFill>
                  <a:schemeClr val="tx2"/>
                </a:solidFill>
                <a:latin typeface="Trebuchet MS" pitchFamily="34" charset="0"/>
              </a:rPr>
              <a:t>From: </a:t>
            </a:r>
            <a:r>
              <a:rPr lang="en-US" sz="3600" dirty="0">
                <a:solidFill>
                  <a:schemeClr val="tx2"/>
                </a:solidFill>
                <a:latin typeface="Trebuchet MS" pitchFamily="34" charset="0"/>
              </a:rPr>
              <a:t>Former </a:t>
            </a:r>
            <a:r>
              <a:rPr lang="en-US" sz="3600" dirty="0" smtClean="0">
                <a:solidFill>
                  <a:schemeClr val="tx2"/>
                </a:solidFill>
                <a:latin typeface="Trebuchet MS" pitchFamily="34" charset="0"/>
              </a:rPr>
              <a:t>Asheville </a:t>
            </a:r>
            <a:r>
              <a:rPr lang="en-US" sz="3600" dirty="0">
                <a:solidFill>
                  <a:schemeClr val="tx2"/>
                </a:solidFill>
                <a:latin typeface="Trebuchet MS" pitchFamily="34" charset="0"/>
              </a:rPr>
              <a:t>Mica Co. </a:t>
            </a:r>
            <a:endParaRPr lang="en-US" sz="3600" dirty="0" smtClean="0">
              <a:solidFill>
                <a:schemeClr val="tx2"/>
              </a:solidFill>
              <a:latin typeface="Trebuchet MS" pitchFamily="34" charset="0"/>
            </a:endParaRPr>
          </a:p>
          <a:p>
            <a:r>
              <a:rPr lang="en-US" sz="3600" dirty="0" smtClean="0">
                <a:solidFill>
                  <a:schemeClr val="tx2"/>
                </a:solidFill>
                <a:latin typeface="Trebuchet MS" pitchFamily="34" charset="0"/>
              </a:rPr>
              <a:t>To: </a:t>
            </a:r>
            <a:r>
              <a:rPr lang="en-US" sz="3600" dirty="0">
                <a:solidFill>
                  <a:schemeClr val="tx2"/>
                </a:solidFill>
                <a:latin typeface="Trebuchet MS" pitchFamily="34" charset="0"/>
              </a:rPr>
              <a:t>Mica Village Lofts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396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Green building redevelopment as Mica Village Loft Condominiums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4648200" y="1600200"/>
            <a:ext cx="3048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Abandoned Mica Plant, circa 1905 in Biltmore Village, Asheville</a:t>
            </a:r>
          </a:p>
        </p:txBody>
      </p:sp>
      <p:pic>
        <p:nvPicPr>
          <p:cNvPr id="16390" name="Picture 14" descr="Mica Plant bef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4054475" cy="304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91" name="Picture 15" descr="Mica Village Af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657600"/>
            <a:ext cx="4267200" cy="3046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3058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From: Alamac Textiles to Penco</a:t>
            </a:r>
            <a:br>
              <a:rPr lang="en-US" sz="3800" dirty="0" smtClean="0"/>
            </a:br>
            <a:r>
              <a:rPr lang="en-US" sz="3800" dirty="0" smtClean="0"/>
              <a:t>To: Penco Metal Products - Hamilton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4343400"/>
            <a:ext cx="7772400" cy="2362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Hamilton, Martin County (Rural)</a:t>
            </a:r>
          </a:p>
          <a:p>
            <a:pPr eaLnBrk="1" hangingPunct="1"/>
            <a:r>
              <a:rPr lang="en-US" sz="2400" dirty="0" smtClean="0"/>
              <a:t>300 manufacturing jobs replaced those lost </a:t>
            </a:r>
            <a:r>
              <a:rPr lang="en-US" sz="2400" dirty="0" smtClean="0"/>
              <a:t>when </a:t>
            </a:r>
            <a:r>
              <a:rPr lang="en-US" sz="2400" dirty="0" err="1" smtClean="0"/>
              <a:t>Alamac</a:t>
            </a:r>
            <a:r>
              <a:rPr lang="en-US" sz="2400" dirty="0" smtClean="0"/>
              <a:t> Textiles </a:t>
            </a:r>
            <a:r>
              <a:rPr lang="en-US" sz="2400" dirty="0" smtClean="0"/>
              <a:t>went bankrupt &amp; ceased operations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Brownfields Agreement facilitated </a:t>
            </a:r>
            <a:r>
              <a:rPr lang="en-US" sz="2400" dirty="0" smtClean="0"/>
              <a:t>N.C. Dept</a:t>
            </a:r>
            <a:r>
              <a:rPr lang="en-US" sz="2400" dirty="0" smtClean="0"/>
              <a:t>. of Commerce </a:t>
            </a:r>
            <a:r>
              <a:rPr lang="en-US" sz="2400" dirty="0" smtClean="0"/>
              <a:t>recruitment of out-of-state redeveloper</a:t>
            </a:r>
            <a:endParaRPr lang="en-US" sz="2400" dirty="0" smtClean="0"/>
          </a:p>
        </p:txBody>
      </p:sp>
      <p:pic>
        <p:nvPicPr>
          <p:cNvPr id="17412" name="Picture 4" descr="Penha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00200"/>
            <a:ext cx="3771900" cy="2549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410200" y="21336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800600" y="1981200"/>
            <a:ext cx="419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School locker manufacturer relocates </a:t>
            </a:r>
            <a:r>
              <a:rPr lang="en-US" sz="2400" dirty="0" smtClean="0"/>
              <a:t>two manufacturing </a:t>
            </a:r>
            <a:r>
              <a:rPr lang="en-US" sz="2400" dirty="0"/>
              <a:t>operations to 400,000 ft</a:t>
            </a:r>
            <a:r>
              <a:rPr lang="en-US" sz="2400" baseline="30000" dirty="0"/>
              <a:t>2</a:t>
            </a:r>
            <a:r>
              <a:rPr lang="en-US" sz="2400" dirty="0"/>
              <a:t> former textile mill.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From: Pillowtex Plant 1 </a:t>
            </a:r>
            <a:br>
              <a:rPr lang="en-US" sz="3200" dirty="0" smtClean="0"/>
            </a:br>
            <a:r>
              <a:rPr lang="en-US" sz="3200" dirty="0" smtClean="0"/>
              <a:t>To: NC Research Campus - Kannapolis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5410200" y="21336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876800" y="43434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/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885645" y="4343400"/>
            <a:ext cx="37338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Former Pillowtex and Cannon Mills on 150 acres in Kannapolis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Largest single layoff in State history (4800 jobs lost)</a:t>
            </a:r>
          </a:p>
        </p:txBody>
      </p:sp>
      <p:pic>
        <p:nvPicPr>
          <p:cNvPr id="19462" name="Picture 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524000"/>
            <a:ext cx="3581400" cy="2687638"/>
          </a:xfrm>
          <a:noFill/>
          <a:ln>
            <a:solidFill>
              <a:schemeClr val="tx1"/>
            </a:solidFill>
          </a:ln>
        </p:spPr>
      </p:pic>
      <p:pic>
        <p:nvPicPr>
          <p:cNvPr id="19463" name="Picture 1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53000" y="1524000"/>
            <a:ext cx="3733800" cy="2665413"/>
          </a:xfrm>
          <a:noFill/>
          <a:ln>
            <a:solidFill>
              <a:schemeClr val="tx1"/>
            </a:solidFill>
          </a:ln>
        </p:spPr>
      </p:pic>
      <p:sp>
        <p:nvSpPr>
          <p:cNvPr id="19464" name="Text Box 15"/>
          <p:cNvSpPr txBox="1">
            <a:spLocks noChangeArrowheads="1"/>
          </p:cNvSpPr>
          <p:nvPr/>
        </p:nvSpPr>
        <p:spPr bwMode="auto">
          <a:xfrm>
            <a:off x="4838700" y="4191000"/>
            <a:ext cx="41148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North Carolina Research Campus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David Murdock/Dole/University Public-Private Venture Nutrition/Ag Research Park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$500 M – $1 B investment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Core Labs built, more to follow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Text Box 2"/>
          <p:cNvSpPr txBox="1">
            <a:spLocks noChangeArrowheads="1"/>
          </p:cNvSpPr>
          <p:nvPr/>
        </p:nvSpPr>
        <p:spPr bwMode="auto">
          <a:xfrm>
            <a:off x="1143000" y="0"/>
            <a:ext cx="51054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>
              <a:solidFill>
                <a:srgbClr val="FC012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85800" y="0"/>
            <a:ext cx="8153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3600" dirty="0" smtClean="0">
                <a:solidFill>
                  <a:schemeClr val="tx2"/>
                </a:solidFill>
                <a:latin typeface="Trebuchet MS" pitchFamily="34" charset="0"/>
              </a:rPr>
              <a:t>From: </a:t>
            </a:r>
            <a:r>
              <a:rPr lang="en-US" sz="3600" dirty="0">
                <a:solidFill>
                  <a:schemeClr val="tx2"/>
                </a:solidFill>
                <a:latin typeface="Trebuchet MS" pitchFamily="34" charset="0"/>
              </a:rPr>
              <a:t>Former Pilot </a:t>
            </a:r>
            <a:r>
              <a:rPr lang="en-US" sz="3600" dirty="0" smtClean="0">
                <a:solidFill>
                  <a:schemeClr val="tx2"/>
                </a:solidFill>
                <a:latin typeface="Trebuchet MS" pitchFamily="34" charset="0"/>
              </a:rPr>
              <a:t>Mill</a:t>
            </a:r>
          </a:p>
          <a:p>
            <a:r>
              <a:rPr lang="en-US" sz="3600" dirty="0" smtClean="0">
                <a:solidFill>
                  <a:schemeClr val="tx2"/>
                </a:solidFill>
                <a:latin typeface="Trebuchet MS" pitchFamily="34" charset="0"/>
              </a:rPr>
              <a:t>To: Pilot </a:t>
            </a:r>
            <a:r>
              <a:rPr lang="en-US" sz="3600" dirty="0">
                <a:solidFill>
                  <a:schemeClr val="tx2"/>
                </a:solidFill>
                <a:latin typeface="Trebuchet MS" pitchFamily="34" charset="0"/>
              </a:rPr>
              <a:t>Mill Office Complex - Raleigh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1265238"/>
            <a:ext cx="8839200" cy="2728912"/>
            <a:chOff x="0" y="797"/>
            <a:chExt cx="5568" cy="1719"/>
          </a:xfrm>
        </p:grpSpPr>
        <p:pic>
          <p:nvPicPr>
            <p:cNvPr id="21515" name="Picture 4" descr="DSCN21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797"/>
              <a:ext cx="3216" cy="171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1516" name="Text Box 6"/>
            <p:cNvSpPr txBox="1">
              <a:spLocks noChangeArrowheads="1"/>
            </p:cNvSpPr>
            <p:nvPr/>
          </p:nvSpPr>
          <p:spPr bwMode="auto">
            <a:xfrm>
              <a:off x="3456" y="1008"/>
              <a:ext cx="211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Abandoned Turn of the Century Textile Mill Slated For Demolition</a:t>
              </a:r>
            </a:p>
          </p:txBody>
        </p:sp>
        <p:sp>
          <p:nvSpPr>
            <p:cNvPr id="21517" name="Text Box 8"/>
            <p:cNvSpPr txBox="1">
              <a:spLocks noChangeArrowheads="1"/>
            </p:cNvSpPr>
            <p:nvPr/>
          </p:nvSpPr>
          <p:spPr bwMode="auto">
            <a:xfrm>
              <a:off x="3456" y="1680"/>
              <a:ext cx="17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Tax Value:$200,000</a:t>
              </a:r>
            </a:p>
          </p:txBody>
        </p:sp>
        <p:sp>
          <p:nvSpPr>
            <p:cNvPr id="21518" name="Text Box 10"/>
            <p:cNvSpPr txBox="1">
              <a:spLocks noChangeArrowheads="1"/>
            </p:cNvSpPr>
            <p:nvPr/>
          </p:nvSpPr>
          <p:spPr bwMode="auto">
            <a:xfrm>
              <a:off x="3456" y="1968"/>
              <a:ext cx="21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Cleanup Cost:~$1 million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0" y="3810000"/>
            <a:ext cx="9448800" cy="3048000"/>
            <a:chOff x="0" y="2400"/>
            <a:chExt cx="5952" cy="1920"/>
          </a:xfrm>
        </p:grpSpPr>
        <p:pic>
          <p:nvPicPr>
            <p:cNvPr id="21510" name="Picture 5" descr="Pilot Mill Aft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413"/>
              <a:ext cx="3648" cy="190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3792" y="2400"/>
              <a:ext cx="196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Fully Leased Office Complex on National Register of Historic Places</a:t>
              </a:r>
            </a:p>
          </p:txBody>
        </p:sp>
        <p:sp>
          <p:nvSpPr>
            <p:cNvPr id="21512" name="Text Box 9"/>
            <p:cNvSpPr txBox="1">
              <a:spLocks noChangeArrowheads="1"/>
            </p:cNvSpPr>
            <p:nvPr/>
          </p:nvSpPr>
          <p:spPr bwMode="auto">
            <a:xfrm>
              <a:off x="3744" y="3120"/>
              <a:ext cx="20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Value over $13 million</a:t>
              </a:r>
            </a:p>
          </p:txBody>
        </p:sp>
        <p:sp>
          <p:nvSpPr>
            <p:cNvPr id="21513" name="Text Box 11"/>
            <p:cNvSpPr txBox="1">
              <a:spLocks noChangeArrowheads="1"/>
            </p:cNvSpPr>
            <p:nvPr/>
          </p:nvSpPr>
          <p:spPr bwMode="auto">
            <a:xfrm>
              <a:off x="3744" y="3408"/>
              <a:ext cx="22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Cleanup Cost:~$100,000</a:t>
              </a:r>
            </a:p>
          </p:txBody>
        </p:sp>
        <p:sp>
          <p:nvSpPr>
            <p:cNvPr id="21514" name="Text Box 12"/>
            <p:cNvSpPr txBox="1">
              <a:spLocks noChangeArrowheads="1"/>
            </p:cNvSpPr>
            <p:nvPr/>
          </p:nvSpPr>
          <p:spPr bwMode="auto">
            <a:xfrm>
              <a:off x="3744" y="3696"/>
              <a:ext cx="20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Spurred Neighborhood investment of $100 million</a:t>
              </a:r>
            </a:p>
          </p:txBody>
        </p:sp>
      </p:grp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From: Former NC Equipment Co.</a:t>
            </a:r>
          </a:p>
          <a:p>
            <a:r>
              <a:rPr lang="en-US" sz="3600" dirty="0" smtClean="0"/>
              <a:t>To: Dorm and Residential Development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55154"/>
            <a:ext cx="5715000" cy="35709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0" y="18288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Former </a:t>
            </a:r>
            <a:r>
              <a:rPr lang="en-US" dirty="0" smtClean="0"/>
              <a:t>heavy equipment sales and servicing facility and bulk oil terminal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3105834"/>
            <a:ext cx="21210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tax </a:t>
            </a:r>
            <a:r>
              <a:rPr lang="en-US" dirty="0" smtClean="0"/>
              <a:t>value: </a:t>
            </a:r>
            <a:endParaRPr lang="en-US" dirty="0" smtClean="0"/>
          </a:p>
          <a:p>
            <a:r>
              <a:rPr lang="en-US" dirty="0" smtClean="0"/>
              <a:t>$</a:t>
            </a:r>
            <a:r>
              <a:rPr lang="en-US" dirty="0" smtClean="0"/>
              <a:t>4.1 million</a:t>
            </a:r>
          </a:p>
          <a:p>
            <a:r>
              <a:rPr lang="en-US" dirty="0" err="1" smtClean="0"/>
              <a:t>Est’d</a:t>
            </a:r>
            <a:r>
              <a:rPr lang="en-US" dirty="0" smtClean="0"/>
              <a:t> cleanup cost:</a:t>
            </a:r>
          </a:p>
          <a:p>
            <a:r>
              <a:rPr lang="en-US" dirty="0" smtClean="0"/>
              <a:t>~$450,000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2347" y="5410200"/>
            <a:ext cx="84996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Fully </a:t>
            </a:r>
            <a:r>
              <a:rPr lang="en-US" sz="2000" dirty="0" smtClean="0"/>
              <a:t>leased 600-unit residential </a:t>
            </a:r>
            <a:r>
              <a:rPr lang="en-US" sz="2000" dirty="0" smtClean="0"/>
              <a:t>complex: “Stanhope Center” and</a:t>
            </a:r>
          </a:p>
          <a:p>
            <a:r>
              <a:rPr lang="en-US" sz="2000" dirty="0" smtClean="0"/>
              <a:t>“Valentine Commons,” provides much needed student housing for NCSU,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dditional commercial retail space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4306163"/>
            <a:ext cx="2565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 over $</a:t>
            </a:r>
            <a:r>
              <a:rPr lang="en-US" dirty="0" smtClean="0"/>
              <a:t>140 </a:t>
            </a:r>
            <a:r>
              <a:rPr lang="en-US" dirty="0" smtClean="0"/>
              <a:t>million</a:t>
            </a:r>
          </a:p>
          <a:p>
            <a:r>
              <a:rPr lang="en-US" dirty="0" smtClean="0"/>
              <a:t>Actual cleanup cost:</a:t>
            </a:r>
          </a:p>
          <a:p>
            <a:r>
              <a:rPr lang="en-US" dirty="0" smtClean="0"/>
              <a:t>~$50,000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91015"/>
      </p:ext>
    </p:extLst>
  </p:cSld>
  <p:clrMapOvr>
    <a:masterClrMapping/>
  </p:clrMapOvr>
  <p:transition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1143000"/>
          </a:xfrm>
        </p:spPr>
        <p:txBody>
          <a:bodyPr/>
          <a:lstStyle/>
          <a:p>
            <a:pPr algn="ctr"/>
            <a:r>
              <a:rPr lang="en-US" sz="3600" b="1" smtClean="0">
                <a:solidFill>
                  <a:srgbClr val="337143"/>
                </a:solidFill>
                <a:latin typeface="Arial" charset="0"/>
              </a:rPr>
              <a:t>Brownfields Program Staff</a:t>
            </a:r>
            <a:br>
              <a:rPr lang="en-US" sz="3600" b="1" smtClean="0">
                <a:solidFill>
                  <a:srgbClr val="337143"/>
                </a:solidFill>
                <a:latin typeface="Arial" charset="0"/>
              </a:rPr>
            </a:br>
            <a:r>
              <a:rPr lang="en-US" sz="3600" smtClean="0">
                <a:solidFill>
                  <a:schemeClr val="accent2"/>
                </a:solidFill>
              </a:rPr>
              <a:t>www.ncbrownfields.org</a:t>
            </a:r>
            <a:br>
              <a:rPr lang="en-US" sz="3600" smtClean="0">
                <a:solidFill>
                  <a:schemeClr val="accent2"/>
                </a:solidFill>
              </a:rPr>
            </a:br>
            <a:endParaRPr lang="en-US" sz="3600" smtClean="0"/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3810000" cy="41148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337143"/>
                </a:solidFill>
              </a:rPr>
              <a:t>Bruce.Nicholson@ncdenr.gov  </a:t>
            </a:r>
          </a:p>
          <a:p>
            <a:r>
              <a:rPr lang="en-US" sz="1800" b="1" dirty="0" smtClean="0">
                <a:solidFill>
                  <a:srgbClr val="337143"/>
                </a:solidFill>
              </a:rPr>
              <a:t>Tony.Duque@ncdenr.gov</a:t>
            </a:r>
          </a:p>
          <a:p>
            <a:r>
              <a:rPr lang="en-US" sz="1800" b="1" dirty="0" smtClean="0">
                <a:solidFill>
                  <a:srgbClr val="337143"/>
                </a:solidFill>
              </a:rPr>
              <a:t>Jim Rudder@ncdenr.gov</a:t>
            </a:r>
          </a:p>
          <a:p>
            <a:r>
              <a:rPr lang="en-US" sz="1800" b="1" dirty="0" smtClean="0">
                <a:solidFill>
                  <a:srgbClr val="337143"/>
                </a:solidFill>
              </a:rPr>
              <a:t>Sharon.Eckard@ncdenr.gov  </a:t>
            </a:r>
          </a:p>
          <a:p>
            <a:r>
              <a:rPr lang="en-US" sz="1800" b="1" dirty="0" smtClean="0">
                <a:solidFill>
                  <a:srgbClr val="337143"/>
                </a:solidFill>
              </a:rPr>
              <a:t>Joe.Ghiold@ncdenr.gov</a:t>
            </a:r>
          </a:p>
          <a:p>
            <a:r>
              <a:rPr lang="en-US" sz="1800" b="1" dirty="0" smtClean="0">
                <a:solidFill>
                  <a:srgbClr val="337143"/>
                </a:solidFill>
              </a:rPr>
              <a:t>Lebeed.Caty@ncdenr.gov</a:t>
            </a:r>
            <a:endParaRPr lang="en-US" sz="1800" b="1" dirty="0">
              <a:solidFill>
                <a:srgbClr val="337143"/>
              </a:solidFill>
            </a:endParaRPr>
          </a:p>
          <a:p>
            <a:r>
              <a:rPr lang="en-US" sz="1800" b="1" dirty="0" smtClean="0">
                <a:solidFill>
                  <a:srgbClr val="337143"/>
                </a:solidFill>
              </a:rPr>
              <a:t>Geof.Little@ncdenr.gov</a:t>
            </a:r>
            <a:endParaRPr lang="en-US" sz="1800" b="1" dirty="0">
              <a:solidFill>
                <a:srgbClr val="337143"/>
              </a:solidFill>
            </a:endParaRPr>
          </a:p>
          <a:p>
            <a:pPr marL="0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 </a:t>
            </a:r>
          </a:p>
          <a:p>
            <a:pPr marL="0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  Administrative Assistant</a:t>
            </a:r>
          </a:p>
          <a:p>
            <a:r>
              <a:rPr lang="en-US" sz="1800" b="1" dirty="0" smtClean="0">
                <a:solidFill>
                  <a:srgbClr val="337143"/>
                </a:solidFill>
              </a:rPr>
              <a:t>Shirley.Liggins@ncdenr.gov</a:t>
            </a:r>
            <a:endParaRPr lang="en-US" sz="1800" b="1" dirty="0">
              <a:solidFill>
                <a:srgbClr val="337143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0800"/>
                </a:solidFill>
              </a:rPr>
              <a:t>           Raleigh 919-707-8383</a:t>
            </a:r>
            <a:endParaRPr lang="en-US" sz="1800" b="1" dirty="0" smtClean="0">
              <a:solidFill>
                <a:srgbClr val="337143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0800"/>
                </a:solidFill>
              </a:rPr>
              <a:t>	</a:t>
            </a:r>
            <a:endParaRPr lang="en-US" sz="1800" dirty="0" smtClean="0"/>
          </a:p>
        </p:txBody>
      </p:sp>
      <p:sp>
        <p:nvSpPr>
          <p:cNvPr id="22532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981200"/>
            <a:ext cx="3962400" cy="31242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337143"/>
                </a:solidFill>
              </a:rPr>
              <a:t>Carolyn.Minnich@ncdenr.gov </a:t>
            </a:r>
          </a:p>
          <a:p>
            <a:pPr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0800"/>
                </a:solidFill>
              </a:rPr>
              <a:t>      Charlotte 704-661-0330</a:t>
            </a:r>
          </a:p>
          <a:p>
            <a:r>
              <a:rPr lang="en-US" sz="1800" b="1" dirty="0" smtClean="0">
                <a:solidFill>
                  <a:srgbClr val="337143"/>
                </a:solidFill>
              </a:rPr>
              <a:t>Joselyn. Harriger@ncdenr.gov </a:t>
            </a:r>
            <a:endParaRPr lang="en-US" sz="1800" b="1" dirty="0">
              <a:solidFill>
                <a:srgbClr val="337143"/>
              </a:solidFill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000800"/>
                </a:solidFill>
              </a:rPr>
              <a:t>      Mooresville 704-663-1699</a:t>
            </a:r>
            <a:endParaRPr lang="en-US" sz="1800" b="1" dirty="0">
              <a:solidFill>
                <a:srgbClr val="000800"/>
              </a:solidFill>
            </a:endParaRPr>
          </a:p>
          <a:p>
            <a:r>
              <a:rPr lang="en-US" sz="1800" b="1" dirty="0" smtClean="0">
                <a:solidFill>
                  <a:srgbClr val="337143"/>
                </a:solidFill>
              </a:rPr>
              <a:t>Tracy.Wahl@ncdenr.gov </a:t>
            </a:r>
          </a:p>
          <a:p>
            <a:pPr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0800"/>
                </a:solidFill>
              </a:rPr>
              <a:t>      Asheville 828-337-2121</a:t>
            </a:r>
          </a:p>
          <a:p>
            <a:r>
              <a:rPr lang="en-US" sz="1800" b="1" dirty="0" smtClean="0">
                <a:solidFill>
                  <a:srgbClr val="337143"/>
                </a:solidFill>
              </a:rPr>
              <a:t>Samuel.Watson@ncdenr.gov</a:t>
            </a:r>
          </a:p>
          <a:p>
            <a:r>
              <a:rPr lang="en-US" sz="1800" b="1" dirty="0" smtClean="0">
                <a:solidFill>
                  <a:srgbClr val="337143"/>
                </a:solidFill>
              </a:rPr>
              <a:t>David.Peacock@ncdenr.gov</a:t>
            </a:r>
            <a:endParaRPr lang="en-US" sz="2000" b="1" dirty="0" smtClean="0">
              <a:solidFill>
                <a:srgbClr val="337143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0800"/>
                </a:solidFill>
              </a:rPr>
              <a:t>     </a:t>
            </a:r>
            <a:r>
              <a:rPr lang="en-US" sz="1800" b="1" dirty="0" smtClean="0">
                <a:solidFill>
                  <a:srgbClr val="000800"/>
                </a:solidFill>
              </a:rPr>
              <a:t>Wilmington 828-796-7401</a:t>
            </a:r>
          </a:p>
          <a:p>
            <a:pPr algn="ctr">
              <a:buFont typeface="Wingdings" pitchFamily="2" charset="2"/>
              <a:buNone/>
            </a:pPr>
            <a:endParaRPr lang="en-US" sz="1800" b="1" dirty="0" smtClean="0">
              <a:solidFill>
                <a:srgbClr val="000800"/>
              </a:solidFill>
            </a:endParaRPr>
          </a:p>
          <a:p>
            <a:pPr algn="ctr"/>
            <a:endParaRPr lang="en-US" sz="1800" b="1" dirty="0" smtClean="0">
              <a:solidFill>
                <a:srgbClr val="000800"/>
              </a:solidFill>
            </a:endParaRPr>
          </a:p>
          <a:p>
            <a:endParaRPr lang="en-US" dirty="0" smtClean="0"/>
          </a:p>
        </p:txBody>
      </p:sp>
    </p:spTree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Brownfields Property Reuse Act of 1997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80010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Create special class of remediating parties... “</a:t>
            </a:r>
            <a:r>
              <a:rPr lang="en-US" b="1" dirty="0" smtClean="0"/>
              <a:t>Prospective Developer</a:t>
            </a:r>
            <a:r>
              <a:rPr lang="en-US" dirty="0" smtClean="0"/>
              <a:t>” of brownfields sites</a:t>
            </a:r>
          </a:p>
          <a:p>
            <a:pPr eaLnBrk="1" hangingPunct="1">
              <a:lnSpc>
                <a:spcPct val="90000"/>
              </a:lnSpc>
            </a:pPr>
            <a:r>
              <a:rPr lang="en-US" i="1" dirty="0" smtClean="0"/>
              <a:t>First</a:t>
            </a:r>
            <a:r>
              <a:rPr lang="en-US" dirty="0" smtClean="0"/>
              <a:t>, make sure PD did not cause or contribute to the contamination, then: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Provide PD (*and others*) with liability protection in return for measures that </a:t>
            </a:r>
            <a:r>
              <a:rPr lang="en-US" dirty="0" smtClean="0"/>
              <a:t>PD take to make the property </a:t>
            </a:r>
            <a:r>
              <a:rPr lang="en-US" dirty="0" smtClean="0"/>
              <a:t>safe </a:t>
            </a:r>
            <a:r>
              <a:rPr lang="en-US" dirty="0" smtClean="0"/>
              <a:t>(“suitable”) for </a:t>
            </a:r>
            <a:r>
              <a:rPr lang="en-US" dirty="0" smtClean="0"/>
              <a:t>reuse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Provide PD (*and follow-on owners*) with a partial property tax exclusion to assist in costs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Focus cleanup and mitigation efforts on risk prevention and land use restrictions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Brownfields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8077200" cy="4530725"/>
          </a:xfrm>
        </p:spPr>
        <p:txBody>
          <a:bodyPr/>
          <a:lstStyle/>
          <a:p>
            <a:r>
              <a:rPr lang="en-US" dirty="0" smtClean="0"/>
              <a:t>Brownfields Agreement (BFA):</a:t>
            </a:r>
          </a:p>
          <a:p>
            <a:pPr lvl="1"/>
            <a:r>
              <a:rPr lang="en-US" sz="2400" dirty="0" smtClean="0"/>
              <a:t>Available only to </a:t>
            </a:r>
            <a:r>
              <a:rPr lang="en-US" sz="2400" dirty="0" smtClean="0"/>
              <a:t>a Prospective Developer </a:t>
            </a:r>
            <a:r>
              <a:rPr lang="en-US" sz="2400" dirty="0" smtClean="0"/>
              <a:t>(PD) who: </a:t>
            </a:r>
            <a:r>
              <a:rPr lang="en-US" sz="2400" dirty="0" smtClean="0"/>
              <a:t>desires </a:t>
            </a:r>
            <a:r>
              <a:rPr lang="en-US" sz="2400" dirty="0" smtClean="0"/>
              <a:t>to </a:t>
            </a:r>
            <a:r>
              <a:rPr lang="en-US" sz="2400" strike="sngStrike" dirty="0" smtClean="0"/>
              <a:t>buy or sell a brownfields property for the purpose of</a:t>
            </a:r>
            <a:r>
              <a:rPr lang="en-US" sz="2400" dirty="0" smtClean="0"/>
              <a:t> redevelop</a:t>
            </a:r>
            <a:r>
              <a:rPr lang="en-US" sz="2400" strike="sngStrike" dirty="0" smtClean="0"/>
              <a:t>ing the</a:t>
            </a:r>
            <a:r>
              <a:rPr lang="en-US" sz="2400" dirty="0" smtClean="0"/>
              <a:t> </a:t>
            </a:r>
            <a:r>
              <a:rPr lang="en-US" sz="2400" u="sng" dirty="0" smtClean="0"/>
              <a:t>a brownfields</a:t>
            </a:r>
            <a:r>
              <a:rPr lang="en-US" sz="2400" dirty="0" smtClean="0"/>
              <a:t> property; and</a:t>
            </a:r>
          </a:p>
          <a:p>
            <a:pPr lvl="1"/>
            <a:r>
              <a:rPr lang="en-US" sz="2400" dirty="0" smtClean="0"/>
              <a:t>Did not cause or contribute to site contamination</a:t>
            </a:r>
          </a:p>
          <a:p>
            <a:endParaRPr lang="en-US" sz="2400" dirty="0"/>
          </a:p>
          <a:p>
            <a:r>
              <a:rPr lang="en-US" sz="2400" dirty="0" smtClean="0"/>
              <a:t>The BFA does </a:t>
            </a:r>
            <a:r>
              <a:rPr lang="en-US" sz="2400" u="sng" dirty="0" smtClean="0"/>
              <a:t>not</a:t>
            </a:r>
            <a:r>
              <a:rPr lang="en-US" sz="2400" dirty="0" smtClean="0"/>
              <a:t> affect the state’s ability to enforce against the Responsible Party (RP)</a:t>
            </a:r>
          </a:p>
          <a:p>
            <a:pPr lvl="1"/>
            <a:endParaRPr lang="en-US" sz="18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4297309"/>
      </p:ext>
    </p:extLst>
  </p:cSld>
  <p:clrMapOvr>
    <a:masterClrMapping/>
  </p:clrMapOvr>
  <p:transition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Brownfields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4495800"/>
          </a:xfrm>
        </p:spPr>
        <p:txBody>
          <a:bodyPr/>
          <a:lstStyle/>
          <a:p>
            <a:r>
              <a:rPr lang="en-US" sz="2400" dirty="0" smtClean="0"/>
              <a:t>Defines the actions PD must take to make the site safe for the PD’s intended reuse… using a combination of:</a:t>
            </a:r>
          </a:p>
          <a:p>
            <a:pPr lvl="1"/>
            <a:r>
              <a:rPr lang="en-US" sz="2400" dirty="0" smtClean="0"/>
              <a:t>Site-specific, risk-based cleanup decisions</a:t>
            </a:r>
          </a:p>
          <a:p>
            <a:pPr lvl="1"/>
            <a:r>
              <a:rPr lang="en-US" sz="2400" dirty="0" smtClean="0"/>
              <a:t>Land use restrictions that run with the land</a:t>
            </a:r>
          </a:p>
          <a:p>
            <a:r>
              <a:rPr lang="en-US" sz="2400" dirty="0" smtClean="0"/>
              <a:t>Recorded at the </a:t>
            </a:r>
            <a:r>
              <a:rPr lang="en-US" sz="2400" dirty="0"/>
              <a:t>c</a:t>
            </a:r>
            <a:r>
              <a:rPr lang="en-US" sz="2400" dirty="0" smtClean="0"/>
              <a:t>ounty </a:t>
            </a:r>
            <a:r>
              <a:rPr lang="en-US" sz="2400" dirty="0" smtClean="0"/>
              <a:t>Register of Deeds… thus becoming part of the Public Record</a:t>
            </a:r>
          </a:p>
          <a:p>
            <a:r>
              <a:rPr lang="en-US" sz="2400" dirty="0" smtClean="0"/>
              <a:t>Functions as a “Covenant-Not-to-Sue,” providing PD with liability protection from state enforcement </a:t>
            </a:r>
            <a:r>
              <a:rPr lang="en-US" sz="2400" dirty="0" smtClean="0"/>
              <a:t>in regard to </a:t>
            </a:r>
            <a:r>
              <a:rPr lang="en-US" sz="2400" dirty="0" smtClean="0"/>
              <a:t>existing site </a:t>
            </a:r>
            <a:r>
              <a:rPr lang="en-US" sz="2400" dirty="0" smtClean="0"/>
              <a:t>contamination, </a:t>
            </a:r>
            <a:r>
              <a:rPr lang="en-US" sz="2400" dirty="0" smtClean="0"/>
              <a:t>subject to completion </a:t>
            </a:r>
            <a:r>
              <a:rPr lang="en-US" sz="2400" dirty="0" smtClean="0"/>
              <a:t>of necessary </a:t>
            </a:r>
            <a:r>
              <a:rPr lang="en-US" sz="2400" dirty="0" smtClean="0"/>
              <a:t>“safe-making” actions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3846449"/>
      </p:ext>
    </p:extLst>
  </p:cSld>
  <p:clrMapOvr>
    <a:masterClrMapping/>
  </p:clrMapOvr>
  <p:transition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-152400"/>
            <a:ext cx="6781800" cy="1143000"/>
          </a:xfrm>
        </p:spPr>
        <p:txBody>
          <a:bodyPr/>
          <a:lstStyle/>
          <a:p>
            <a:pPr eaLnBrk="1" hangingPunct="1"/>
            <a:r>
              <a:rPr lang="en-US" sz="4400" smtClean="0"/>
              <a:t>_______  Roles  _______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3962400" cy="4495800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 tIns="137160"/>
          <a:lstStyle/>
          <a:p>
            <a:pPr eaLnBrk="1" hangingPunct="1"/>
            <a:r>
              <a:rPr lang="en-US" sz="2400" b="1" dirty="0" smtClean="0"/>
              <a:t>Funding to States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 	NC Brownfields Program $630,000 last year.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sz="2400" b="1" dirty="0" smtClean="0"/>
              <a:t>Competitive Brownfields Grants to Local Governments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	 $2.6 M for NC in the last two years.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3532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676400"/>
            <a:ext cx="4191000" cy="4495800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 tIns="137160"/>
          <a:lstStyle/>
          <a:p>
            <a:pPr eaLnBrk="1" hangingPunct="1"/>
            <a:r>
              <a:rPr lang="en-US" sz="2400" b="1" dirty="0" smtClean="0"/>
              <a:t>Liability Protection to Prospective Developers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200" dirty="0" smtClean="0"/>
              <a:t> 	Brownfields</a:t>
            </a:r>
            <a:r>
              <a:rPr lang="en-US" dirty="0" smtClean="0"/>
              <a:t> Agreement</a:t>
            </a:r>
          </a:p>
          <a:p>
            <a:pPr eaLnBrk="1" hangingPunct="1"/>
            <a:r>
              <a:rPr lang="en-US" sz="2400" b="1" dirty="0" smtClean="0"/>
              <a:t>Guidance for Safe Redevelopment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200" dirty="0" smtClean="0"/>
              <a:t>	Brownfields Agreement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200" dirty="0" smtClean="0"/>
              <a:t>	Deed Recordation</a:t>
            </a:r>
          </a:p>
          <a:p>
            <a:pPr eaLnBrk="1" hangingPunct="1"/>
            <a:r>
              <a:rPr lang="en-US" sz="2400" b="1" dirty="0" smtClean="0"/>
              <a:t>Tax Incentives to PD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	Special BF property partial tax exclusion </a:t>
            </a:r>
            <a:endParaRPr lang="en-US" dirty="0" smtClean="0">
              <a:solidFill>
                <a:srgbClr val="FF0000"/>
              </a:solidFill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353285" name="Text Box 5"/>
          <p:cNvSpPr txBox="1">
            <a:spLocks noChangeArrowheads="1"/>
          </p:cNvSpPr>
          <p:nvPr/>
        </p:nvSpPr>
        <p:spPr bwMode="auto">
          <a:xfrm>
            <a:off x="838200" y="762000"/>
            <a:ext cx="38100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srgbClr val="456A20"/>
                </a:solidFill>
              </a:rPr>
              <a:t>Federal Program</a:t>
            </a:r>
          </a:p>
        </p:txBody>
      </p:sp>
      <p:sp>
        <p:nvSpPr>
          <p:cNvPr id="353286" name="Text Box 6"/>
          <p:cNvSpPr txBox="1">
            <a:spLocks noChangeArrowheads="1"/>
          </p:cNvSpPr>
          <p:nvPr/>
        </p:nvSpPr>
        <p:spPr bwMode="auto">
          <a:xfrm>
            <a:off x="5257800" y="762000"/>
            <a:ext cx="34290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srgbClr val="456A20"/>
                </a:solidFill>
              </a:rPr>
              <a:t>State Program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3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3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3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3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3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3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3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3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3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3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3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3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3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3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3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3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3" grpId="0" build="p" autoUpdateAnimBg="0"/>
      <p:bldP spid="353284" grpId="0" build="p" autoUpdateAnimBg="0"/>
      <p:bldP spid="353285" grpId="0" autoUpdateAnimBg="0"/>
      <p:bldP spid="35328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/>
          <a:lstStyle/>
          <a:p>
            <a:r>
              <a:rPr lang="en-US" sz="3200" dirty="0"/>
              <a:t>Economic Development </a:t>
            </a:r>
            <a:r>
              <a:rPr lang="en-US" sz="3200" dirty="0" smtClean="0"/>
              <a:t>Benefits that are facilitated by the N.C. Brownfields Program</a:t>
            </a:r>
            <a:endParaRPr lang="en-US" sz="3200" dirty="0"/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924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Defined and limited </a:t>
            </a:r>
            <a:r>
              <a:rPr lang="en-US" dirty="0" smtClean="0"/>
              <a:t>environmental liability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400" dirty="0"/>
              <a:t>Covenant not-to-sue </a:t>
            </a:r>
            <a:r>
              <a:rPr lang="en-US" sz="2400" dirty="0" smtClean="0"/>
              <a:t>contingent on making site safe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dirty="0"/>
              <a:t>Break Barriers to Financing</a:t>
            </a:r>
          </a:p>
          <a:p>
            <a:pPr>
              <a:lnSpc>
                <a:spcPct val="90000"/>
              </a:lnSpc>
            </a:pPr>
            <a:r>
              <a:rPr lang="en-US" dirty="0"/>
              <a:t>Financial/Tax Incentives</a:t>
            </a:r>
          </a:p>
          <a:p>
            <a:pPr>
              <a:lnSpc>
                <a:spcPct val="90000"/>
              </a:lnSpc>
            </a:pPr>
            <a:r>
              <a:rPr lang="en-US" dirty="0"/>
              <a:t>Controlled and Defined Cleanup Costs</a:t>
            </a:r>
          </a:p>
          <a:p>
            <a:pPr>
              <a:lnSpc>
                <a:spcPct val="90000"/>
              </a:lnSpc>
            </a:pPr>
            <a:r>
              <a:rPr lang="en-US" dirty="0"/>
              <a:t>Land Use Planning/Decisions</a:t>
            </a:r>
          </a:p>
          <a:p>
            <a:pPr>
              <a:lnSpc>
                <a:spcPct val="90000"/>
              </a:lnSpc>
            </a:pPr>
            <a:r>
              <a:rPr lang="en-US" dirty="0"/>
              <a:t>Addressing Public </a:t>
            </a:r>
            <a:r>
              <a:rPr lang="en-US" dirty="0" smtClean="0"/>
              <a:t>Health Concerns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Risk Communication to Public</a:t>
            </a:r>
          </a:p>
          <a:p>
            <a:pPr>
              <a:lnSpc>
                <a:spcPct val="90000"/>
              </a:lnSpc>
            </a:pPr>
            <a:r>
              <a:rPr lang="en-US" dirty="0"/>
              <a:t>Return on Investment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0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0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0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0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Goal: Something For Everyone </a:t>
            </a:r>
            <a:endParaRPr lang="en-US" sz="3800" smtClean="0"/>
          </a:p>
        </p:txBody>
      </p:sp>
      <p:sp>
        <p:nvSpPr>
          <p:cNvPr id="418823" name="Rectangle 7"/>
          <p:cNvSpPr>
            <a:spLocks noChangeArrowheads="1"/>
          </p:cNvSpPr>
          <p:nvPr/>
        </p:nvSpPr>
        <p:spPr bwMode="auto">
          <a:xfrm>
            <a:off x="838200" y="3886200"/>
            <a:ext cx="2286000" cy="198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37160"/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000" b="1" u="sng" dirty="0"/>
              <a:t>Local Govt.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dirty="0"/>
              <a:t>Economic </a:t>
            </a:r>
            <a:r>
              <a:rPr lang="en-US" dirty="0" err="1"/>
              <a:t>Devel</a:t>
            </a:r>
            <a:r>
              <a:rPr lang="en-US" dirty="0"/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dirty="0"/>
              <a:t>Jobs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dirty="0"/>
              <a:t>Sustainability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dirty="0"/>
              <a:t>Risk Reduction</a:t>
            </a:r>
            <a:endParaRPr lang="en-US" sz="2500" dirty="0"/>
          </a:p>
        </p:txBody>
      </p:sp>
      <p:sp>
        <p:nvSpPr>
          <p:cNvPr id="418824" name="Rectangle 8"/>
          <p:cNvSpPr>
            <a:spLocks noChangeArrowheads="1"/>
          </p:cNvSpPr>
          <p:nvPr/>
        </p:nvSpPr>
        <p:spPr bwMode="auto">
          <a:xfrm>
            <a:off x="5105400" y="1905000"/>
            <a:ext cx="2438400" cy="2133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37160"/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000" b="1" u="sng" dirty="0" smtClean="0"/>
              <a:t>Prospective</a:t>
            </a:r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000" b="1" u="sng" dirty="0" smtClean="0"/>
              <a:t>Developer</a:t>
            </a:r>
            <a:endParaRPr lang="en-US" sz="2000" b="1" u="sng" dirty="0"/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dirty="0"/>
              <a:t>Reduced Uncertainty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dirty="0"/>
              <a:t>Liability Protection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dirty="0"/>
              <a:t>Profit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endParaRPr lang="en-US" sz="2300" b="1" dirty="0"/>
          </a:p>
        </p:txBody>
      </p:sp>
      <p:sp>
        <p:nvSpPr>
          <p:cNvPr id="418825" name="Rectangle 9"/>
          <p:cNvSpPr>
            <a:spLocks noChangeArrowheads="1"/>
          </p:cNvSpPr>
          <p:nvPr/>
        </p:nvSpPr>
        <p:spPr bwMode="auto">
          <a:xfrm>
            <a:off x="3429000" y="4572000"/>
            <a:ext cx="2514600" cy="1828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37160"/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000" b="1" u="sng" dirty="0"/>
              <a:t>Lender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dirty="0"/>
              <a:t>Reduced </a:t>
            </a:r>
            <a:r>
              <a:rPr lang="en-US" dirty="0" smtClean="0"/>
              <a:t>Uncertainty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dirty="0" smtClean="0"/>
              <a:t>Liability Protection</a:t>
            </a:r>
            <a:endParaRPr lang="en-US" dirty="0"/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dirty="0"/>
              <a:t>Profit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endParaRPr lang="en-US" b="1" dirty="0"/>
          </a:p>
        </p:txBody>
      </p:sp>
      <p:sp>
        <p:nvSpPr>
          <p:cNvPr id="418826" name="Rectangle 10"/>
          <p:cNvSpPr>
            <a:spLocks noChangeArrowheads="1"/>
          </p:cNvSpPr>
          <p:nvPr/>
        </p:nvSpPr>
        <p:spPr bwMode="auto">
          <a:xfrm>
            <a:off x="2133600" y="1752600"/>
            <a:ext cx="23622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37160"/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000" b="1" u="sng" dirty="0" smtClean="0"/>
              <a:t>NCDEQ </a:t>
            </a:r>
            <a:r>
              <a:rPr lang="en-US" sz="2000" b="1" u="sng" dirty="0"/>
              <a:t>/ EPA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dirty="0"/>
              <a:t>Risk Reduction / Public Protection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dirty="0"/>
              <a:t>Smart Growth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dirty="0"/>
              <a:t>Sustainability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endParaRPr lang="en-US" b="1" dirty="0"/>
          </a:p>
        </p:txBody>
      </p:sp>
      <p:sp>
        <p:nvSpPr>
          <p:cNvPr id="418829" name="Rectangle 13"/>
          <p:cNvSpPr>
            <a:spLocks noChangeArrowheads="1"/>
          </p:cNvSpPr>
          <p:nvPr/>
        </p:nvSpPr>
        <p:spPr bwMode="auto">
          <a:xfrm>
            <a:off x="6248400" y="4267200"/>
            <a:ext cx="2286000" cy="1828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37160"/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000" b="1" u="sng" dirty="0"/>
              <a:t>Neighbors</a:t>
            </a:r>
            <a:r>
              <a:rPr lang="en-US" sz="2000" b="1" dirty="0"/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dirty="0"/>
              <a:t>Economic Benefits, Jobs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dirty="0"/>
              <a:t>Risk Reduction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dirty="0"/>
              <a:t>Blight Reduction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8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8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3" grpId="0" animBg="1"/>
      <p:bldP spid="418824" grpId="0" animBg="1"/>
      <p:bldP spid="418825" grpId="0" animBg="1"/>
      <p:bldP spid="418826" grpId="0" animBg="1"/>
      <p:bldP spid="4188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152400"/>
            <a:ext cx="81534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From: Former Almont Shipping Co. </a:t>
            </a:r>
            <a:br>
              <a:rPr lang="en-US" sz="3200" dirty="0" smtClean="0"/>
            </a:br>
            <a:r>
              <a:rPr lang="en-US" sz="3200" dirty="0" smtClean="0"/>
              <a:t>To: PPD World Headquarters - Wilmington</a:t>
            </a:r>
          </a:p>
        </p:txBody>
      </p:sp>
      <p:pic>
        <p:nvPicPr>
          <p:cNvPr id="18435" name="Picture 10" descr="02 PPD 4-26-05 testpit towards Almont to SW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524000"/>
            <a:ext cx="2919413" cy="2189163"/>
          </a:xfrm>
          <a:noFill/>
          <a:ln w="12700">
            <a:solidFill>
              <a:schemeClr val="tx1"/>
            </a:solidFill>
          </a:ln>
        </p:spPr>
      </p:pic>
      <p:pic>
        <p:nvPicPr>
          <p:cNvPr id="18436" name="Picture 12" descr="09 PPD 4-26-05 Almont site across RR to wes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5800" y="4495800"/>
            <a:ext cx="2919413" cy="2189163"/>
          </a:xfrm>
          <a:noFill/>
          <a:ln w="12700">
            <a:solidFill>
              <a:schemeClr val="tx1"/>
            </a:solidFill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410200" y="21336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343400" y="4419600"/>
            <a:ext cx="2057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PPD World Headquarters in downtown Wilmington, 400,000-ft</a:t>
            </a:r>
            <a:r>
              <a:rPr lang="en-US" sz="2000" baseline="30000"/>
              <a:t>2</a:t>
            </a:r>
            <a:r>
              <a:rPr lang="en-US" sz="2000"/>
              <a:t>, and 1,800 workers </a:t>
            </a:r>
          </a:p>
        </p:txBody>
      </p:sp>
      <p:sp>
        <p:nvSpPr>
          <p:cNvPr id="18439" name="Text Box 14"/>
          <p:cNvSpPr txBox="1">
            <a:spLocks noChangeArrowheads="1"/>
          </p:cNvSpPr>
          <p:nvPr/>
        </p:nvSpPr>
        <p:spPr bwMode="auto">
          <a:xfrm>
            <a:off x="609600" y="3733800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Abandoned Fertilizer Stockyard/Shipping Facility</a:t>
            </a:r>
          </a:p>
        </p:txBody>
      </p:sp>
      <p:pic>
        <p:nvPicPr>
          <p:cNvPr id="18440" name="Picture 15" descr="ppdunderconstructio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553200" y="4495800"/>
            <a:ext cx="2438400" cy="2032000"/>
          </a:xfrm>
          <a:noFill/>
          <a:ln>
            <a:solidFill>
              <a:schemeClr val="tx1"/>
            </a:solidFill>
          </a:ln>
        </p:spPr>
      </p:pic>
      <p:pic>
        <p:nvPicPr>
          <p:cNvPr id="18441" name="Picture 17" descr="ppdfromNewsobserv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1524000"/>
            <a:ext cx="3886200" cy="2800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Text Box 2"/>
          <p:cNvSpPr txBox="1">
            <a:spLocks noChangeArrowheads="1"/>
          </p:cNvSpPr>
          <p:nvPr/>
        </p:nvSpPr>
        <p:spPr bwMode="auto">
          <a:xfrm>
            <a:off x="1143000" y="0"/>
            <a:ext cx="51054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>
              <a:solidFill>
                <a:srgbClr val="FC012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0" y="152400"/>
            <a:ext cx="6019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4000" dirty="0" smtClean="0">
                <a:solidFill>
                  <a:schemeClr val="tx2"/>
                </a:solidFill>
                <a:latin typeface="Trebuchet MS" pitchFamily="34" charset="0"/>
              </a:rPr>
              <a:t>From: </a:t>
            </a:r>
            <a:r>
              <a:rPr lang="en-US" sz="4000" dirty="0">
                <a:solidFill>
                  <a:schemeClr val="tx2"/>
                </a:solidFill>
                <a:latin typeface="Trebuchet MS" pitchFamily="34" charset="0"/>
              </a:rPr>
              <a:t>Former Alpha </a:t>
            </a:r>
            <a:r>
              <a:rPr lang="en-US" sz="4000" dirty="0" smtClean="0">
                <a:solidFill>
                  <a:schemeClr val="tx2"/>
                </a:solidFill>
                <a:latin typeface="Trebuchet MS" pitchFamily="34" charset="0"/>
              </a:rPr>
              <a:t>Mill </a:t>
            </a:r>
            <a:r>
              <a:rPr lang="en-US" sz="4000" dirty="0">
                <a:solidFill>
                  <a:schemeClr val="tx2"/>
                </a:solidFill>
                <a:latin typeface="Trebuchet MS" pitchFamily="34" charset="0"/>
              </a:rPr>
              <a:t/>
            </a:r>
            <a:br>
              <a:rPr lang="en-US" sz="4000" dirty="0">
                <a:solidFill>
                  <a:schemeClr val="tx2"/>
                </a:solidFill>
                <a:latin typeface="Trebuchet MS" pitchFamily="34" charset="0"/>
              </a:rPr>
            </a:br>
            <a:r>
              <a:rPr lang="en-US" sz="4000" dirty="0" smtClean="0">
                <a:solidFill>
                  <a:schemeClr val="tx2"/>
                </a:solidFill>
                <a:latin typeface="Trebuchet MS" pitchFamily="34" charset="0"/>
              </a:rPr>
              <a:t>To: Alpha </a:t>
            </a:r>
            <a:r>
              <a:rPr lang="en-US" sz="4000" dirty="0">
                <a:solidFill>
                  <a:schemeClr val="tx2"/>
                </a:solidFill>
                <a:latin typeface="Trebuchet MS" pitchFamily="34" charset="0"/>
              </a:rPr>
              <a:t>Mill Apartments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914400" y="3352800"/>
            <a:ext cx="3581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Abandoned Textile Mill, circa 1888 and Chromium Electroplater, circa 1955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4724400" y="4419600"/>
            <a:ext cx="396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Alpha Mill Apartments bordering uptown Charlotte</a:t>
            </a:r>
          </a:p>
        </p:txBody>
      </p:sp>
      <p:pic>
        <p:nvPicPr>
          <p:cNvPr id="15366" name="Picture 16" descr="alphamillext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4152900" cy="2762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7" name="Picture 17" descr="alphamillint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572000"/>
            <a:ext cx="3200400" cy="2127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8" name="Text Box 18"/>
          <p:cNvSpPr txBox="1">
            <a:spLocks noChangeArrowheads="1"/>
          </p:cNvSpPr>
          <p:nvPr/>
        </p:nvSpPr>
        <p:spPr bwMode="auto">
          <a:xfrm>
            <a:off x="4343400" y="6019800"/>
            <a:ext cx="411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Preservation of historic architectural heritage</a:t>
            </a:r>
          </a:p>
        </p:txBody>
      </p:sp>
      <p:pic>
        <p:nvPicPr>
          <p:cNvPr id="15369" name="Picture 19" descr="BINpan2-hd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600200"/>
            <a:ext cx="3886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5270</TotalTime>
  <Words>788</Words>
  <Application>Microsoft Office PowerPoint</Application>
  <PresentationFormat>On-screen Show (4:3)</PresentationFormat>
  <Paragraphs>161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Layers</vt:lpstr>
      <vt:lpstr>PowerPoint Presentation</vt:lpstr>
      <vt:lpstr>Brownfields Property Reuse Act of 1997</vt:lpstr>
      <vt:lpstr>Brownfields Agreement</vt:lpstr>
      <vt:lpstr>Brownfields Agreement</vt:lpstr>
      <vt:lpstr>_______  Roles  _______</vt:lpstr>
      <vt:lpstr>Economic Development Benefits that are facilitated by the N.C. Brownfields Program</vt:lpstr>
      <vt:lpstr>Goal: Something For Everyone </vt:lpstr>
      <vt:lpstr>From: Former Almont Shipping Co.  To: PPD World Headquarters - Wilmington</vt:lpstr>
      <vt:lpstr>PowerPoint Presentation</vt:lpstr>
      <vt:lpstr>PowerPoint Presentation</vt:lpstr>
      <vt:lpstr>From: Alamac Textiles to Penco To: Penco Metal Products - Hamilton</vt:lpstr>
      <vt:lpstr>From: Pillowtex Plant 1  To: NC Research Campus - Kannapolis</vt:lpstr>
      <vt:lpstr>PowerPoint Presentation</vt:lpstr>
      <vt:lpstr>PowerPoint Presentation</vt:lpstr>
      <vt:lpstr>Brownfields Program Staff www.ncbrownfields.org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Universe of Cleanup Sites</dc:title>
  <dc:creator>Bruce Nicholson</dc:creator>
  <cp:lastModifiedBy>Owner</cp:lastModifiedBy>
  <cp:revision>229</cp:revision>
  <cp:lastPrinted>1601-01-01T00:00:00Z</cp:lastPrinted>
  <dcterms:created xsi:type="dcterms:W3CDTF">2005-02-20T20:48:55Z</dcterms:created>
  <dcterms:modified xsi:type="dcterms:W3CDTF">2015-10-01T02:54:02Z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