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2" r:id="rId2"/>
    <p:sldId id="272" r:id="rId3"/>
    <p:sldId id="311" r:id="rId4"/>
    <p:sldId id="312" r:id="rId5"/>
    <p:sldId id="313" r:id="rId6"/>
    <p:sldId id="287" r:id="rId7"/>
    <p:sldId id="342" r:id="rId8"/>
    <p:sldId id="338" r:id="rId9"/>
    <p:sldId id="326" r:id="rId10"/>
    <p:sldId id="314" r:id="rId11"/>
    <p:sldId id="327" r:id="rId12"/>
    <p:sldId id="322" r:id="rId13"/>
    <p:sldId id="291" r:id="rId14"/>
    <p:sldId id="343" r:id="rId15"/>
    <p:sldId id="344" r:id="rId16"/>
    <p:sldId id="345" r:id="rId17"/>
    <p:sldId id="346" r:id="rId18"/>
    <p:sldId id="347" r:id="rId19"/>
    <p:sldId id="348" r:id="rId20"/>
    <p:sldId id="349" r:id="rId21"/>
    <p:sldId id="350" r:id="rId22"/>
    <p:sldId id="356" r:id="rId23"/>
    <p:sldId id="351" r:id="rId24"/>
    <p:sldId id="352" r:id="rId25"/>
    <p:sldId id="353" r:id="rId26"/>
    <p:sldId id="354" r:id="rId27"/>
    <p:sldId id="355"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CC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75" autoAdjust="0"/>
    <p:restoredTop sz="88776" autoAdjust="0"/>
  </p:normalViewPr>
  <p:slideViewPr>
    <p:cSldViewPr>
      <p:cViewPr varScale="1">
        <p:scale>
          <a:sx n="74" d="100"/>
          <a:sy n="74" d="100"/>
        </p:scale>
        <p:origin x="474" y="6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pbrown\Documents\CoordinationProgram\NCOneMap\Governance\NCOM_BusinessPlan\PrivateSectorUsers\SurveyResults20121231JBupdate.xls"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4000"/>
            </a:pPr>
            <a:r>
              <a:rPr lang="en-US" sz="4000" dirty="0"/>
              <a:t>Benefits of NC OneMap Geospatial </a:t>
            </a:r>
            <a:r>
              <a:rPr lang="en-US" sz="4000" dirty="0" smtClean="0"/>
              <a:t>Portal</a:t>
            </a:r>
          </a:p>
          <a:p>
            <a:pPr>
              <a:defRPr sz="4000"/>
            </a:pPr>
            <a:endParaRPr lang="en-US" sz="4000" dirty="0"/>
          </a:p>
        </c:rich>
      </c:tx>
      <c:layout>
        <c:manualLayout>
          <c:xMode val="edge"/>
          <c:yMode val="edge"/>
          <c:x val="0.20364050891943589"/>
          <c:y val="5.6818181818181879E-2"/>
        </c:manualLayout>
      </c:layout>
      <c:overlay val="0"/>
    </c:title>
    <c:autoTitleDeleted val="0"/>
    <c:plotArea>
      <c:layout/>
      <c:barChart>
        <c:barDir val="col"/>
        <c:grouping val="clustered"/>
        <c:varyColors val="0"/>
        <c:ser>
          <c:idx val="0"/>
          <c:order val="0"/>
          <c:tx>
            <c:strRef>
              <c:f>tables!$B$39:$B$40</c:f>
              <c:strCache>
                <c:ptCount val="1"/>
                <c:pt idx="0">
                  <c:v>Table 4.  Benefits of NC OneMap Geospatial Portal (all that apply) Number</c:v>
                </c:pt>
              </c:strCache>
            </c:strRef>
          </c:tx>
          <c:invertIfNegative val="0"/>
          <c:cat>
            <c:strRef>
              <c:f>tables!$A$41:$A$45</c:f>
              <c:strCache>
                <c:ptCount val="5"/>
                <c:pt idx="0">
                  <c:v>Save time</c:v>
                </c:pt>
                <c:pt idx="1">
                  <c:v>Save money</c:v>
                </c:pt>
                <c:pt idx="2">
                  <c:v>Do more</c:v>
                </c:pt>
                <c:pt idx="3">
                  <c:v>One or more business needs satisfied</c:v>
                </c:pt>
                <c:pt idx="4">
                  <c:v>Total Respondents Using Data or Services</c:v>
                </c:pt>
              </c:strCache>
            </c:strRef>
          </c:cat>
          <c:val>
            <c:numRef>
              <c:f>tables!$B$41:$B$45</c:f>
              <c:numCache>
                <c:formatCode>General</c:formatCode>
                <c:ptCount val="5"/>
                <c:pt idx="0">
                  <c:v>188</c:v>
                </c:pt>
                <c:pt idx="1">
                  <c:v>172</c:v>
                </c:pt>
                <c:pt idx="2">
                  <c:v>155</c:v>
                </c:pt>
                <c:pt idx="3">
                  <c:v>178</c:v>
                </c:pt>
                <c:pt idx="4">
                  <c:v>213</c:v>
                </c:pt>
              </c:numCache>
            </c:numRef>
          </c:val>
        </c:ser>
        <c:dLbls>
          <c:showLegendKey val="0"/>
          <c:showVal val="0"/>
          <c:showCatName val="0"/>
          <c:showSerName val="0"/>
          <c:showPercent val="0"/>
          <c:showBubbleSize val="0"/>
        </c:dLbls>
        <c:gapWidth val="150"/>
        <c:axId val="174423768"/>
        <c:axId val="174424160"/>
      </c:barChart>
      <c:catAx>
        <c:axId val="174423768"/>
        <c:scaling>
          <c:orientation val="minMax"/>
        </c:scaling>
        <c:delete val="0"/>
        <c:axPos val="b"/>
        <c:numFmt formatCode="General" sourceLinked="1"/>
        <c:majorTickMark val="out"/>
        <c:minorTickMark val="none"/>
        <c:tickLblPos val="nextTo"/>
        <c:txPr>
          <a:bodyPr/>
          <a:lstStyle/>
          <a:p>
            <a:pPr>
              <a:defRPr b="1"/>
            </a:pPr>
            <a:endParaRPr lang="en-US"/>
          </a:p>
        </c:txPr>
        <c:crossAx val="174424160"/>
        <c:crosses val="autoZero"/>
        <c:auto val="1"/>
        <c:lblAlgn val="ctr"/>
        <c:lblOffset val="100"/>
        <c:noMultiLvlLbl val="0"/>
      </c:catAx>
      <c:valAx>
        <c:axId val="174424160"/>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1744237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1"/>
        <c:ser>
          <c:idx val="0"/>
          <c:order val="0"/>
          <c:invertIfNegative val="0"/>
          <c:dLbls>
            <c:spPr>
              <a:solidFill>
                <a:schemeClr val="bg1"/>
              </a:solidFill>
            </c:spPr>
            <c:txPr>
              <a:bodyPr rot="-900000"/>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'visits (2)'!$A$2:$A$6</c:f>
              <c:numCache>
                <c:formatCode>General</c:formatCode>
                <c:ptCount val="5"/>
                <c:pt idx="0">
                  <c:v>2009</c:v>
                </c:pt>
                <c:pt idx="1">
                  <c:v>2010</c:v>
                </c:pt>
                <c:pt idx="2">
                  <c:v>2011</c:v>
                </c:pt>
                <c:pt idx="3">
                  <c:v>2012</c:v>
                </c:pt>
                <c:pt idx="4">
                  <c:v>2013</c:v>
                </c:pt>
              </c:numCache>
            </c:numRef>
          </c:cat>
          <c:val>
            <c:numRef>
              <c:f>'visits (2)'!$B$2:$B$6</c:f>
              <c:numCache>
                <c:formatCode>General</c:formatCode>
                <c:ptCount val="5"/>
                <c:pt idx="0">
                  <c:v>62845</c:v>
                </c:pt>
                <c:pt idx="1">
                  <c:v>72677</c:v>
                </c:pt>
                <c:pt idx="2">
                  <c:v>172614</c:v>
                </c:pt>
                <c:pt idx="3">
                  <c:v>266529</c:v>
                </c:pt>
                <c:pt idx="4">
                  <c:v>333708</c:v>
                </c:pt>
              </c:numCache>
            </c:numRef>
          </c:val>
        </c:ser>
        <c:dLbls>
          <c:showLegendKey val="0"/>
          <c:showVal val="1"/>
          <c:showCatName val="0"/>
          <c:showSerName val="0"/>
          <c:showPercent val="0"/>
          <c:showBubbleSize val="0"/>
        </c:dLbls>
        <c:gapWidth val="150"/>
        <c:axId val="174425336"/>
        <c:axId val="174425728"/>
      </c:barChart>
      <c:catAx>
        <c:axId val="174425336"/>
        <c:scaling>
          <c:orientation val="minMax"/>
        </c:scaling>
        <c:delete val="0"/>
        <c:axPos val="b"/>
        <c:title>
          <c:tx>
            <c:rich>
              <a:bodyPr/>
              <a:lstStyle/>
              <a:p>
                <a:pPr>
                  <a:defRPr/>
                </a:pPr>
                <a:r>
                  <a:rPr lang="en-US" sz="1400"/>
                  <a:t>Year</a:t>
                </a:r>
              </a:p>
            </c:rich>
          </c:tx>
          <c:layout/>
          <c:overlay val="0"/>
        </c:title>
        <c:numFmt formatCode="General" sourceLinked="1"/>
        <c:majorTickMark val="out"/>
        <c:minorTickMark val="none"/>
        <c:tickLblPos val="nextTo"/>
        <c:crossAx val="174425728"/>
        <c:crosses val="autoZero"/>
        <c:auto val="1"/>
        <c:lblAlgn val="ctr"/>
        <c:lblOffset val="100"/>
        <c:noMultiLvlLbl val="0"/>
      </c:catAx>
      <c:valAx>
        <c:axId val="174425728"/>
        <c:scaling>
          <c:orientation val="minMax"/>
        </c:scaling>
        <c:delete val="0"/>
        <c:axPos val="l"/>
        <c:majorGridlines/>
        <c:title>
          <c:tx>
            <c:rich>
              <a:bodyPr rot="-5400000" vert="horz"/>
              <a:lstStyle/>
              <a:p>
                <a:pPr>
                  <a:defRPr/>
                </a:pPr>
                <a:r>
                  <a:rPr lang="en-US" sz="1400"/>
                  <a:t>Visits</a:t>
                </a:r>
              </a:p>
            </c:rich>
          </c:tx>
          <c:layout/>
          <c:overlay val="0"/>
        </c:title>
        <c:numFmt formatCode="General" sourceLinked="1"/>
        <c:majorTickMark val="out"/>
        <c:minorTickMark val="none"/>
        <c:tickLblPos val="nextTo"/>
        <c:crossAx val="174425336"/>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DA7AE21A-5257-4940-A13E-C164FD2F4C63}" type="datetimeFigureOut">
              <a:rPr lang="en-US" smtClean="0"/>
              <a:pPr/>
              <a:t>9/30/2015</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15F76B80-360F-4F29-A3F1-6F20B70F411A}" type="slidenum">
              <a:rPr lang="en-US" smtClean="0"/>
              <a:pPr/>
              <a:t>‹#›</a:t>
            </a:fld>
            <a:endParaRPr lang="en-US"/>
          </a:p>
        </p:txBody>
      </p:sp>
    </p:spTree>
    <p:extLst>
      <p:ext uri="{BB962C8B-B14F-4D97-AF65-F5344CB8AC3E}">
        <p14:creationId xmlns:p14="http://schemas.microsoft.com/office/powerpoint/2010/main" val="3147834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0"/>
            <a:ext cx="3038475" cy="465138"/>
          </a:xfrm>
          <a:prstGeom prst="rect">
            <a:avLst/>
          </a:prstGeom>
        </p:spPr>
        <p:txBody>
          <a:bodyPr vert="horz" lIns="91440" tIns="45720" rIns="91440" bIns="45720" rtlCol="0"/>
          <a:lstStyle>
            <a:lvl1pPr algn="r">
              <a:defRPr sz="1200"/>
            </a:lvl1pPr>
          </a:lstStyle>
          <a:p>
            <a:fld id="{6AA41C10-AFDD-40D9-8F2A-4C44CDB83EDB}" type="datetimeFigureOut">
              <a:rPr lang="en-US" smtClean="0"/>
              <a:pPr/>
              <a:t>9/30/2015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7"/>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40" tIns="45720" rIns="91440" bIns="45720" rtlCol="0" anchor="b"/>
          <a:lstStyle>
            <a:lvl1pPr algn="r">
              <a:defRPr sz="1200"/>
            </a:lvl1pPr>
          </a:lstStyle>
          <a:p>
            <a:fld id="{3A314BE8-50F9-4889-A589-07B792C5D40F}" type="slidenum">
              <a:rPr lang="en-US" smtClean="0"/>
              <a:pPr/>
              <a:t>‹#›</a:t>
            </a:fld>
            <a:endParaRPr lang="en-US"/>
          </a:p>
        </p:txBody>
      </p:sp>
    </p:spTree>
    <p:extLst>
      <p:ext uri="{BB962C8B-B14F-4D97-AF65-F5344CB8AC3E}">
        <p14:creationId xmlns:p14="http://schemas.microsoft.com/office/powerpoint/2010/main" val="3890346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GIS users and stakeholders</a:t>
            </a:r>
            <a:endParaRPr lang="en-US" dirty="0"/>
          </a:p>
        </p:txBody>
      </p:sp>
      <p:sp>
        <p:nvSpPr>
          <p:cNvPr id="4" name="Slide Number Placeholder 3"/>
          <p:cNvSpPr>
            <a:spLocks noGrp="1"/>
          </p:cNvSpPr>
          <p:nvPr>
            <p:ph type="sldNum" sz="quarter" idx="10"/>
          </p:nvPr>
        </p:nvSpPr>
        <p:spPr/>
        <p:txBody>
          <a:bodyPr/>
          <a:lstStyle/>
          <a:p>
            <a:fld id="{3A314BE8-50F9-4889-A589-07B792C5D40F}" type="slidenum">
              <a:rPr lang="en-US" smtClean="0"/>
              <a:pPr/>
              <a:t>7</a:t>
            </a:fld>
            <a:endParaRPr lang="en-US"/>
          </a:p>
        </p:txBody>
      </p:sp>
    </p:spTree>
    <p:extLst>
      <p:ext uri="{BB962C8B-B14F-4D97-AF65-F5344CB8AC3E}">
        <p14:creationId xmlns:p14="http://schemas.microsoft.com/office/powerpoint/2010/main" val="1322161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14BE8-50F9-4889-A589-07B792C5D40F}" type="slidenum">
              <a:rPr lang="en-US" smtClean="0"/>
              <a:pPr/>
              <a:t>9</a:t>
            </a:fld>
            <a:endParaRPr lang="en-US"/>
          </a:p>
        </p:txBody>
      </p:sp>
    </p:spTree>
    <p:extLst>
      <p:ext uri="{BB962C8B-B14F-4D97-AF65-F5344CB8AC3E}">
        <p14:creationId xmlns:p14="http://schemas.microsoft.com/office/powerpoint/2010/main" val="215643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2009, </a:t>
            </a:r>
            <a:r>
              <a:rPr lang="en-US" baseline="0" dirty="0" smtClean="0"/>
              <a:t>all counties had digital orthoimagery and 95 of 100 counties had acquired imagery since 2005.  A factor in the acceleration of imagery acquisition starting in 2005 was cost-share from federal and state sources.  Yet, many counties had imagery four or more years old and mismatches in vintage and resolution across county boundaries were widespread.</a:t>
            </a:r>
            <a:endParaRPr lang="en-US" dirty="0"/>
          </a:p>
        </p:txBody>
      </p:sp>
      <p:sp>
        <p:nvSpPr>
          <p:cNvPr id="4" name="Slide Number Placeholder 3"/>
          <p:cNvSpPr>
            <a:spLocks noGrp="1"/>
          </p:cNvSpPr>
          <p:nvPr>
            <p:ph type="sldNum" sz="quarter" idx="10"/>
          </p:nvPr>
        </p:nvSpPr>
        <p:spPr/>
        <p:txBody>
          <a:bodyPr/>
          <a:lstStyle/>
          <a:p>
            <a:pPr>
              <a:defRPr/>
            </a:pPr>
            <a:fld id="{EBDAC267-69B1-4C1E-B2A2-7E9446BE5478}" type="slidenum">
              <a:rPr lang="en-US" smtClean="0"/>
              <a:pPr>
                <a:defRPr/>
              </a:pPr>
              <a:t>11</a:t>
            </a:fld>
            <a:endParaRPr lang="en-US"/>
          </a:p>
        </p:txBody>
      </p:sp>
    </p:spTree>
    <p:extLst>
      <p:ext uri="{BB962C8B-B14F-4D97-AF65-F5344CB8AC3E}">
        <p14:creationId xmlns:p14="http://schemas.microsoft.com/office/powerpoint/2010/main" val="3363554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314BE8-50F9-4889-A589-07B792C5D40F}" type="slidenum">
              <a:rPr lang="en-US" smtClean="0"/>
              <a:pPr/>
              <a:t>24</a:t>
            </a:fld>
            <a:endParaRPr lang="en-US"/>
          </a:p>
        </p:txBody>
      </p:sp>
    </p:spTree>
    <p:extLst>
      <p:ext uri="{BB962C8B-B14F-4D97-AF65-F5344CB8AC3E}">
        <p14:creationId xmlns:p14="http://schemas.microsoft.com/office/powerpoint/2010/main" val="3961299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14BE8-50F9-4889-A589-07B792C5D40F}" type="slidenum">
              <a:rPr lang="en-US" smtClean="0"/>
              <a:pPr/>
              <a:t>26</a:t>
            </a:fld>
            <a:endParaRPr lang="en-US"/>
          </a:p>
        </p:txBody>
      </p:sp>
    </p:spTree>
    <p:extLst>
      <p:ext uri="{BB962C8B-B14F-4D97-AF65-F5344CB8AC3E}">
        <p14:creationId xmlns:p14="http://schemas.microsoft.com/office/powerpoint/2010/main" val="3265882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32DE1C-618C-4F0D-802E-F0EF60B2834C}"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EBA4E-6460-47A9-94FE-3CB15EE0F95D}" type="slidenum">
              <a:rPr lang="en-US" smtClean="0"/>
              <a:pPr/>
              <a:t>‹#›</a:t>
            </a:fld>
            <a:endParaRPr lang="en-US"/>
          </a:p>
        </p:txBody>
      </p:sp>
    </p:spTree>
    <p:extLst>
      <p:ext uri="{BB962C8B-B14F-4D97-AF65-F5344CB8AC3E}">
        <p14:creationId xmlns:p14="http://schemas.microsoft.com/office/powerpoint/2010/main" val="2872833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2DE1C-618C-4F0D-802E-F0EF60B2834C}"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EBA4E-6460-47A9-94FE-3CB15EE0F95D}" type="slidenum">
              <a:rPr lang="en-US" smtClean="0"/>
              <a:pPr/>
              <a:t>‹#›</a:t>
            </a:fld>
            <a:endParaRPr lang="en-US"/>
          </a:p>
        </p:txBody>
      </p:sp>
    </p:spTree>
    <p:extLst>
      <p:ext uri="{BB962C8B-B14F-4D97-AF65-F5344CB8AC3E}">
        <p14:creationId xmlns:p14="http://schemas.microsoft.com/office/powerpoint/2010/main" val="99593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2DE1C-618C-4F0D-802E-F0EF60B2834C}"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EBA4E-6460-47A9-94FE-3CB15EE0F95D}" type="slidenum">
              <a:rPr lang="en-US" smtClean="0"/>
              <a:pPr/>
              <a:t>‹#›</a:t>
            </a:fld>
            <a:endParaRPr lang="en-US"/>
          </a:p>
        </p:txBody>
      </p:sp>
    </p:spTree>
    <p:extLst>
      <p:ext uri="{BB962C8B-B14F-4D97-AF65-F5344CB8AC3E}">
        <p14:creationId xmlns:p14="http://schemas.microsoft.com/office/powerpoint/2010/main" val="3116139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2DE1C-618C-4F0D-802E-F0EF60B2834C}"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EBA4E-6460-47A9-94FE-3CB15EE0F95D}" type="slidenum">
              <a:rPr lang="en-US" smtClean="0"/>
              <a:pPr/>
              <a:t>‹#›</a:t>
            </a:fld>
            <a:endParaRPr lang="en-US"/>
          </a:p>
        </p:txBody>
      </p:sp>
    </p:spTree>
    <p:extLst>
      <p:ext uri="{BB962C8B-B14F-4D97-AF65-F5344CB8AC3E}">
        <p14:creationId xmlns:p14="http://schemas.microsoft.com/office/powerpoint/2010/main" val="333007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32DE1C-618C-4F0D-802E-F0EF60B2834C}" type="datetimeFigureOut">
              <a:rPr lang="en-US" smtClean="0"/>
              <a:pPr/>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EBA4E-6460-47A9-94FE-3CB15EE0F95D}" type="slidenum">
              <a:rPr lang="en-US" smtClean="0"/>
              <a:pPr/>
              <a:t>‹#›</a:t>
            </a:fld>
            <a:endParaRPr lang="en-US"/>
          </a:p>
        </p:txBody>
      </p:sp>
    </p:spTree>
    <p:extLst>
      <p:ext uri="{BB962C8B-B14F-4D97-AF65-F5344CB8AC3E}">
        <p14:creationId xmlns:p14="http://schemas.microsoft.com/office/powerpoint/2010/main" val="3913472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32DE1C-618C-4F0D-802E-F0EF60B2834C}" type="datetimeFigureOut">
              <a:rPr lang="en-US" smtClean="0"/>
              <a:pPr/>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4EBA4E-6460-47A9-94FE-3CB15EE0F95D}" type="slidenum">
              <a:rPr lang="en-US" smtClean="0"/>
              <a:pPr/>
              <a:t>‹#›</a:t>
            </a:fld>
            <a:endParaRPr lang="en-US"/>
          </a:p>
        </p:txBody>
      </p:sp>
    </p:spTree>
    <p:extLst>
      <p:ext uri="{BB962C8B-B14F-4D97-AF65-F5344CB8AC3E}">
        <p14:creationId xmlns:p14="http://schemas.microsoft.com/office/powerpoint/2010/main" val="4080853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32DE1C-618C-4F0D-802E-F0EF60B2834C}" type="datetimeFigureOut">
              <a:rPr lang="en-US" smtClean="0"/>
              <a:pPr/>
              <a:t>9/30/2015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4EBA4E-6460-47A9-94FE-3CB15EE0F95D}" type="slidenum">
              <a:rPr lang="en-US" smtClean="0"/>
              <a:pPr/>
              <a:t>‹#›</a:t>
            </a:fld>
            <a:endParaRPr lang="en-US"/>
          </a:p>
        </p:txBody>
      </p:sp>
    </p:spTree>
    <p:extLst>
      <p:ext uri="{BB962C8B-B14F-4D97-AF65-F5344CB8AC3E}">
        <p14:creationId xmlns:p14="http://schemas.microsoft.com/office/powerpoint/2010/main" val="1498561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32DE1C-618C-4F0D-802E-F0EF60B2834C}" type="datetimeFigureOut">
              <a:rPr lang="en-US" smtClean="0"/>
              <a:pPr/>
              <a:t>9/30/2015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4EBA4E-6460-47A9-94FE-3CB15EE0F95D}" type="slidenum">
              <a:rPr lang="en-US" smtClean="0"/>
              <a:pPr/>
              <a:t>‹#›</a:t>
            </a:fld>
            <a:endParaRPr lang="en-US"/>
          </a:p>
        </p:txBody>
      </p:sp>
    </p:spTree>
    <p:extLst>
      <p:ext uri="{BB962C8B-B14F-4D97-AF65-F5344CB8AC3E}">
        <p14:creationId xmlns:p14="http://schemas.microsoft.com/office/powerpoint/2010/main" val="30252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2DE1C-618C-4F0D-802E-F0EF60B2834C}" type="datetimeFigureOut">
              <a:rPr lang="en-US" smtClean="0"/>
              <a:pPr/>
              <a:t>9/30/2015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4EBA4E-6460-47A9-94FE-3CB15EE0F95D}" type="slidenum">
              <a:rPr lang="en-US" smtClean="0"/>
              <a:pPr/>
              <a:t>‹#›</a:t>
            </a:fld>
            <a:endParaRPr lang="en-US"/>
          </a:p>
        </p:txBody>
      </p:sp>
    </p:spTree>
    <p:extLst>
      <p:ext uri="{BB962C8B-B14F-4D97-AF65-F5344CB8AC3E}">
        <p14:creationId xmlns:p14="http://schemas.microsoft.com/office/powerpoint/2010/main" val="3538570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32DE1C-618C-4F0D-802E-F0EF60B2834C}" type="datetimeFigureOut">
              <a:rPr lang="en-US" smtClean="0"/>
              <a:pPr/>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4EBA4E-6460-47A9-94FE-3CB15EE0F95D}" type="slidenum">
              <a:rPr lang="en-US" smtClean="0"/>
              <a:pPr/>
              <a:t>‹#›</a:t>
            </a:fld>
            <a:endParaRPr lang="en-US"/>
          </a:p>
        </p:txBody>
      </p:sp>
    </p:spTree>
    <p:extLst>
      <p:ext uri="{BB962C8B-B14F-4D97-AF65-F5344CB8AC3E}">
        <p14:creationId xmlns:p14="http://schemas.microsoft.com/office/powerpoint/2010/main" val="1056279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32DE1C-618C-4F0D-802E-F0EF60B2834C}" type="datetimeFigureOut">
              <a:rPr lang="en-US" smtClean="0"/>
              <a:pPr/>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4EBA4E-6460-47A9-94FE-3CB15EE0F95D}" type="slidenum">
              <a:rPr lang="en-US" smtClean="0"/>
              <a:pPr/>
              <a:t>‹#›</a:t>
            </a:fld>
            <a:endParaRPr lang="en-US"/>
          </a:p>
        </p:txBody>
      </p:sp>
    </p:spTree>
    <p:extLst>
      <p:ext uri="{BB962C8B-B14F-4D97-AF65-F5344CB8AC3E}">
        <p14:creationId xmlns:p14="http://schemas.microsoft.com/office/powerpoint/2010/main" val="3958443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2DE1C-618C-4F0D-802E-F0EF60B2834C}" type="datetimeFigureOut">
              <a:rPr lang="en-US" smtClean="0"/>
              <a:pPr/>
              <a:t>9/30/2015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BA4E-6460-47A9-94FE-3CB15EE0F95D}" type="slidenum">
              <a:rPr lang="en-US" smtClean="0"/>
              <a:pPr/>
              <a:t>‹#›</a:t>
            </a:fld>
            <a:endParaRPr lang="en-US"/>
          </a:p>
        </p:txBody>
      </p:sp>
    </p:spTree>
    <p:extLst>
      <p:ext uri="{BB962C8B-B14F-4D97-AF65-F5344CB8AC3E}">
        <p14:creationId xmlns:p14="http://schemas.microsoft.com/office/powerpoint/2010/main" val="4257362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data.nconemap.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tim.johnson@nc.gov" TargetMode="External"/><Relationship Id="rId2" Type="http://schemas.openxmlformats.org/officeDocument/2006/relationships/hyperlink" Target="mailto:stan.duncan@hendersoncountync.org" TargetMode="External"/><Relationship Id="rId1" Type="http://schemas.openxmlformats.org/officeDocument/2006/relationships/slideLayout" Target="../slideLayouts/slideLayout2.xml"/><Relationship Id="rId5" Type="http://schemas.openxmlformats.org/officeDocument/2006/relationships/hyperlink" Target="http://www.nconemap.com/" TargetMode="External"/><Relationship Id="rId4" Type="http://schemas.openxmlformats.org/officeDocument/2006/relationships/hyperlink" Target="http://www.ncgicc.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2895600"/>
          </a:xfrm>
        </p:spPr>
        <p:txBody>
          <a:bodyPr>
            <a:normAutofit fontScale="90000"/>
          </a:bodyPr>
          <a:lstStyle/>
          <a:p>
            <a:r>
              <a:rPr lang="en-US" b="1" dirty="0" smtClean="0"/>
              <a:t/>
            </a:r>
            <a:br>
              <a:rPr lang="en-US" b="1" dirty="0" smtClean="0"/>
            </a:br>
            <a:r>
              <a:rPr lang="en-US" b="1" dirty="0"/>
              <a:t/>
            </a:r>
            <a:br>
              <a:rPr lang="en-US" b="1" dirty="0"/>
            </a:br>
            <a:r>
              <a:rPr lang="en-US" b="1" dirty="0" smtClean="0"/>
              <a:t>The North Carolina</a:t>
            </a:r>
            <a:br>
              <a:rPr lang="en-US" b="1" dirty="0" smtClean="0"/>
            </a:br>
            <a:r>
              <a:rPr lang="en-US" b="1" dirty="0" smtClean="0"/>
              <a:t>Geographic Information </a:t>
            </a:r>
            <a:br>
              <a:rPr lang="en-US" b="1" dirty="0" smtClean="0"/>
            </a:br>
            <a:r>
              <a:rPr lang="en-US" b="1" dirty="0" smtClean="0"/>
              <a:t>Coordinating Council</a:t>
            </a:r>
            <a:r>
              <a:rPr lang="en-US" b="1" dirty="0" smtClean="0"/>
              <a:t> </a:t>
            </a:r>
            <a:br>
              <a:rPr lang="en-US" b="1" dirty="0" smtClean="0"/>
            </a:br>
            <a:r>
              <a:rPr lang="en-US" b="1" dirty="0" smtClean="0"/>
              <a:t/>
            </a:r>
            <a:br>
              <a:rPr lang="en-US" b="1" dirty="0" smtClean="0"/>
            </a:br>
            <a:r>
              <a:rPr lang="en-US" b="1" dirty="0" smtClean="0"/>
              <a:t/>
            </a:r>
            <a:br>
              <a:rPr lang="en-US" b="1" dirty="0" smtClean="0"/>
            </a:br>
            <a:r>
              <a:rPr lang="en-US" sz="1600" b="1" dirty="0" smtClean="0"/>
              <a:t> </a:t>
            </a:r>
            <a:br>
              <a:rPr lang="en-US" sz="1600" b="1" dirty="0" smtClean="0"/>
            </a:br>
            <a:r>
              <a:rPr lang="en-US" sz="2400" b="1" dirty="0" smtClean="0"/>
              <a:t>30 </a:t>
            </a:r>
            <a:r>
              <a:rPr lang="en-US" sz="2400" b="1" dirty="0"/>
              <a:t>S</a:t>
            </a:r>
            <a:r>
              <a:rPr lang="en-US" sz="2400" b="1" dirty="0" smtClean="0"/>
              <a:t>ept</a:t>
            </a:r>
            <a:r>
              <a:rPr lang="en-US" sz="2400" b="1" dirty="0" smtClean="0"/>
              <a:t>ember 2015</a:t>
            </a:r>
            <a:endParaRPr lang="en-US" sz="2400" b="1" dirty="0"/>
          </a:p>
        </p:txBody>
      </p:sp>
      <p:sp>
        <p:nvSpPr>
          <p:cNvPr id="3" name="Subtitle 2"/>
          <p:cNvSpPr>
            <a:spLocks noGrp="1"/>
          </p:cNvSpPr>
          <p:nvPr>
            <p:ph type="subTitle" idx="1"/>
          </p:nvPr>
        </p:nvSpPr>
        <p:spPr>
          <a:xfrm>
            <a:off x="1371600" y="4495800"/>
            <a:ext cx="6400800" cy="1981200"/>
          </a:xfrm>
        </p:spPr>
        <p:txBody>
          <a:bodyPr>
            <a:normAutofit/>
          </a:bodyPr>
          <a:lstStyle/>
          <a:p>
            <a:endParaRPr lang="en-US" sz="2400" b="1" dirty="0" smtClean="0">
              <a:solidFill>
                <a:schemeClr val="tx1"/>
              </a:solidFill>
            </a:endParaRPr>
          </a:p>
          <a:p>
            <a:r>
              <a:rPr lang="en-US" sz="2400" b="1" dirty="0" smtClean="0">
                <a:solidFill>
                  <a:schemeClr val="tx1"/>
                </a:solidFill>
              </a:rPr>
              <a:t>Stan </a:t>
            </a:r>
            <a:r>
              <a:rPr lang="en-US" sz="2400" b="1" dirty="0" smtClean="0">
                <a:solidFill>
                  <a:schemeClr val="tx1"/>
                </a:solidFill>
              </a:rPr>
              <a:t>C. Duncan</a:t>
            </a:r>
          </a:p>
          <a:p>
            <a:r>
              <a:rPr lang="en-US" sz="1800" dirty="0" smtClean="0">
                <a:solidFill>
                  <a:schemeClr val="tx1"/>
                </a:solidFill>
              </a:rPr>
              <a:t>Chair; N C Geographic Information Coordinating Council</a:t>
            </a:r>
          </a:p>
          <a:p>
            <a:r>
              <a:rPr lang="en-US" sz="1800" dirty="0" smtClean="0">
                <a:solidFill>
                  <a:schemeClr val="tx1"/>
                </a:solidFill>
              </a:rPr>
              <a:t>Henderson County Assessor &amp; Tax Collector</a:t>
            </a:r>
          </a:p>
          <a:p>
            <a:endParaRPr lang="en-US" sz="1800"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Role  of  the  CGIA . . .</a:t>
            </a:r>
            <a:endParaRPr lang="en-US" dirty="0"/>
          </a:p>
        </p:txBody>
      </p:sp>
      <p:sp>
        <p:nvSpPr>
          <p:cNvPr id="3" name="Content Placeholder 2"/>
          <p:cNvSpPr>
            <a:spLocks noGrp="1"/>
          </p:cNvSpPr>
          <p:nvPr>
            <p:ph idx="1"/>
          </p:nvPr>
        </p:nvSpPr>
        <p:spPr/>
        <p:txBody>
          <a:bodyPr>
            <a:normAutofit fontScale="70000" lnSpcReduction="20000"/>
          </a:bodyPr>
          <a:lstStyle/>
          <a:p>
            <a:pPr algn="ctr">
              <a:buNone/>
            </a:pPr>
            <a:endParaRPr lang="en-US" sz="1200" dirty="0" smtClean="0"/>
          </a:p>
          <a:p>
            <a:pPr>
              <a:buNone/>
            </a:pPr>
            <a:r>
              <a:rPr lang="en-US" sz="3800" b="1" dirty="0" smtClean="0"/>
              <a:t>The Center for Geographic Information and Analysis (CGIA) shall staff the Council and its committees.  </a:t>
            </a:r>
          </a:p>
          <a:p>
            <a:pPr>
              <a:buNone/>
            </a:pPr>
            <a:endParaRPr lang="en-US" sz="3800" dirty="0"/>
          </a:p>
          <a:p>
            <a:pPr>
              <a:buNone/>
            </a:pPr>
            <a:r>
              <a:rPr lang="en-US" sz="3800" b="1" dirty="0" smtClean="0"/>
              <a:t>The CGIA shall manage and distribute digital geographic information about North Carolina maintained by numerous State and local government agencies.  </a:t>
            </a:r>
          </a:p>
          <a:p>
            <a:pPr>
              <a:buNone/>
            </a:pPr>
            <a:endParaRPr lang="en-US" sz="3800" dirty="0"/>
          </a:p>
          <a:p>
            <a:pPr>
              <a:buNone/>
            </a:pPr>
            <a:r>
              <a:rPr lang="en-US" sz="3800" b="1" dirty="0" smtClean="0"/>
              <a:t>CGIA shall operate a statewide data clearinghouse and provide Internet access to State geographic information.  </a:t>
            </a:r>
          </a:p>
          <a:p>
            <a:pPr>
              <a:buNone/>
            </a:pPr>
            <a:r>
              <a:rPr lang="en-US" sz="2400" b="1" dirty="0" smtClean="0"/>
              <a:t>							</a:t>
            </a:r>
            <a:r>
              <a:rPr lang="en-US" sz="1900" b="1" dirty="0" smtClean="0"/>
              <a:t>N.C.G.S. §143-725(a)</a:t>
            </a:r>
          </a:p>
          <a:p>
            <a:pPr>
              <a:buNone/>
            </a:pP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E42E213-387B-4BE2-993F-7956DA0ABF04}" type="slidenum">
              <a:rPr lang="en-US" smtClean="0"/>
              <a:pPr>
                <a:defRPr/>
              </a:pPr>
              <a:t>11</a:t>
            </a:fld>
            <a:endParaRPr lang="en-US"/>
          </a:p>
        </p:txBody>
      </p:sp>
      <p:pic>
        <p:nvPicPr>
          <p:cNvPr id="7" name="Content Placeholder 6" descr="CurrentImageryByCounty20100430rev.jpg"/>
          <p:cNvPicPr>
            <a:picLocks noGrp="1" noChangeAspect="1"/>
          </p:cNvPicPr>
          <p:nvPr>
            <p:ph idx="1"/>
          </p:nvPr>
        </p:nvPicPr>
        <p:blipFill>
          <a:blip r:embed="rId3" cstate="print"/>
          <a:stretch>
            <a:fillRect/>
          </a:stretch>
        </p:blipFill>
        <p:spPr>
          <a:xfrm>
            <a:off x="152400" y="0"/>
            <a:ext cx="8839200" cy="6844668"/>
          </a:xfrm>
        </p:spPr>
      </p:pic>
    </p:spTree>
    <p:extLst>
      <p:ext uri="{BB962C8B-B14F-4D97-AF65-F5344CB8AC3E}">
        <p14:creationId xmlns:p14="http://schemas.microsoft.com/office/powerpoint/2010/main" val="21366023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General Assembly\IT Oversight Committee\ImageryPlanStatewide_UrbanAreas2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543" y="0"/>
            <a:ext cx="8875057" cy="68579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98858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Accomplishments</a:t>
            </a:r>
            <a:endParaRPr lang="en-US" dirty="0"/>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b="1" i="1" dirty="0" smtClean="0"/>
              <a:t>NC OneMap </a:t>
            </a:r>
            <a:r>
              <a:rPr lang="en-US" b="1" dirty="0" smtClean="0"/>
              <a:t>(managed by CGIA staff), is a one-stop, web portal providing access to numerous geospatial data layers that are current, well-documented, complete, consistent, reliable, and practical.</a:t>
            </a:r>
          </a:p>
          <a:p>
            <a:endParaRPr lang="en-US" b="1" dirty="0" smtClean="0"/>
          </a:p>
          <a:p>
            <a:r>
              <a:rPr lang="en-US" b="1" dirty="0" smtClean="0"/>
              <a:t>Release of </a:t>
            </a:r>
            <a:r>
              <a:rPr lang="en-US" b="1" i="1" dirty="0" smtClean="0"/>
              <a:t>NC OneMap </a:t>
            </a:r>
            <a:r>
              <a:rPr lang="en-US" b="1" dirty="0" smtClean="0"/>
              <a:t>Data Explorer, a map-based application for intuitive searches for discovery and viewing of geospatial data.</a:t>
            </a:r>
          </a:p>
          <a:p>
            <a:pPr algn="ctr">
              <a:buNone/>
            </a:pPr>
            <a:r>
              <a:rPr lang="en-US" b="1" u="sng" dirty="0" smtClean="0">
                <a:hlinkClick r:id="rId2"/>
              </a:rPr>
              <a:t>http://data.nconemap.com</a:t>
            </a:r>
            <a:endParaRPr lang="en-US" b="1" dirty="0" smtClean="0"/>
          </a:p>
          <a:p>
            <a:endParaRPr lang="en-US" b="1" dirty="0" smtClean="0">
              <a:solidFill>
                <a:schemeClr val="tx2">
                  <a:lumMod val="50000"/>
                </a:schemeClr>
              </a:solidFill>
            </a:endParaRPr>
          </a:p>
          <a:p>
            <a:endParaRPr lang="en-US" b="1" dirty="0" smtClean="0">
              <a:solidFill>
                <a:schemeClr val="tx2">
                  <a:lumMod val="50000"/>
                </a:schemeClr>
              </a:solidFill>
            </a:endParaRPr>
          </a:p>
          <a:p>
            <a:pPr>
              <a:buNone/>
            </a:pPr>
            <a:endParaRPr lang="en-US" sz="1200" b="1" dirty="0" smtClean="0">
              <a:solidFill>
                <a:schemeClr val="tx2">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2C901C1A-8E24-4751-ADEF-66DD262A460C" descr="5D2826E9-421E-4DFA-AF86-FA2BAE2C6FAA@att"/>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aphicFrame>
        <p:nvGraphicFramePr>
          <p:cNvPr id="4" name="Content Placeholder 3"/>
          <p:cNvGraphicFramePr>
            <a:graphicFrameLocks/>
          </p:cNvGraphicFramePr>
          <p:nvPr/>
        </p:nvGraphicFramePr>
        <p:xfrm>
          <a:off x="76200" y="76200"/>
          <a:ext cx="8991600" cy="6705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b="1" dirty="0" smtClean="0"/>
              <a:t>GIS Data Layers: The Framework</a:t>
            </a:r>
            <a:endParaRPr lang="en-US" altLang="en-US" b="1" dirty="0"/>
          </a:p>
        </p:txBody>
      </p:sp>
      <p:grpSp>
        <p:nvGrpSpPr>
          <p:cNvPr id="2" name="Group 14"/>
          <p:cNvGrpSpPr/>
          <p:nvPr/>
        </p:nvGrpSpPr>
        <p:grpSpPr>
          <a:xfrm>
            <a:off x="2356775" y="4469919"/>
            <a:ext cx="4117437" cy="927100"/>
            <a:chOff x="2378382" y="4649787"/>
            <a:chExt cx="4117437" cy="927100"/>
          </a:xfrm>
        </p:grpSpPr>
        <p:sp>
          <p:nvSpPr>
            <p:cNvPr id="55302" name="AutoShape 6" descr="D:\Documents\GIS_demo\DOQQ.JPG"/>
            <p:cNvSpPr>
              <a:spLocks noChangeArrowheads="1"/>
            </p:cNvSpPr>
            <p:nvPr/>
          </p:nvSpPr>
          <p:spPr bwMode="auto">
            <a:xfrm>
              <a:off x="2378382" y="4649787"/>
              <a:ext cx="2378063" cy="927100"/>
            </a:xfrm>
            <a:prstGeom prst="diamond">
              <a:avLst/>
            </a:prstGeom>
            <a:blipFill dpi="0" rotWithShape="0">
              <a:blip r:embed="rId2" cstate="print"/>
              <a:srcRect/>
              <a:stretch>
                <a:fillRect/>
              </a:stretch>
            </a:blipFill>
            <a:ln w="15875">
              <a:solidFill>
                <a:schemeClr val="bg2"/>
              </a:solidFill>
              <a:miter lim="800000"/>
              <a:headEnd/>
              <a:tailEnd/>
            </a:ln>
            <a:effectLst/>
            <a:extLst>
              <a:ext uri="{AF507438-7753-43E0-B8FC-AC1667EBCBE1}">
                <a14:hiddenEffects xmlns:a14="http://schemas.microsoft.com/office/drawing/2010/main">
                  <a:effectLst>
                    <a:outerShdw dist="40161" dir="4293903" algn="ctr" rotWithShape="0">
                      <a:srgbClr val="003366"/>
                    </a:outerShdw>
                  </a:effectLst>
                </a14:hiddenEffects>
              </a:ext>
            </a:extLst>
          </p:spPr>
          <p:txBody>
            <a:bodyPr wrap="none" anchor="ctr"/>
            <a:lstStyle/>
            <a:p>
              <a:endParaRPr lang="en-US">
                <a:solidFill>
                  <a:prstClr val="black"/>
                </a:solidFill>
              </a:endParaRPr>
            </a:p>
          </p:txBody>
        </p:sp>
        <p:sp>
          <p:nvSpPr>
            <p:cNvPr id="55303" name="Text Box 7"/>
            <p:cNvSpPr txBox="1">
              <a:spLocks noChangeArrowheads="1"/>
            </p:cNvSpPr>
            <p:nvPr/>
          </p:nvSpPr>
          <p:spPr bwMode="auto">
            <a:xfrm>
              <a:off x="4958219" y="4983061"/>
              <a:ext cx="1537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1593903" algn="ctr" rotWithShape="0">
                      <a:srgbClr val="003366"/>
                    </a:outerShdw>
                  </a:effectLst>
                </a14:hiddenEffects>
              </a:ext>
            </a:extLst>
          </p:spPr>
          <p:txBody>
            <a:bodyPr wrap="none" anchor="ctr">
              <a:spAutoFit/>
            </a:bodyPr>
            <a:lstStyle/>
            <a:p>
              <a:pPr eaLnBrk="0" hangingPunct="0"/>
              <a:r>
                <a:rPr lang="en-US" altLang="en-US" sz="1600" b="1" dirty="0" smtClean="0">
                  <a:solidFill>
                    <a:prstClr val="black"/>
                  </a:solidFill>
                  <a:latin typeface="Comic Sans MS" pitchFamily="66" charset="0"/>
                </a:rPr>
                <a:t>Orthoimagery</a:t>
              </a:r>
              <a:endParaRPr lang="en-US" altLang="en-US" sz="1600" b="1" dirty="0">
                <a:solidFill>
                  <a:prstClr val="black"/>
                </a:solidFill>
                <a:latin typeface="Comic Sans MS" pitchFamily="66" charset="0"/>
              </a:endParaRPr>
            </a:p>
          </p:txBody>
        </p:sp>
      </p:grpSp>
      <p:grpSp>
        <p:nvGrpSpPr>
          <p:cNvPr id="3" name="Group 13"/>
          <p:cNvGrpSpPr/>
          <p:nvPr/>
        </p:nvGrpSpPr>
        <p:grpSpPr>
          <a:xfrm>
            <a:off x="2425319" y="4006369"/>
            <a:ext cx="4345645" cy="927100"/>
            <a:chOff x="2434915" y="4191560"/>
            <a:chExt cx="4345645" cy="927100"/>
          </a:xfrm>
        </p:grpSpPr>
        <p:sp>
          <p:nvSpPr>
            <p:cNvPr id="55325" name="AutoShape 29" descr="F:\cadastral.jpg"/>
            <p:cNvSpPr>
              <a:spLocks noChangeArrowheads="1"/>
            </p:cNvSpPr>
            <p:nvPr/>
          </p:nvSpPr>
          <p:spPr bwMode="auto">
            <a:xfrm>
              <a:off x="2434915" y="4191560"/>
              <a:ext cx="2377768" cy="927100"/>
            </a:xfrm>
            <a:prstGeom prst="diamond">
              <a:avLst/>
            </a:prstGeom>
            <a:blipFill dpi="0" rotWithShape="0">
              <a:blip r:embed="rId3" cstate="print"/>
              <a:srcRect/>
              <a:stretch>
                <a:fillRect/>
              </a:stretch>
            </a:blipFill>
            <a:ln w="15875">
              <a:solidFill>
                <a:schemeClr val="bg2"/>
              </a:solidFill>
              <a:miter lim="800000"/>
              <a:headEnd/>
              <a:tailEnd/>
            </a:ln>
            <a:effectLst/>
            <a:extLst>
              <a:ext uri="{AF507438-7753-43E0-B8FC-AC1667EBCBE1}">
                <a14:hiddenEffects xmlns:a14="http://schemas.microsoft.com/office/drawing/2010/main">
                  <a:effectLst>
                    <a:outerShdw dist="40161" dir="4293903" algn="ctr" rotWithShape="0">
                      <a:srgbClr val="003366"/>
                    </a:outerShdw>
                  </a:effectLst>
                </a14:hiddenEffects>
              </a:ext>
            </a:extLst>
          </p:spPr>
          <p:txBody>
            <a:bodyPr wrap="none" anchor="ctr"/>
            <a:lstStyle/>
            <a:p>
              <a:endParaRPr lang="en-US">
                <a:solidFill>
                  <a:prstClr val="black"/>
                </a:solidFill>
              </a:endParaRPr>
            </a:p>
          </p:txBody>
        </p:sp>
        <p:sp>
          <p:nvSpPr>
            <p:cNvPr id="55326" name="Text Box 30"/>
            <p:cNvSpPr txBox="1">
              <a:spLocks noChangeArrowheads="1"/>
            </p:cNvSpPr>
            <p:nvPr/>
          </p:nvSpPr>
          <p:spPr bwMode="auto">
            <a:xfrm>
              <a:off x="4877409" y="4518263"/>
              <a:ext cx="1903151" cy="33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1593903" algn="ctr" rotWithShape="0">
                      <a:srgbClr val="003366"/>
                    </a:outerShdw>
                  </a:effectLst>
                </a14:hiddenEffects>
              </a:ext>
            </a:extLst>
          </p:spPr>
          <p:txBody>
            <a:bodyPr wrap="none" anchor="ctr">
              <a:spAutoFit/>
            </a:bodyPr>
            <a:lstStyle/>
            <a:p>
              <a:pPr eaLnBrk="0" hangingPunct="0"/>
              <a:r>
                <a:rPr lang="en-US" altLang="en-US" sz="1600" b="1" dirty="0">
                  <a:solidFill>
                    <a:prstClr val="black"/>
                  </a:solidFill>
                  <a:latin typeface="Comic Sans MS" pitchFamily="66" charset="0"/>
                </a:rPr>
                <a:t> Land Ownership </a:t>
              </a:r>
            </a:p>
          </p:txBody>
        </p:sp>
      </p:grpSp>
      <p:grpSp>
        <p:nvGrpSpPr>
          <p:cNvPr id="4" name="Group 12"/>
          <p:cNvGrpSpPr/>
          <p:nvPr/>
        </p:nvGrpSpPr>
        <p:grpSpPr>
          <a:xfrm>
            <a:off x="2404981" y="3588274"/>
            <a:ext cx="4489228" cy="1016000"/>
            <a:chOff x="2418441" y="3717272"/>
            <a:chExt cx="4489228" cy="1016000"/>
          </a:xfrm>
        </p:grpSpPr>
        <p:grpSp>
          <p:nvGrpSpPr>
            <p:cNvPr id="5" name="Group 12"/>
            <p:cNvGrpSpPr>
              <a:grpSpLocks/>
            </p:cNvGrpSpPr>
            <p:nvPr/>
          </p:nvGrpSpPr>
          <p:grpSpPr bwMode="auto">
            <a:xfrm>
              <a:off x="2418441" y="3717272"/>
              <a:ext cx="2320925" cy="1016000"/>
              <a:chOff x="960" y="2112"/>
              <a:chExt cx="2479" cy="912"/>
            </a:xfrm>
          </p:grpSpPr>
          <p:sp>
            <p:nvSpPr>
              <p:cNvPr id="55309" name="AutoShape 13"/>
              <p:cNvSpPr>
                <a:spLocks noChangeArrowheads="1"/>
              </p:cNvSpPr>
              <p:nvPr/>
            </p:nvSpPr>
            <p:spPr bwMode="auto">
              <a:xfrm>
                <a:off x="960" y="2112"/>
                <a:ext cx="2479" cy="912"/>
              </a:xfrm>
              <a:prstGeom prst="diamond">
                <a:avLst/>
              </a:prstGeom>
              <a:solidFill>
                <a:srgbClr val="62CC54"/>
              </a:solidFill>
              <a:ln w="15875">
                <a:solidFill>
                  <a:schemeClr val="bg2"/>
                </a:solidFill>
                <a:miter lim="800000"/>
                <a:headEnd/>
                <a:tailEnd/>
              </a:ln>
              <a:effectLst/>
              <a:extLst>
                <a:ext uri="{AF507438-7753-43E0-B8FC-AC1667EBCBE1}">
                  <a14:hiddenEffects xmlns:a14="http://schemas.microsoft.com/office/drawing/2010/main">
                    <a:effectLst>
                      <a:outerShdw dist="40161" dir="4293903" algn="ctr" rotWithShape="0">
                        <a:srgbClr val="003366"/>
                      </a:outerShdw>
                    </a:effectLst>
                  </a14:hiddenEffects>
                </a:ext>
              </a:extLst>
            </p:spPr>
            <p:txBody>
              <a:bodyPr wrap="none" anchor="ctr"/>
              <a:lstStyle/>
              <a:p>
                <a:endParaRPr lang="en-US">
                  <a:solidFill>
                    <a:prstClr val="black"/>
                  </a:solidFill>
                </a:endParaRPr>
              </a:p>
            </p:txBody>
          </p:sp>
          <p:sp>
            <p:nvSpPr>
              <p:cNvPr id="55310" name="AutoShape 14"/>
              <p:cNvSpPr>
                <a:spLocks noChangeArrowheads="1"/>
              </p:cNvSpPr>
              <p:nvPr/>
            </p:nvSpPr>
            <p:spPr bwMode="auto">
              <a:xfrm>
                <a:off x="1428" y="2480"/>
                <a:ext cx="203" cy="141"/>
              </a:xfrm>
              <a:prstGeom prst="triangle">
                <a:avLst>
                  <a:gd name="adj" fmla="val 50000"/>
                </a:avLst>
              </a:prstGeom>
              <a:solidFill>
                <a:schemeClr val="bg2"/>
              </a:solidFill>
              <a:ln w="15875">
                <a:solidFill>
                  <a:schemeClr val="bg2"/>
                </a:solidFill>
                <a:miter lim="800000"/>
                <a:headEnd/>
                <a:tailEnd/>
              </a:ln>
              <a:effectLst/>
              <a:extLst>
                <a:ext uri="{AF507438-7753-43E0-B8FC-AC1667EBCBE1}">
                  <a14:hiddenEffects xmlns:a14="http://schemas.microsoft.com/office/drawing/2010/main">
                    <a:effectLst>
                      <a:outerShdw dist="28398" dir="1593903" algn="ctr" rotWithShape="0">
                        <a:srgbClr val="003366"/>
                      </a:outerShdw>
                    </a:effectLst>
                  </a14:hiddenEffects>
                </a:ext>
              </a:extLst>
            </p:spPr>
            <p:txBody>
              <a:bodyPr vert="eaVert" wrap="none" anchor="ctr"/>
              <a:lstStyle/>
              <a:p>
                <a:endParaRPr lang="en-US">
                  <a:solidFill>
                    <a:prstClr val="black"/>
                  </a:solidFill>
                </a:endParaRPr>
              </a:p>
            </p:txBody>
          </p:sp>
          <p:sp>
            <p:nvSpPr>
              <p:cNvPr id="55311" name="AutoShape 15"/>
              <p:cNvSpPr>
                <a:spLocks noChangeArrowheads="1"/>
              </p:cNvSpPr>
              <p:nvPr/>
            </p:nvSpPr>
            <p:spPr bwMode="auto">
              <a:xfrm>
                <a:off x="1991" y="2691"/>
                <a:ext cx="203" cy="140"/>
              </a:xfrm>
              <a:prstGeom prst="triangle">
                <a:avLst>
                  <a:gd name="adj" fmla="val 50000"/>
                </a:avLst>
              </a:prstGeom>
              <a:solidFill>
                <a:schemeClr val="bg2"/>
              </a:solidFill>
              <a:ln w="15875">
                <a:solidFill>
                  <a:schemeClr val="bg2"/>
                </a:solidFill>
                <a:miter lim="800000"/>
                <a:headEnd/>
                <a:tailEnd/>
              </a:ln>
              <a:effectLst/>
              <a:extLst>
                <a:ext uri="{AF507438-7753-43E0-B8FC-AC1667EBCBE1}">
                  <a14:hiddenEffects xmlns:a14="http://schemas.microsoft.com/office/drawing/2010/main">
                    <a:effectLst>
                      <a:outerShdw dist="28398" dir="1593903" algn="ctr" rotWithShape="0">
                        <a:srgbClr val="003366"/>
                      </a:outerShdw>
                    </a:effectLst>
                  </a14:hiddenEffects>
                </a:ext>
              </a:extLst>
            </p:spPr>
            <p:txBody>
              <a:bodyPr vert="eaVert" wrap="none" anchor="ctr"/>
              <a:lstStyle/>
              <a:p>
                <a:endParaRPr lang="en-US">
                  <a:solidFill>
                    <a:prstClr val="black"/>
                  </a:solidFill>
                </a:endParaRPr>
              </a:p>
            </p:txBody>
          </p:sp>
          <p:sp>
            <p:nvSpPr>
              <p:cNvPr id="55312" name="AutoShape 16"/>
              <p:cNvSpPr>
                <a:spLocks noChangeArrowheads="1"/>
              </p:cNvSpPr>
              <p:nvPr/>
            </p:nvSpPr>
            <p:spPr bwMode="auto">
              <a:xfrm>
                <a:off x="2834" y="2480"/>
                <a:ext cx="202" cy="141"/>
              </a:xfrm>
              <a:prstGeom prst="triangle">
                <a:avLst>
                  <a:gd name="adj" fmla="val 50000"/>
                </a:avLst>
              </a:prstGeom>
              <a:solidFill>
                <a:schemeClr val="bg2"/>
              </a:solidFill>
              <a:ln w="15875">
                <a:solidFill>
                  <a:schemeClr val="bg2"/>
                </a:solidFill>
                <a:miter lim="800000"/>
                <a:headEnd/>
                <a:tailEnd/>
              </a:ln>
              <a:effectLst/>
              <a:extLst>
                <a:ext uri="{AF507438-7753-43E0-B8FC-AC1667EBCBE1}">
                  <a14:hiddenEffects xmlns:a14="http://schemas.microsoft.com/office/drawing/2010/main">
                    <a:effectLst>
                      <a:outerShdw dist="28398" dir="1593903" algn="ctr" rotWithShape="0">
                        <a:srgbClr val="003366"/>
                      </a:outerShdw>
                    </a:effectLst>
                  </a14:hiddenEffects>
                </a:ext>
              </a:extLst>
            </p:spPr>
            <p:txBody>
              <a:bodyPr vert="eaVert" wrap="none" anchor="ctr"/>
              <a:lstStyle/>
              <a:p>
                <a:endParaRPr lang="en-US">
                  <a:solidFill>
                    <a:prstClr val="black"/>
                  </a:solidFill>
                </a:endParaRPr>
              </a:p>
            </p:txBody>
          </p:sp>
          <p:sp>
            <p:nvSpPr>
              <p:cNvPr id="55313" name="AutoShape 17"/>
              <p:cNvSpPr>
                <a:spLocks noChangeArrowheads="1"/>
              </p:cNvSpPr>
              <p:nvPr/>
            </p:nvSpPr>
            <p:spPr bwMode="auto">
              <a:xfrm>
                <a:off x="2365" y="2638"/>
                <a:ext cx="202" cy="140"/>
              </a:xfrm>
              <a:prstGeom prst="triangle">
                <a:avLst>
                  <a:gd name="adj" fmla="val 50000"/>
                </a:avLst>
              </a:prstGeom>
              <a:solidFill>
                <a:schemeClr val="bg2"/>
              </a:solidFill>
              <a:ln w="15875">
                <a:solidFill>
                  <a:schemeClr val="bg2"/>
                </a:solidFill>
                <a:miter lim="800000"/>
                <a:headEnd/>
                <a:tailEnd/>
              </a:ln>
              <a:effectLst/>
              <a:extLst>
                <a:ext uri="{AF507438-7753-43E0-B8FC-AC1667EBCBE1}">
                  <a14:hiddenEffects xmlns:a14="http://schemas.microsoft.com/office/drawing/2010/main">
                    <a:effectLst>
                      <a:outerShdw dist="28398" dir="1593903" algn="ctr" rotWithShape="0">
                        <a:srgbClr val="003366"/>
                      </a:outerShdw>
                    </a:effectLst>
                  </a14:hiddenEffects>
                </a:ext>
              </a:extLst>
            </p:spPr>
            <p:txBody>
              <a:bodyPr vert="eaVert" wrap="none" anchor="ctr"/>
              <a:lstStyle/>
              <a:p>
                <a:endParaRPr lang="en-US">
                  <a:solidFill>
                    <a:prstClr val="black"/>
                  </a:solidFill>
                </a:endParaRPr>
              </a:p>
            </p:txBody>
          </p:sp>
        </p:grpSp>
        <p:sp>
          <p:nvSpPr>
            <p:cNvPr id="55314" name="Text Box 18"/>
            <p:cNvSpPr txBox="1">
              <a:spLocks noChangeArrowheads="1"/>
            </p:cNvSpPr>
            <p:nvPr/>
          </p:nvSpPr>
          <p:spPr bwMode="auto">
            <a:xfrm>
              <a:off x="4958219" y="4037501"/>
              <a:ext cx="1949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1593903" algn="ctr" rotWithShape="0">
                      <a:srgbClr val="003366"/>
                    </a:outerShdw>
                  </a:effectLst>
                </a14:hiddenEffects>
              </a:ext>
            </a:extLst>
          </p:spPr>
          <p:txBody>
            <a:bodyPr anchor="ctr">
              <a:spAutoFit/>
            </a:bodyPr>
            <a:lstStyle/>
            <a:p>
              <a:pPr eaLnBrk="0" hangingPunct="0"/>
              <a:r>
                <a:rPr lang="en-US" altLang="en-US" sz="1600" b="1" dirty="0">
                  <a:solidFill>
                    <a:prstClr val="black"/>
                  </a:solidFill>
                  <a:latin typeface="Comic Sans MS" pitchFamily="66" charset="0"/>
                </a:rPr>
                <a:t>Geodetic Control</a:t>
              </a:r>
            </a:p>
          </p:txBody>
        </p:sp>
      </p:grpSp>
      <p:grpSp>
        <p:nvGrpSpPr>
          <p:cNvPr id="6" name="Group 11"/>
          <p:cNvGrpSpPr/>
          <p:nvPr/>
        </p:nvGrpSpPr>
        <p:grpSpPr>
          <a:xfrm>
            <a:off x="2425319" y="3169174"/>
            <a:ext cx="3737852" cy="927100"/>
            <a:chOff x="2433613" y="3390050"/>
            <a:chExt cx="3737852" cy="927100"/>
          </a:xfrm>
        </p:grpSpPr>
        <p:sp>
          <p:nvSpPr>
            <p:cNvPr id="55305" name="AutoShape 9" descr="I:\OGIS\GISDEMO\HILSHD.TIF"/>
            <p:cNvSpPr>
              <a:spLocks noChangeArrowheads="1"/>
            </p:cNvSpPr>
            <p:nvPr/>
          </p:nvSpPr>
          <p:spPr bwMode="auto">
            <a:xfrm>
              <a:off x="2433613" y="3390050"/>
              <a:ext cx="2377812" cy="927100"/>
            </a:xfrm>
            <a:prstGeom prst="diamond">
              <a:avLst/>
            </a:prstGeom>
            <a:blipFill dpi="0" rotWithShape="0">
              <a:blip r:embed="rId4" cstate="print"/>
              <a:srcRect/>
              <a:stretch>
                <a:fillRect/>
              </a:stretch>
            </a:blipFill>
            <a:ln w="15875">
              <a:solidFill>
                <a:schemeClr val="bg2"/>
              </a:solidFill>
              <a:miter lim="800000"/>
              <a:headEnd/>
              <a:tailEnd/>
            </a:ln>
            <a:effectLst/>
            <a:extLst>
              <a:ext uri="{AF507438-7753-43E0-B8FC-AC1667EBCBE1}">
                <a14:hiddenEffects xmlns:a14="http://schemas.microsoft.com/office/drawing/2010/main">
                  <a:effectLst>
                    <a:outerShdw dist="40161" dir="4293903" algn="ctr" rotWithShape="0">
                      <a:srgbClr val="003366"/>
                    </a:outerShdw>
                  </a:effectLst>
                </a14:hiddenEffects>
              </a:ext>
            </a:extLst>
          </p:spPr>
          <p:txBody>
            <a:bodyPr wrap="none" anchor="ctr"/>
            <a:lstStyle/>
            <a:p>
              <a:endParaRPr lang="en-US">
                <a:solidFill>
                  <a:prstClr val="black"/>
                </a:solidFill>
              </a:endParaRPr>
            </a:p>
          </p:txBody>
        </p:sp>
        <p:sp>
          <p:nvSpPr>
            <p:cNvPr id="55306" name="Text Box 10"/>
            <p:cNvSpPr txBox="1">
              <a:spLocks noChangeArrowheads="1"/>
            </p:cNvSpPr>
            <p:nvPr/>
          </p:nvSpPr>
          <p:spPr bwMode="auto">
            <a:xfrm>
              <a:off x="4958219" y="3687200"/>
              <a:ext cx="1213246" cy="33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1593903" algn="ctr" rotWithShape="0">
                      <a:srgbClr val="003366"/>
                    </a:outerShdw>
                  </a:effectLst>
                </a14:hiddenEffects>
              </a:ext>
            </a:extLst>
          </p:spPr>
          <p:txBody>
            <a:bodyPr wrap="none" anchor="ctr">
              <a:spAutoFit/>
            </a:bodyPr>
            <a:lstStyle/>
            <a:p>
              <a:pPr eaLnBrk="0" hangingPunct="0"/>
              <a:r>
                <a:rPr lang="en-US" altLang="en-US" sz="1600" b="1" dirty="0">
                  <a:solidFill>
                    <a:prstClr val="black"/>
                  </a:solidFill>
                  <a:latin typeface="Comic Sans MS" pitchFamily="66" charset="0"/>
                </a:rPr>
                <a:t>Elevation</a:t>
              </a:r>
              <a:r>
                <a:rPr lang="en-US" altLang="en-US" sz="1400" b="1" dirty="0">
                  <a:solidFill>
                    <a:prstClr val="black"/>
                  </a:solidFill>
                  <a:latin typeface="Comic Sans MS" pitchFamily="66" charset="0"/>
                </a:rPr>
                <a:t>  </a:t>
              </a:r>
            </a:p>
          </p:txBody>
        </p:sp>
      </p:grpSp>
      <p:grpSp>
        <p:nvGrpSpPr>
          <p:cNvPr id="7" name="Group 10"/>
          <p:cNvGrpSpPr/>
          <p:nvPr/>
        </p:nvGrpSpPr>
        <p:grpSpPr>
          <a:xfrm>
            <a:off x="2425319" y="2738283"/>
            <a:ext cx="3839070" cy="925513"/>
            <a:chOff x="2418441" y="2909482"/>
            <a:chExt cx="3839070" cy="925513"/>
          </a:xfrm>
        </p:grpSpPr>
        <p:sp>
          <p:nvSpPr>
            <p:cNvPr id="55316" name="Text Box 20"/>
            <p:cNvSpPr txBox="1">
              <a:spLocks noChangeArrowheads="1"/>
            </p:cNvSpPr>
            <p:nvPr/>
          </p:nvSpPr>
          <p:spPr bwMode="auto">
            <a:xfrm>
              <a:off x="4936646" y="3203710"/>
              <a:ext cx="1320865" cy="337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1593903" algn="ctr" rotWithShape="0">
                      <a:srgbClr val="003366"/>
                    </a:outerShdw>
                  </a:effectLst>
                </a14:hiddenEffects>
              </a:ext>
            </a:extLst>
          </p:spPr>
          <p:txBody>
            <a:bodyPr wrap="none" anchor="ctr">
              <a:spAutoFit/>
            </a:bodyPr>
            <a:lstStyle/>
            <a:p>
              <a:pPr eaLnBrk="0" hangingPunct="0"/>
              <a:r>
                <a:rPr lang="en-US" altLang="en-US" sz="1600" b="1" dirty="0">
                  <a:solidFill>
                    <a:prstClr val="black"/>
                  </a:solidFill>
                  <a:latin typeface="Comic Sans MS" pitchFamily="66" charset="0"/>
                </a:rPr>
                <a:t>Boundaries </a:t>
              </a:r>
            </a:p>
          </p:txBody>
        </p:sp>
        <p:sp>
          <p:nvSpPr>
            <p:cNvPr id="55317" name="AutoShape 21" descr="D:\Documents\GIS_demo\ADM.JPG"/>
            <p:cNvSpPr>
              <a:spLocks noChangeArrowheads="1"/>
            </p:cNvSpPr>
            <p:nvPr/>
          </p:nvSpPr>
          <p:spPr bwMode="auto">
            <a:xfrm>
              <a:off x="2418441" y="2909482"/>
              <a:ext cx="2377744" cy="925513"/>
            </a:xfrm>
            <a:prstGeom prst="diamond">
              <a:avLst/>
            </a:prstGeom>
            <a:blipFill dpi="0" rotWithShape="0">
              <a:blip r:embed="rId5" cstate="print"/>
              <a:srcRect/>
              <a:stretch>
                <a:fillRect/>
              </a:stretch>
            </a:blipFill>
            <a:ln w="15875">
              <a:solidFill>
                <a:schemeClr val="bg2"/>
              </a:solidFill>
              <a:miter lim="800000"/>
              <a:headEnd/>
              <a:tailEnd/>
            </a:ln>
            <a:effectLst/>
            <a:extLst>
              <a:ext uri="{AF507438-7753-43E0-B8FC-AC1667EBCBE1}">
                <a14:hiddenEffects xmlns:a14="http://schemas.microsoft.com/office/drawing/2010/main">
                  <a:effectLst>
                    <a:outerShdw dist="40161" dir="4293903" algn="ctr" rotWithShape="0">
                      <a:srgbClr val="003366"/>
                    </a:outerShdw>
                  </a:effectLst>
                </a14:hiddenEffects>
              </a:ext>
            </a:extLst>
          </p:spPr>
          <p:txBody>
            <a:bodyPr wrap="none" anchor="ctr"/>
            <a:lstStyle/>
            <a:p>
              <a:endParaRPr lang="en-US">
                <a:solidFill>
                  <a:prstClr val="black"/>
                </a:solidFill>
              </a:endParaRPr>
            </a:p>
          </p:txBody>
        </p:sp>
      </p:grpSp>
      <p:grpSp>
        <p:nvGrpSpPr>
          <p:cNvPr id="8" name="Group 9"/>
          <p:cNvGrpSpPr/>
          <p:nvPr/>
        </p:nvGrpSpPr>
        <p:grpSpPr>
          <a:xfrm>
            <a:off x="2418441" y="2318800"/>
            <a:ext cx="4321956" cy="925513"/>
            <a:chOff x="2406870" y="2572728"/>
            <a:chExt cx="4321956" cy="925513"/>
          </a:xfrm>
        </p:grpSpPr>
        <p:sp>
          <p:nvSpPr>
            <p:cNvPr id="55319" name="Text Box 23"/>
            <p:cNvSpPr txBox="1">
              <a:spLocks noChangeArrowheads="1"/>
            </p:cNvSpPr>
            <p:nvPr/>
          </p:nvSpPr>
          <p:spPr bwMode="auto">
            <a:xfrm>
              <a:off x="4928333" y="2822934"/>
              <a:ext cx="18004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1593903" algn="ctr" rotWithShape="0">
                      <a:srgbClr val="003366"/>
                    </a:outerShdw>
                  </a:effectLst>
                </a14:hiddenEffects>
              </a:ext>
            </a:extLst>
          </p:spPr>
          <p:txBody>
            <a:bodyPr wrap="none" anchor="ctr">
              <a:spAutoFit/>
            </a:bodyPr>
            <a:lstStyle/>
            <a:p>
              <a:pPr eaLnBrk="0" hangingPunct="0"/>
              <a:r>
                <a:rPr lang="en-US" altLang="en-US" sz="1600" b="1" dirty="0" smtClean="0">
                  <a:solidFill>
                    <a:prstClr val="black"/>
                  </a:solidFill>
                  <a:latin typeface="Comic Sans MS" pitchFamily="66" charset="0"/>
                </a:rPr>
                <a:t>Surface Waters</a:t>
              </a:r>
              <a:endParaRPr lang="en-US" altLang="en-US" sz="1600" b="1" dirty="0">
                <a:solidFill>
                  <a:prstClr val="black"/>
                </a:solidFill>
                <a:latin typeface="Comic Sans MS" pitchFamily="66" charset="0"/>
              </a:endParaRPr>
            </a:p>
          </p:txBody>
        </p:sp>
        <p:sp>
          <p:nvSpPr>
            <p:cNvPr id="55320" name="AutoShape 24" descr="D:\Documents\GIS_demo\STM.JPG"/>
            <p:cNvSpPr>
              <a:spLocks noChangeArrowheads="1"/>
            </p:cNvSpPr>
            <p:nvPr/>
          </p:nvSpPr>
          <p:spPr bwMode="auto">
            <a:xfrm>
              <a:off x="2406870" y="2572728"/>
              <a:ext cx="2378038" cy="925513"/>
            </a:xfrm>
            <a:prstGeom prst="diamond">
              <a:avLst/>
            </a:prstGeom>
            <a:blipFill dpi="0" rotWithShape="0">
              <a:blip r:embed="rId6" cstate="print"/>
              <a:srcRect/>
              <a:stretch>
                <a:fillRect/>
              </a:stretch>
            </a:blipFill>
            <a:ln w="15875">
              <a:solidFill>
                <a:schemeClr val="bg2"/>
              </a:solidFill>
              <a:miter lim="800000"/>
              <a:headEnd/>
              <a:tailEnd/>
            </a:ln>
            <a:effectLst/>
            <a:extLst>
              <a:ext uri="{AF507438-7753-43E0-B8FC-AC1667EBCBE1}">
                <a14:hiddenEffects xmlns:a14="http://schemas.microsoft.com/office/drawing/2010/main">
                  <a:effectLst>
                    <a:outerShdw dist="40161" dir="4293903" algn="ctr" rotWithShape="0">
                      <a:srgbClr val="003366"/>
                    </a:outerShdw>
                  </a:effectLst>
                </a14:hiddenEffects>
              </a:ext>
            </a:extLst>
          </p:spPr>
          <p:txBody>
            <a:bodyPr wrap="none" anchor="ctr"/>
            <a:lstStyle/>
            <a:p>
              <a:endParaRPr lang="en-US">
                <a:solidFill>
                  <a:prstClr val="black"/>
                </a:solidFill>
              </a:endParaRPr>
            </a:p>
          </p:txBody>
        </p:sp>
      </p:grpSp>
      <p:grpSp>
        <p:nvGrpSpPr>
          <p:cNvPr id="9" name="Group 3"/>
          <p:cNvGrpSpPr/>
          <p:nvPr/>
        </p:nvGrpSpPr>
        <p:grpSpPr>
          <a:xfrm>
            <a:off x="2438587" y="1913179"/>
            <a:ext cx="4419600" cy="925513"/>
            <a:chOff x="2438587" y="2066697"/>
            <a:chExt cx="4419600" cy="925513"/>
          </a:xfrm>
        </p:grpSpPr>
        <p:sp>
          <p:nvSpPr>
            <p:cNvPr id="55322" name="Text Box 26"/>
            <p:cNvSpPr txBox="1">
              <a:spLocks noChangeArrowheads="1"/>
            </p:cNvSpPr>
            <p:nvPr/>
          </p:nvSpPr>
          <p:spPr bwMode="auto">
            <a:xfrm>
              <a:off x="4951234" y="2295850"/>
              <a:ext cx="1906953" cy="33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1593903" algn="ctr" rotWithShape="0">
                      <a:srgbClr val="003366"/>
                    </a:outerShdw>
                  </a:effectLst>
                </a14:hiddenEffects>
              </a:ext>
            </a:extLst>
          </p:spPr>
          <p:txBody>
            <a:bodyPr anchor="ctr">
              <a:spAutoFit/>
            </a:bodyPr>
            <a:lstStyle/>
            <a:p>
              <a:pPr eaLnBrk="0" hangingPunct="0"/>
              <a:r>
                <a:rPr lang="en-US" altLang="en-US" sz="1600" b="1" dirty="0">
                  <a:solidFill>
                    <a:prstClr val="black"/>
                  </a:solidFill>
                  <a:latin typeface="Comic Sans MS" pitchFamily="66" charset="0"/>
                </a:rPr>
                <a:t>Transportation </a:t>
              </a:r>
            </a:p>
          </p:txBody>
        </p:sp>
        <p:sp>
          <p:nvSpPr>
            <p:cNvPr id="55323" name="AutoShape 27" descr="I:\OGIS\GISDEMO\STREETS.TIF"/>
            <p:cNvSpPr>
              <a:spLocks noChangeArrowheads="1"/>
            </p:cNvSpPr>
            <p:nvPr/>
          </p:nvSpPr>
          <p:spPr bwMode="auto">
            <a:xfrm>
              <a:off x="2438587" y="2066697"/>
              <a:ext cx="2377840" cy="925513"/>
            </a:xfrm>
            <a:prstGeom prst="diamond">
              <a:avLst/>
            </a:prstGeom>
            <a:blipFill dpi="0" rotWithShape="0">
              <a:blip r:embed="rId7" cstate="print"/>
              <a:srcRect/>
              <a:stretch>
                <a:fillRect/>
              </a:stretch>
            </a:blipFill>
            <a:ln w="15875">
              <a:solidFill>
                <a:schemeClr val="bg2"/>
              </a:solidFill>
              <a:miter lim="800000"/>
              <a:headEnd/>
              <a:tailEnd/>
            </a:ln>
            <a:effectLst/>
            <a:extLst>
              <a:ext uri="{AF507438-7753-43E0-B8FC-AC1667EBCBE1}">
                <a14:hiddenEffects xmlns:a14="http://schemas.microsoft.com/office/drawing/2010/main">
                  <a:effectLst>
                    <a:outerShdw dist="40161" dir="4293903" algn="ctr" rotWithShape="0">
                      <a:srgbClr val="003366"/>
                    </a:outerShdw>
                  </a:effectLst>
                </a14:hiddenEffects>
              </a:ext>
            </a:extLst>
          </p:spPr>
          <p:txBody>
            <a:bodyPr wrap="none" anchor="ctr"/>
            <a:lstStyle/>
            <a:p>
              <a:endParaRPr lang="en-US">
                <a:solidFill>
                  <a:prstClr val="black"/>
                </a:solidFill>
              </a:endParaRPr>
            </a:p>
          </p:txBody>
        </p:sp>
      </p:grpSp>
    </p:spTree>
    <p:extLst>
      <p:ext uri="{BB962C8B-B14F-4D97-AF65-F5344CB8AC3E}">
        <p14:creationId xmlns:p14="http://schemas.microsoft.com/office/powerpoint/2010/main" val="825256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043461380"/>
              </p:ext>
            </p:extLst>
          </p:nvPr>
        </p:nvGraphicFramePr>
        <p:xfrm>
          <a:off x="1295400" y="1828800"/>
          <a:ext cx="6662737" cy="425291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idx="4294967295"/>
          </p:nvPr>
        </p:nvSpPr>
        <p:spPr>
          <a:xfrm>
            <a:off x="457200" y="228600"/>
            <a:ext cx="8229600" cy="1143000"/>
          </a:xfrm>
        </p:spPr>
        <p:txBody>
          <a:bodyPr>
            <a:normAutofit/>
          </a:bodyPr>
          <a:lstStyle/>
          <a:p>
            <a:r>
              <a:rPr lang="en-US" b="1" dirty="0" smtClean="0"/>
              <a:t>NC OneMap Growth </a:t>
            </a:r>
            <a:r>
              <a:rPr lang="en-US" sz="4000" dirty="0" smtClean="0"/>
              <a:t>(Visits/Year)</a:t>
            </a:r>
            <a:endParaRPr lang="en-US" sz="4000" dirty="0"/>
          </a:p>
        </p:txBody>
      </p:sp>
    </p:spTree>
    <p:extLst>
      <p:ext uri="{BB962C8B-B14F-4D97-AF65-F5344CB8AC3E}">
        <p14:creationId xmlns:p14="http://schemas.microsoft.com/office/powerpoint/2010/main" val="3265353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2" y="-10633"/>
            <a:ext cx="9143999" cy="6858000"/>
          </a:xfrm>
        </p:spPr>
      </p:pic>
      <p:sp>
        <p:nvSpPr>
          <p:cNvPr id="2" name="TextBox 1"/>
          <p:cNvSpPr txBox="1"/>
          <p:nvPr/>
        </p:nvSpPr>
        <p:spPr>
          <a:xfrm>
            <a:off x="1066800" y="5011111"/>
            <a:ext cx="3762568" cy="369332"/>
          </a:xfrm>
          <a:prstGeom prst="rect">
            <a:avLst/>
          </a:prstGeom>
          <a:noFill/>
        </p:spPr>
        <p:txBody>
          <a:bodyPr wrap="none" rtlCol="0">
            <a:spAutoFit/>
          </a:bodyPr>
          <a:lstStyle/>
          <a:p>
            <a:r>
              <a:rPr lang="en-US" i="1" dirty="0" smtClean="0"/>
              <a:t>Scheduled for completion Spring 2014</a:t>
            </a:r>
            <a:endParaRPr lang="en-US" i="1" dirty="0"/>
          </a:p>
        </p:txBody>
      </p:sp>
    </p:spTree>
    <p:extLst>
      <p:ext uri="{BB962C8B-B14F-4D97-AF65-F5344CB8AC3E}">
        <p14:creationId xmlns:p14="http://schemas.microsoft.com/office/powerpoint/2010/main" val="3547858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Accomplishments</a:t>
            </a:r>
            <a:endParaRPr lang="en-US" dirty="0"/>
          </a:p>
        </p:txBody>
      </p:sp>
      <p:sp>
        <p:nvSpPr>
          <p:cNvPr id="3" name="Content Placeholder 2"/>
          <p:cNvSpPr>
            <a:spLocks noGrp="1"/>
          </p:cNvSpPr>
          <p:nvPr>
            <p:ph idx="1"/>
          </p:nvPr>
        </p:nvSpPr>
        <p:spPr>
          <a:xfrm>
            <a:off x="457200" y="1600200"/>
            <a:ext cx="4495800" cy="4525963"/>
          </a:xfrm>
        </p:spPr>
        <p:txBody>
          <a:bodyPr>
            <a:normAutofit fontScale="92500" lnSpcReduction="10000"/>
          </a:bodyPr>
          <a:lstStyle/>
          <a:p>
            <a:pPr marL="0" indent="0">
              <a:buNone/>
            </a:pPr>
            <a:r>
              <a:rPr lang="en-US" b="1" dirty="0" smtClean="0"/>
              <a:t>2015 </a:t>
            </a:r>
            <a:r>
              <a:rPr lang="en-US" b="1" dirty="0" smtClean="0"/>
              <a:t>NC GIS Conference</a:t>
            </a:r>
          </a:p>
          <a:p>
            <a:endParaRPr lang="en-US" sz="1200" dirty="0" smtClean="0"/>
          </a:p>
          <a:p>
            <a:pPr>
              <a:buNone/>
            </a:pPr>
            <a:r>
              <a:rPr lang="en-US" b="1" dirty="0" smtClean="0"/>
              <a:t>	</a:t>
            </a:r>
            <a:r>
              <a:rPr lang="en-US" b="1" dirty="0" smtClean="0"/>
              <a:t>1</a:t>
            </a:r>
            <a:r>
              <a:rPr lang="en-US" b="1" dirty="0" smtClean="0"/>
              <a:t>4</a:t>
            </a:r>
            <a:r>
              <a:rPr lang="en-US" b="1" baseline="30000" dirty="0" smtClean="0"/>
              <a:t>th</a:t>
            </a:r>
            <a:r>
              <a:rPr lang="en-US" b="1" dirty="0" smtClean="0"/>
              <a:t> </a:t>
            </a:r>
            <a:r>
              <a:rPr lang="en-US" b="1" dirty="0" smtClean="0"/>
              <a:t>(biannual) Conference, </a:t>
            </a:r>
            <a:r>
              <a:rPr lang="en-US" b="1" dirty="0" smtClean="0"/>
              <a:t>“Mobile and Global” </a:t>
            </a:r>
            <a:r>
              <a:rPr lang="en-US" b="1" dirty="0" smtClean="0"/>
              <a:t>held in Raleigh (February </a:t>
            </a:r>
            <a:r>
              <a:rPr lang="en-US" b="1" dirty="0" smtClean="0"/>
              <a:t>25-27), </a:t>
            </a:r>
            <a:r>
              <a:rPr lang="en-US" b="1" dirty="0" smtClean="0"/>
              <a:t>set a new attendance record with over 1,000 </a:t>
            </a:r>
            <a:r>
              <a:rPr lang="en-US" b="1" dirty="0" smtClean="0"/>
              <a:t>registrants.</a:t>
            </a:r>
            <a:endParaRPr lang="en-US" b="1" dirty="0" smtClean="0"/>
          </a:p>
          <a:p>
            <a:pPr>
              <a:buNone/>
            </a:pPr>
            <a:endParaRPr lang="en-US" sz="2000" b="1" dirty="0" smtClean="0"/>
          </a:p>
          <a:p>
            <a:pPr>
              <a:buNone/>
            </a:pPr>
            <a:r>
              <a:rPr lang="en-US" b="1" dirty="0" smtClean="0"/>
              <a:t>	</a:t>
            </a:r>
            <a:r>
              <a:rPr lang="en-US" b="1" dirty="0" smtClean="0"/>
              <a:t>   </a:t>
            </a:r>
            <a:endParaRPr lang="en-US" b="1" dirty="0"/>
          </a:p>
        </p:txBody>
      </p:sp>
      <p:pic>
        <p:nvPicPr>
          <p:cNvPr id="5" name="Picture 2" descr="P:\CGIA\Private\Coordination\GISConference\2013_NC GIS Conference_the Power of Place\Conf in Pictures\Selected Pictures\NCGIS 4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2362200"/>
            <a:ext cx="38862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28581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Standards Created &amp; Maintained</a:t>
            </a:r>
            <a:endParaRPr lang="en-US" dirty="0"/>
          </a:p>
        </p:txBody>
      </p:sp>
      <p:sp>
        <p:nvSpPr>
          <p:cNvPr id="3" name="Content Placeholder 2"/>
          <p:cNvSpPr>
            <a:spLocks noGrp="1"/>
          </p:cNvSpPr>
          <p:nvPr>
            <p:ph idx="1"/>
          </p:nvPr>
        </p:nvSpPr>
        <p:spPr/>
        <p:txBody>
          <a:bodyPr>
            <a:normAutofit lnSpcReduction="10000"/>
          </a:bodyPr>
          <a:lstStyle/>
          <a:p>
            <a:r>
              <a:rPr lang="en-US" sz="3000" b="1" dirty="0" smtClean="0"/>
              <a:t>In February 2012, the Council endorsed Technical Specifications for LiDAR Base Mapping as drafted by the Secretary of State’s Land Record Management Office, subsequently adopted by the Secretary of State in January 2013.</a:t>
            </a:r>
          </a:p>
          <a:p>
            <a:r>
              <a:rPr lang="en-US" sz="3000" b="1" dirty="0"/>
              <a:t>Development of a Metadata Standard</a:t>
            </a:r>
          </a:p>
          <a:p>
            <a:pPr lvl="1"/>
            <a:r>
              <a:rPr lang="en-US" sz="2600" b="1" dirty="0"/>
              <a:t>The </a:t>
            </a:r>
            <a:r>
              <a:rPr lang="en-US" sz="2600" b="1" i="1" dirty="0"/>
              <a:t>who, what, when, where, why</a:t>
            </a:r>
            <a:r>
              <a:rPr lang="en-US" sz="2600" b="1" dirty="0"/>
              <a:t>, and </a:t>
            </a:r>
            <a:r>
              <a:rPr lang="en-US" sz="2600" b="1" i="1" dirty="0"/>
              <a:t>how</a:t>
            </a:r>
          </a:p>
          <a:p>
            <a:pPr lvl="1"/>
            <a:r>
              <a:rPr lang="en-US" sz="2600" dirty="0"/>
              <a:t>A Metadata </a:t>
            </a:r>
            <a:r>
              <a:rPr lang="en-US" sz="2600" b="1" dirty="0"/>
              <a:t>Committee formed</a:t>
            </a:r>
            <a:r>
              <a:rPr lang="en-US" sz="2600" dirty="0"/>
              <a:t>. </a:t>
            </a:r>
          </a:p>
          <a:p>
            <a:pPr lvl="1"/>
            <a:r>
              <a:rPr lang="en-US" sz="2600" b="1" dirty="0"/>
              <a:t>Council </a:t>
            </a:r>
            <a:r>
              <a:rPr lang="en-US" sz="2600" b="1" dirty="0" smtClean="0"/>
              <a:t>adopt </a:t>
            </a:r>
            <a:r>
              <a:rPr lang="en-US" sz="2600" b="1" dirty="0"/>
              <a:t>Standard in </a:t>
            </a:r>
            <a:r>
              <a:rPr lang="en-US" sz="2600" b="1" dirty="0" smtClean="0"/>
              <a:t>November 2014</a:t>
            </a:r>
            <a:r>
              <a:rPr lang="en-US" sz="2600" b="1" dirty="0"/>
              <a:t>.</a:t>
            </a:r>
            <a:r>
              <a:rPr lang="en-US" sz="2600" b="1" dirty="0" smtClean="0"/>
              <a:t>  </a:t>
            </a:r>
            <a:endParaRPr lang="en-US" sz="2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lgn="l"/>
            <a:r>
              <a:rPr lang="en-US" sz="4000" b="1" dirty="0" smtClean="0"/>
              <a:t>Late-</a:t>
            </a:r>
            <a:r>
              <a:rPr lang="en-US" b="1" dirty="0" smtClean="0"/>
              <a:t>1970’s/</a:t>
            </a:r>
            <a:r>
              <a:rPr lang="en-US" sz="4000" b="1" dirty="0" smtClean="0"/>
              <a:t>mid-</a:t>
            </a:r>
            <a:r>
              <a:rPr lang="en-US" b="1" dirty="0" smtClean="0"/>
              <a:t>80’s         &amp;   NOW       </a:t>
            </a:r>
            <a:endParaRPr lang="en-US" b="1"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1524000"/>
            <a:ext cx="4572000" cy="5334000"/>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0" y="1524000"/>
            <a:ext cx="4572000" cy="53340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Precision Agriculture</a:t>
            </a:r>
            <a:endParaRPr lang="en-US" b="1" dirty="0"/>
          </a:p>
        </p:txBody>
      </p:sp>
      <p:sp>
        <p:nvSpPr>
          <p:cNvPr id="3" name="Content Placeholder 2"/>
          <p:cNvSpPr>
            <a:spLocks noGrp="1"/>
          </p:cNvSpPr>
          <p:nvPr>
            <p:ph idx="1"/>
          </p:nvPr>
        </p:nvSpPr>
        <p:spPr>
          <a:xfrm>
            <a:off x="152400" y="1600200"/>
            <a:ext cx="8839200" cy="5029200"/>
          </a:xfrm>
        </p:spPr>
        <p:txBody>
          <a:bodyPr>
            <a:normAutofit lnSpcReduction="10000"/>
          </a:bodyPr>
          <a:lstStyle/>
          <a:p>
            <a:pPr>
              <a:buNone/>
            </a:pPr>
            <a:r>
              <a:rPr lang="en-US" b="1" dirty="0" smtClean="0"/>
              <a:t>Integration of GIS &amp; GPS Technologies:</a:t>
            </a:r>
          </a:p>
          <a:p>
            <a:r>
              <a:rPr lang="en-US" b="1" dirty="0" smtClean="0"/>
              <a:t>Improves</a:t>
            </a:r>
            <a:r>
              <a:rPr lang="en-US" dirty="0" smtClean="0"/>
              <a:t> productivity.		</a:t>
            </a:r>
          </a:p>
          <a:p>
            <a:r>
              <a:rPr lang="en-US" b="1" dirty="0" smtClean="0"/>
              <a:t>Reduces</a:t>
            </a:r>
            <a:r>
              <a:rPr lang="en-US" dirty="0" smtClean="0"/>
              <a:t> use of expensive </a:t>
            </a:r>
          </a:p>
          <a:p>
            <a:pPr>
              <a:buNone/>
            </a:pPr>
            <a:r>
              <a:rPr lang="en-US" dirty="0" smtClean="0"/>
              <a:t>		fertilizers &amp; pesticides.</a:t>
            </a:r>
          </a:p>
          <a:p>
            <a:r>
              <a:rPr lang="en-US" b="1" dirty="0" smtClean="0"/>
              <a:t>Safer</a:t>
            </a:r>
            <a:r>
              <a:rPr lang="en-US" dirty="0" smtClean="0"/>
              <a:t> and less operator fatigue.</a:t>
            </a:r>
          </a:p>
          <a:p>
            <a:r>
              <a:rPr lang="en-US" b="1" dirty="0" smtClean="0"/>
              <a:t>Reduces</a:t>
            </a:r>
            <a:r>
              <a:rPr lang="en-US" dirty="0" smtClean="0"/>
              <a:t> human error.</a:t>
            </a:r>
          </a:p>
          <a:p>
            <a:r>
              <a:rPr lang="en-US" b="1" dirty="0" smtClean="0"/>
              <a:t>Less</a:t>
            </a:r>
            <a:r>
              <a:rPr lang="en-US" dirty="0" smtClean="0"/>
              <a:t> field call-backs.		</a:t>
            </a:r>
          </a:p>
          <a:p>
            <a:r>
              <a:rPr lang="en-US" b="1" dirty="0" smtClean="0"/>
              <a:t>Greater control</a:t>
            </a:r>
            <a:r>
              <a:rPr lang="en-US" dirty="0" smtClean="0"/>
              <a:t> with </a:t>
            </a:r>
          </a:p>
          <a:p>
            <a:pPr>
              <a:buNone/>
            </a:pPr>
            <a:r>
              <a:rPr lang="en-US" dirty="0" smtClean="0"/>
              <a:t>		larger equipment.</a:t>
            </a:r>
          </a:p>
        </p:txBody>
      </p:sp>
      <p:pic>
        <p:nvPicPr>
          <p:cNvPr id="5" name="Picture 71" descr="Coop_application"/>
          <p:cNvPicPr>
            <a:picLocks noChangeAspect="1" noChangeArrowheads="1"/>
          </p:cNvPicPr>
          <p:nvPr/>
        </p:nvPicPr>
        <p:blipFill>
          <a:blip r:embed="rId2" cstate="print"/>
          <a:srcRect/>
          <a:stretch>
            <a:fillRect/>
          </a:stretch>
        </p:blipFill>
        <p:spPr>
          <a:xfrm>
            <a:off x="4648200" y="4038600"/>
            <a:ext cx="3429000" cy="2665984"/>
          </a:xfrm>
          <a:prstGeom prst="roundRect">
            <a:avLst>
              <a:gd name="adj" fmla="val 16667"/>
            </a:avLst>
          </a:prstGeom>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Content Placeholder 3" descr="C:\Users\cjackson.PUBWORKS\Desktop\P1000861.jpg"/>
          <p:cNvPicPr>
            <a:picLocks noChangeAspect="1" noChangeArrowheads="1"/>
          </p:cNvPicPr>
          <p:nvPr/>
        </p:nvPicPr>
        <p:blipFill>
          <a:blip r:embed="rId3" cstate="print"/>
          <a:srcRect/>
          <a:stretch>
            <a:fillRect/>
          </a:stretch>
        </p:blipFill>
        <p:spPr bwMode="auto">
          <a:xfrm>
            <a:off x="6019800" y="2067147"/>
            <a:ext cx="2895600" cy="2171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1143000"/>
            <a:ext cx="8534400" cy="6400800"/>
          </a:xfrm>
        </p:spPr>
      </p:pic>
      <p:sp>
        <p:nvSpPr>
          <p:cNvPr id="5" name="Rectangle 4"/>
          <p:cNvSpPr/>
          <p:nvPr/>
        </p:nvSpPr>
        <p:spPr>
          <a:xfrm>
            <a:off x="1143000" y="1066800"/>
            <a:ext cx="6858000" cy="5447645"/>
          </a:xfrm>
          <a:prstGeom prst="rect">
            <a:avLst/>
          </a:prstGeom>
        </p:spPr>
        <p:txBody>
          <a:bodyPr wrap="square">
            <a:spAutoFit/>
          </a:bodyPr>
          <a:lstStyle/>
          <a:p>
            <a:r>
              <a:rPr lang="en-US" sz="2800" dirty="0">
                <a:solidFill>
                  <a:prstClr val="black"/>
                </a:solidFill>
              </a:rPr>
              <a:t>Sierra Nevada Brewery </a:t>
            </a:r>
            <a:r>
              <a:rPr lang="en-US" sz="2800" dirty="0">
                <a:solidFill>
                  <a:prstClr val="black"/>
                </a:solidFill>
                <a:sym typeface="Wingdings" panose="05000000000000000000" pitchFamily="2" charset="2"/>
              </a:rPr>
              <a:t></a:t>
            </a:r>
            <a:r>
              <a:rPr lang="en-US" sz="2800" dirty="0">
                <a:solidFill>
                  <a:prstClr val="black"/>
                </a:solidFill>
              </a:rPr>
              <a:t> Henderson County</a:t>
            </a:r>
          </a:p>
          <a:p>
            <a:r>
              <a:rPr lang="en-US" sz="2800" dirty="0">
                <a:solidFill>
                  <a:prstClr val="black"/>
                </a:solidFill>
              </a:rPr>
              <a:t>New Belgium Brewery </a:t>
            </a:r>
            <a:r>
              <a:rPr lang="en-US" sz="2800" dirty="0">
                <a:solidFill>
                  <a:prstClr val="black"/>
                </a:solidFill>
                <a:sym typeface="Wingdings" panose="05000000000000000000" pitchFamily="2" charset="2"/>
              </a:rPr>
              <a:t> Asheville</a:t>
            </a:r>
            <a:endParaRPr lang="en-US" sz="2800" dirty="0">
              <a:solidFill>
                <a:prstClr val="black"/>
              </a:solidFill>
            </a:endParaRPr>
          </a:p>
          <a:p>
            <a:r>
              <a:rPr lang="en-US" sz="2800" dirty="0">
                <a:solidFill>
                  <a:prstClr val="black"/>
                </a:solidFill>
              </a:rPr>
              <a:t>Key </a:t>
            </a:r>
            <a:r>
              <a:rPr lang="en-US" sz="2800" dirty="0" smtClean="0">
                <a:solidFill>
                  <a:prstClr val="black"/>
                </a:solidFill>
              </a:rPr>
              <a:t>characteristics* </a:t>
            </a:r>
            <a:r>
              <a:rPr lang="en-US" sz="2800" dirty="0">
                <a:solidFill>
                  <a:prstClr val="black"/>
                </a:solidFill>
              </a:rPr>
              <a:t>for site selection</a:t>
            </a:r>
            <a:r>
              <a:rPr lang="en-US" sz="2800" dirty="0" smtClean="0">
                <a:solidFill>
                  <a:prstClr val="black"/>
                </a:solidFill>
              </a:rPr>
              <a:t>:</a:t>
            </a:r>
            <a:endParaRPr lang="en-US" sz="2800" dirty="0">
              <a:solidFill>
                <a:prstClr val="black"/>
              </a:solidFill>
            </a:endParaRPr>
          </a:p>
          <a:p>
            <a:pPr lvl="1">
              <a:buFont typeface="Wingdings" panose="05000000000000000000" pitchFamily="2" charset="2"/>
              <a:buChar char="ü"/>
            </a:pPr>
            <a:r>
              <a:rPr lang="en-US" sz="2400" dirty="0">
                <a:solidFill>
                  <a:prstClr val="black"/>
                </a:solidFill>
              </a:rPr>
              <a:t>East Coast market access</a:t>
            </a:r>
          </a:p>
          <a:p>
            <a:pPr lvl="1">
              <a:buFont typeface="Wingdings" panose="05000000000000000000" pitchFamily="2" charset="2"/>
              <a:buChar char="ü"/>
            </a:pPr>
            <a:r>
              <a:rPr lang="en-US" sz="2400" dirty="0">
                <a:solidFill>
                  <a:prstClr val="black"/>
                </a:solidFill>
              </a:rPr>
              <a:t>Educational opportunities</a:t>
            </a:r>
          </a:p>
          <a:p>
            <a:pPr lvl="1">
              <a:buFont typeface="Wingdings" panose="05000000000000000000" pitchFamily="2" charset="2"/>
              <a:buChar char="ü"/>
            </a:pPr>
            <a:r>
              <a:rPr lang="en-US" sz="2400" dirty="0">
                <a:solidFill>
                  <a:prstClr val="black"/>
                </a:solidFill>
              </a:rPr>
              <a:t>Recreational community atmosphere</a:t>
            </a:r>
          </a:p>
          <a:p>
            <a:pPr lvl="1">
              <a:buFont typeface="Wingdings" panose="05000000000000000000" pitchFamily="2" charset="2"/>
              <a:buChar char="ü"/>
            </a:pPr>
            <a:r>
              <a:rPr lang="en-US" sz="2400" dirty="0">
                <a:solidFill>
                  <a:prstClr val="black"/>
                </a:solidFill>
              </a:rPr>
              <a:t>Excellent water resources</a:t>
            </a:r>
          </a:p>
          <a:p>
            <a:pPr lvl="1"/>
            <a:endParaRPr lang="en-US" sz="2400" dirty="0">
              <a:solidFill>
                <a:prstClr val="black"/>
              </a:solidFill>
            </a:endParaRPr>
          </a:p>
          <a:p>
            <a:pPr lvl="1"/>
            <a:endParaRPr lang="en-US" sz="2400" dirty="0">
              <a:solidFill>
                <a:prstClr val="black"/>
              </a:solidFill>
            </a:endParaRPr>
          </a:p>
          <a:p>
            <a:pPr lvl="1"/>
            <a:endParaRPr lang="en-US" sz="2400" dirty="0" smtClean="0">
              <a:solidFill>
                <a:prstClr val="black"/>
              </a:solidFill>
            </a:endParaRPr>
          </a:p>
          <a:p>
            <a:pPr lvl="1"/>
            <a:endParaRPr lang="en-US" sz="2400" dirty="0">
              <a:solidFill>
                <a:prstClr val="black"/>
              </a:solidFill>
            </a:endParaRPr>
          </a:p>
          <a:p>
            <a:pPr lvl="1"/>
            <a:endParaRPr lang="en-US" sz="2400" dirty="0" smtClean="0">
              <a:solidFill>
                <a:prstClr val="black"/>
              </a:solidFill>
            </a:endParaRPr>
          </a:p>
          <a:p>
            <a:pPr lvl="1"/>
            <a:endParaRPr lang="en-US" sz="2400" dirty="0">
              <a:solidFill>
                <a:prstClr val="black"/>
              </a:solidFill>
            </a:endParaRPr>
          </a:p>
          <a:p>
            <a:r>
              <a:rPr lang="en-US" sz="2400" dirty="0" smtClean="0">
                <a:solidFill>
                  <a:prstClr val="black"/>
                </a:solidFill>
              </a:rPr>
              <a:t>* </a:t>
            </a:r>
            <a:r>
              <a:rPr lang="en-US" sz="2400" dirty="0">
                <a:solidFill>
                  <a:prstClr val="black"/>
                </a:solidFill>
              </a:rPr>
              <a:t>www.thrivenc.com</a:t>
            </a:r>
          </a:p>
        </p:txBody>
      </p:sp>
      <p:sp>
        <p:nvSpPr>
          <p:cNvPr id="7" name="Title 1"/>
          <p:cNvSpPr>
            <a:spLocks noGrp="1"/>
          </p:cNvSpPr>
          <p:nvPr>
            <p:ph type="title"/>
          </p:nvPr>
        </p:nvSpPr>
        <p:spPr>
          <a:xfrm>
            <a:off x="457200" y="228600"/>
            <a:ext cx="8229600" cy="1143000"/>
          </a:xfrm>
        </p:spPr>
        <p:txBody>
          <a:bodyPr/>
          <a:lstStyle/>
          <a:p>
            <a:r>
              <a:rPr lang="en-US" dirty="0"/>
              <a:t>GIS for Economic Development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4794678"/>
            <a:ext cx="3581400" cy="2108176"/>
          </a:xfrm>
          <a:prstGeom prst="rect">
            <a:avLst/>
          </a:prstGeom>
        </p:spPr>
      </p:pic>
    </p:spTree>
    <p:extLst>
      <p:ext uri="{BB962C8B-B14F-4D97-AF65-F5344CB8AC3E}">
        <p14:creationId xmlns:p14="http://schemas.microsoft.com/office/powerpoint/2010/main" val="188470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1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NC/SC State Boundary Line</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smtClean="0"/>
              <a:t>Not a ‘new’ line; </a:t>
            </a:r>
            <a:endParaRPr lang="en-US" b="1" dirty="0"/>
          </a:p>
          <a:p>
            <a:pPr marL="0" indent="0">
              <a:buNone/>
            </a:pPr>
            <a:r>
              <a:rPr lang="en-US" b="1" dirty="0" smtClean="0"/>
              <a:t>but the re-establishment of the original line.</a:t>
            </a:r>
          </a:p>
          <a:p>
            <a:pPr marL="0" indent="0">
              <a:buNone/>
            </a:pPr>
            <a:endParaRPr lang="en-US" sz="800" b="1" dirty="0"/>
          </a:p>
          <a:p>
            <a:pPr marL="0" indent="0">
              <a:buNone/>
            </a:pPr>
            <a:r>
              <a:rPr lang="en-US" dirty="0" smtClean="0"/>
              <a:t>S575 – fate pending…</a:t>
            </a:r>
          </a:p>
          <a:p>
            <a:pPr marL="0" indent="0">
              <a:buNone/>
            </a:pPr>
            <a:r>
              <a:rPr lang="en-US" b="1" dirty="0" smtClean="0"/>
              <a:t>Affecting border counties of Polk, eastward…</a:t>
            </a:r>
          </a:p>
          <a:p>
            <a:pPr marL="0" indent="0">
              <a:buNone/>
            </a:pPr>
            <a:endParaRPr lang="en-US" b="1" dirty="0" smtClean="0"/>
          </a:p>
          <a:p>
            <a:pPr marL="0" indent="0">
              <a:buNone/>
            </a:pPr>
            <a:r>
              <a:rPr lang="en-US" b="1" dirty="0" smtClean="0"/>
              <a:t>Question:  What authority does any assessor have to list, appraise, and assess property not in their jurisdiction?</a:t>
            </a:r>
            <a:endParaRPr lang="en-US" b="1" dirty="0"/>
          </a:p>
        </p:txBody>
      </p:sp>
    </p:spTree>
    <p:extLst>
      <p:ext uri="{BB962C8B-B14F-4D97-AF65-F5344CB8AC3E}">
        <p14:creationId xmlns:p14="http://schemas.microsoft.com/office/powerpoint/2010/main" val="2301896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4267200"/>
            <a:ext cx="3733800" cy="223058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3141359"/>
            <a:ext cx="4419600" cy="2268841"/>
          </a:xfrm>
          <a:prstGeom prst="rect">
            <a:avLst/>
          </a:prstGeom>
        </p:spPr>
      </p:pic>
      <p:sp>
        <p:nvSpPr>
          <p:cNvPr id="11" name="Title 1"/>
          <p:cNvSpPr>
            <a:spLocks noGrp="1"/>
          </p:cNvSpPr>
          <p:nvPr>
            <p:ph type="title"/>
          </p:nvPr>
        </p:nvSpPr>
        <p:spPr>
          <a:xfrm>
            <a:off x="457200" y="0"/>
            <a:ext cx="8229600" cy="990600"/>
          </a:xfrm>
        </p:spPr>
        <p:txBody>
          <a:bodyPr>
            <a:normAutofit/>
          </a:bodyPr>
          <a:lstStyle/>
          <a:p>
            <a:r>
              <a:rPr lang="en-US" b="1" dirty="0" smtClean="0"/>
              <a:t>Street  Centerlines</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4800600"/>
            <a:ext cx="3962401" cy="1869638"/>
          </a:xfrm>
          <a:prstGeom prst="rect">
            <a:avLst/>
          </a:prstGeom>
        </p:spPr>
      </p:pic>
      <p:sp>
        <p:nvSpPr>
          <p:cNvPr id="12" name="AutoShape 9"/>
          <p:cNvSpPr>
            <a:spLocks noChangeArrowheads="1"/>
          </p:cNvSpPr>
          <p:nvPr/>
        </p:nvSpPr>
        <p:spPr bwMode="auto">
          <a:xfrm>
            <a:off x="4191000" y="5105400"/>
            <a:ext cx="762001" cy="914400"/>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0" name="Rectangle 9"/>
          <p:cNvSpPr/>
          <p:nvPr/>
        </p:nvSpPr>
        <p:spPr>
          <a:xfrm>
            <a:off x="5791200" y="4275779"/>
            <a:ext cx="533400" cy="44862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3048000" y="5715000"/>
            <a:ext cx="533400" cy="44862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Content Placeholder 2"/>
          <p:cNvSpPr txBox="1">
            <a:spLocks/>
          </p:cNvSpPr>
          <p:nvPr/>
        </p:nvSpPr>
        <p:spPr>
          <a:xfrm>
            <a:off x="457200" y="762000"/>
            <a:ext cx="8229600" cy="34610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Arial" panose="020B0604020202020204" pitchFamily="34" charset="0"/>
              <a:buNone/>
            </a:pPr>
            <a:endParaRPr lang="en-US" sz="2600" b="1" dirty="0" smtClean="0">
              <a:solidFill>
                <a:prstClr val="black"/>
              </a:solidFill>
            </a:endParaRPr>
          </a:p>
          <a:p>
            <a:pPr>
              <a:buFont typeface="Arial" panose="020B0604020202020204" pitchFamily="34" charset="0"/>
              <a:buNone/>
            </a:pPr>
            <a:r>
              <a:rPr lang="en-US" sz="2600" b="1" dirty="0" smtClean="0">
                <a:solidFill>
                  <a:prstClr val="black"/>
                </a:solidFill>
              </a:rPr>
              <a:t>Close to completion, built from county files </a:t>
            </a:r>
            <a:r>
              <a:rPr lang="en-US" sz="2600" b="1" dirty="0" smtClean="0">
                <a:solidFill>
                  <a:prstClr val="black"/>
                </a:solidFill>
              </a:rPr>
              <a:t>(</a:t>
            </a:r>
            <a:r>
              <a:rPr lang="en-US" sz="2600" b="1" dirty="0" smtClean="0">
                <a:solidFill>
                  <a:prstClr val="black"/>
                </a:solidFill>
              </a:rPr>
              <a:t>100</a:t>
            </a:r>
            <a:r>
              <a:rPr lang="en-US" sz="2600" b="1" dirty="0" smtClean="0">
                <a:solidFill>
                  <a:prstClr val="black"/>
                </a:solidFill>
              </a:rPr>
              <a:t> </a:t>
            </a:r>
            <a:r>
              <a:rPr lang="en-US" sz="2600" b="1" dirty="0" smtClean="0">
                <a:solidFill>
                  <a:prstClr val="black"/>
                </a:solidFill>
              </a:rPr>
              <a:t>counties).</a:t>
            </a:r>
            <a:endParaRPr lang="en-US" sz="2600" b="1" dirty="0">
              <a:solidFill>
                <a:prstClr val="black"/>
              </a:solidFill>
            </a:endParaRPr>
          </a:p>
          <a:p>
            <a:pPr>
              <a:buFont typeface="Arial" panose="020B0604020202020204" pitchFamily="34" charset="0"/>
              <a:buNone/>
            </a:pPr>
            <a:r>
              <a:rPr lang="en-US" sz="2600" b="1" dirty="0" smtClean="0">
                <a:solidFill>
                  <a:prstClr val="black"/>
                </a:solidFill>
              </a:rPr>
              <a:t>NC DOT will integrate county roads into statewide roads for a more complete, current, and consistent dataset to support their business needs.  </a:t>
            </a:r>
          </a:p>
          <a:p>
            <a:pPr>
              <a:buFont typeface="Arial" panose="020B0604020202020204" pitchFamily="34" charset="0"/>
              <a:buNone/>
            </a:pPr>
            <a:r>
              <a:rPr lang="en-US" sz="2600" b="1" dirty="0" smtClean="0">
                <a:solidFill>
                  <a:prstClr val="black"/>
                </a:solidFill>
              </a:rPr>
              <a:t>Expected Release:  </a:t>
            </a:r>
            <a:r>
              <a:rPr lang="en-US" sz="2600" b="1" dirty="0" smtClean="0">
                <a:solidFill>
                  <a:prstClr val="black"/>
                </a:solidFill>
              </a:rPr>
              <a:t>late</a:t>
            </a:r>
            <a:r>
              <a:rPr lang="en-US" sz="2600" b="1" dirty="0" smtClean="0">
                <a:solidFill>
                  <a:prstClr val="black"/>
                </a:solidFill>
              </a:rPr>
              <a:t>-2015 – early 2016</a:t>
            </a:r>
            <a:endParaRPr lang="en-US" dirty="0" smtClean="0">
              <a:solidFill>
                <a:prstClr val="black"/>
              </a:solidFill>
            </a:endParaRPr>
          </a:p>
          <a:p>
            <a:pPr>
              <a:buFont typeface="Arial" panose="020B0604020202020204" pitchFamily="34" charset="0"/>
              <a:buNone/>
            </a:pPr>
            <a:endParaRPr lang="en-US" dirty="0" smtClean="0">
              <a:solidFill>
                <a:prstClr val="black"/>
              </a:solidFill>
            </a:endParaRPr>
          </a:p>
          <a:p>
            <a:pPr>
              <a:buFont typeface="Arial" panose="020B0604020202020204" pitchFamily="34" charset="0"/>
              <a:buNone/>
            </a:pPr>
            <a:endParaRPr lang="en-US" dirty="0">
              <a:solidFill>
                <a:prstClr val="black"/>
              </a:solidFill>
            </a:endParaRPr>
          </a:p>
        </p:txBody>
      </p:sp>
    </p:spTree>
    <p:extLst>
      <p:ext uri="{BB962C8B-B14F-4D97-AF65-F5344CB8AC3E}">
        <p14:creationId xmlns:p14="http://schemas.microsoft.com/office/powerpoint/2010/main" val="99134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685800" y="5106650"/>
            <a:ext cx="8382000" cy="1569660"/>
          </a:xfrm>
          <a:prstGeom prst="rect">
            <a:avLst/>
          </a:prstGeom>
          <a:noFill/>
        </p:spPr>
        <p:txBody>
          <a:bodyPr wrap="square" rtlCol="0">
            <a:spAutoFit/>
          </a:bodyPr>
          <a:lstStyle/>
          <a:p>
            <a:r>
              <a:rPr lang="en-US" sz="4800" b="1" dirty="0" smtClean="0"/>
              <a:t>THE 2020 CENSUS:  Obtaining an     Accurate Population Count.</a:t>
            </a:r>
            <a:endParaRPr lang="en-US" sz="48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Master  Address  Database</a:t>
            </a:r>
            <a:endParaRPr lang="en-US" b="1" dirty="0"/>
          </a:p>
        </p:txBody>
      </p:sp>
      <p:sp>
        <p:nvSpPr>
          <p:cNvPr id="3" name="Content Placeholder 2"/>
          <p:cNvSpPr>
            <a:spLocks noGrp="1"/>
          </p:cNvSpPr>
          <p:nvPr>
            <p:ph idx="1"/>
          </p:nvPr>
        </p:nvSpPr>
        <p:spPr>
          <a:xfrm>
            <a:off x="304800" y="1600200"/>
            <a:ext cx="8610600" cy="4525963"/>
          </a:xfrm>
        </p:spPr>
        <p:txBody>
          <a:bodyPr>
            <a:normAutofit lnSpcReduction="10000"/>
          </a:bodyPr>
          <a:lstStyle/>
          <a:p>
            <a:pPr>
              <a:buNone/>
            </a:pPr>
            <a:endParaRPr lang="en-US" sz="800" dirty="0" smtClean="0"/>
          </a:p>
          <a:p>
            <a:r>
              <a:rPr lang="en-US" b="1" dirty="0" smtClean="0"/>
              <a:t>FCC recognizes importance of GIS</a:t>
            </a:r>
            <a:r>
              <a:rPr lang="en-US" dirty="0" smtClean="0"/>
              <a:t> for accurate and accessible geospatial data in supporting the nation’s public safety system – specifically . . .</a:t>
            </a:r>
          </a:p>
          <a:p>
            <a:pPr>
              <a:buNone/>
            </a:pPr>
            <a:endParaRPr lang="en-US" sz="800" dirty="0" smtClean="0"/>
          </a:p>
          <a:p>
            <a:pPr algn="ctr">
              <a:buNone/>
            </a:pPr>
            <a:r>
              <a:rPr lang="en-US" sz="6000" b="1" dirty="0" smtClean="0"/>
              <a:t>NextGen911</a:t>
            </a:r>
          </a:p>
          <a:p>
            <a:pPr algn="ctr">
              <a:buNone/>
            </a:pPr>
            <a:endParaRPr lang="en-US" sz="1000" b="1" dirty="0" smtClean="0"/>
          </a:p>
          <a:p>
            <a:r>
              <a:rPr lang="en-US" b="1" dirty="0" smtClean="0"/>
              <a:t>Accurate and up-to-date situs addresses are essential for emergency response; call handling, routing, service delivery,  &amp; location validation.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Going  FORWARD . . .</a:t>
            </a:r>
            <a:endParaRPr lang="en-US" b="1" dirty="0"/>
          </a:p>
        </p:txBody>
      </p:sp>
      <p:sp>
        <p:nvSpPr>
          <p:cNvPr id="3" name="Content Placeholder 2"/>
          <p:cNvSpPr>
            <a:spLocks noGrp="1"/>
          </p:cNvSpPr>
          <p:nvPr>
            <p:ph idx="1"/>
          </p:nvPr>
        </p:nvSpPr>
        <p:spPr>
          <a:xfrm>
            <a:off x="457200" y="1600200"/>
            <a:ext cx="8382000" cy="4525963"/>
          </a:xfrm>
        </p:spPr>
        <p:txBody>
          <a:bodyPr>
            <a:normAutofit fontScale="92500" lnSpcReduction="10000"/>
          </a:bodyPr>
          <a:lstStyle/>
          <a:p>
            <a:pPr>
              <a:buNone/>
            </a:pPr>
            <a:r>
              <a:rPr lang="en-US" b="1" dirty="0"/>
              <a:t>An economically stronger North Carolina will result from </a:t>
            </a:r>
            <a:r>
              <a:rPr lang="en-US" b="1" dirty="0" smtClean="0"/>
              <a:t>increased GIS/IT </a:t>
            </a:r>
            <a:r>
              <a:rPr lang="en-US" b="1" dirty="0"/>
              <a:t>collaboration</a:t>
            </a:r>
          </a:p>
          <a:p>
            <a:pPr>
              <a:buNone/>
            </a:pPr>
            <a:endParaRPr lang="en-US" b="1" dirty="0" smtClean="0"/>
          </a:p>
          <a:p>
            <a:r>
              <a:rPr lang="en-US" sz="2800" b="1" dirty="0" smtClean="0"/>
              <a:t>Responding to the marketplace, GIS is moving from product to services via multiple layers of data; from static data to real-time integration.</a:t>
            </a:r>
          </a:p>
          <a:p>
            <a:pPr marL="0" indent="0">
              <a:buNone/>
            </a:pPr>
            <a:endParaRPr lang="en-US" sz="2800" b="1" dirty="0" smtClean="0"/>
          </a:p>
          <a:p>
            <a:r>
              <a:rPr lang="en-US" sz="2800" b="1" dirty="0" smtClean="0"/>
              <a:t>“Imagery Only” is becoming obsolete; imagery  must be accompanied by and communicate meaningful data.</a:t>
            </a:r>
            <a:br>
              <a:rPr lang="en-US" sz="2800" b="1" dirty="0" smtClean="0"/>
            </a:br>
            <a:endParaRPr lang="en-US" sz="2800" b="1" dirty="0" smtClean="0"/>
          </a:p>
          <a:p>
            <a:pPr>
              <a:buNone/>
            </a:pPr>
            <a:endParaRPr lang="en-US" sz="2800" b="1"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Contacts/Resources</a:t>
            </a:r>
            <a:endParaRPr lang="en-US" b="1" dirty="0"/>
          </a:p>
        </p:txBody>
      </p:sp>
      <p:sp>
        <p:nvSpPr>
          <p:cNvPr id="3" name="Content Placeholder 2"/>
          <p:cNvSpPr>
            <a:spLocks noGrp="1"/>
          </p:cNvSpPr>
          <p:nvPr>
            <p:ph idx="1"/>
          </p:nvPr>
        </p:nvSpPr>
        <p:spPr>
          <a:xfrm>
            <a:off x="427448" y="1828800"/>
            <a:ext cx="8229600" cy="3048000"/>
          </a:xfrm>
        </p:spPr>
        <p:txBody>
          <a:bodyPr>
            <a:normAutofit fontScale="40000" lnSpcReduction="20000"/>
          </a:bodyPr>
          <a:lstStyle/>
          <a:p>
            <a:pPr marL="0" indent="0" algn="ctr">
              <a:buNone/>
            </a:pPr>
            <a:r>
              <a:rPr lang="en-US" sz="5100" dirty="0" smtClean="0"/>
              <a:t>Stan Duncan</a:t>
            </a:r>
            <a:br>
              <a:rPr lang="en-US" sz="5100" dirty="0" smtClean="0"/>
            </a:br>
            <a:r>
              <a:rPr lang="en-US" sz="5100" dirty="0" smtClean="0"/>
              <a:t>Henderson County</a:t>
            </a:r>
            <a:br>
              <a:rPr lang="en-US" sz="5100" dirty="0" smtClean="0"/>
            </a:br>
            <a:r>
              <a:rPr lang="en-US" sz="5100" dirty="0" smtClean="0"/>
              <a:t>828-697-4876</a:t>
            </a:r>
            <a:br>
              <a:rPr lang="en-US" sz="5100" dirty="0" smtClean="0"/>
            </a:br>
            <a:r>
              <a:rPr lang="en-US" sz="5100" dirty="0" smtClean="0">
                <a:hlinkClick r:id="rId2"/>
              </a:rPr>
              <a:t>stan.duncan@hendersoncountync.org</a:t>
            </a:r>
            <a:endParaRPr lang="en-US" sz="5100" dirty="0" smtClean="0"/>
          </a:p>
          <a:p>
            <a:pPr marL="0" indent="0" algn="ctr">
              <a:buNone/>
            </a:pPr>
            <a:endParaRPr lang="en-US" sz="5100" dirty="0" smtClean="0"/>
          </a:p>
          <a:p>
            <a:pPr marL="0" indent="0" algn="ctr">
              <a:buNone/>
            </a:pPr>
            <a:endParaRPr lang="en-US" sz="5100" dirty="0" smtClean="0"/>
          </a:p>
          <a:p>
            <a:pPr marL="0" indent="0" algn="ctr">
              <a:buNone/>
            </a:pPr>
            <a:r>
              <a:rPr lang="en-US" sz="5100" dirty="0" smtClean="0"/>
              <a:t>Tim Johnson</a:t>
            </a:r>
            <a:br>
              <a:rPr lang="en-US" sz="5100" dirty="0" smtClean="0"/>
            </a:br>
            <a:r>
              <a:rPr lang="en-US" sz="5100" dirty="0" smtClean="0"/>
              <a:t>CGIA</a:t>
            </a:r>
            <a:br>
              <a:rPr lang="en-US" sz="5100" dirty="0" smtClean="0"/>
            </a:br>
            <a:r>
              <a:rPr lang="en-US" sz="5100" dirty="0" smtClean="0"/>
              <a:t>919-754-6588</a:t>
            </a:r>
            <a:br>
              <a:rPr lang="en-US" sz="5100" dirty="0" smtClean="0"/>
            </a:br>
            <a:r>
              <a:rPr lang="en-US" sz="5100" dirty="0" smtClean="0">
                <a:hlinkClick r:id="rId3"/>
              </a:rPr>
              <a:t>tim.johnson@nc.gov</a:t>
            </a:r>
            <a:r>
              <a:rPr lang="en-US" dirty="0" smtClean="0"/>
              <a:t/>
            </a:r>
            <a:br>
              <a:rPr lang="en-US" dirty="0" smtClean="0"/>
            </a:br>
            <a:endParaRPr lang="en-US" dirty="0" smtClean="0"/>
          </a:p>
          <a:p>
            <a:endParaRPr lang="en-US" dirty="0" smtClean="0"/>
          </a:p>
        </p:txBody>
      </p:sp>
      <p:sp>
        <p:nvSpPr>
          <p:cNvPr id="4" name="TextBox 3"/>
          <p:cNvSpPr txBox="1"/>
          <p:nvPr/>
        </p:nvSpPr>
        <p:spPr>
          <a:xfrm>
            <a:off x="3124200" y="5562600"/>
            <a:ext cx="2836096" cy="1107996"/>
          </a:xfrm>
          <a:prstGeom prst="rect">
            <a:avLst/>
          </a:prstGeom>
          <a:noFill/>
        </p:spPr>
        <p:txBody>
          <a:bodyPr wrap="none" rtlCol="0">
            <a:spAutoFit/>
          </a:bodyPr>
          <a:lstStyle/>
          <a:p>
            <a:pPr algn="ctr"/>
            <a:r>
              <a:rPr lang="en-US" sz="2400" dirty="0" smtClean="0">
                <a:hlinkClick r:id="rId4"/>
              </a:rPr>
              <a:t>www.ncgicc.org</a:t>
            </a:r>
            <a:endParaRPr lang="en-US" sz="2400" dirty="0" smtClean="0"/>
          </a:p>
          <a:p>
            <a:pPr algn="ctr"/>
            <a:r>
              <a:rPr lang="en-US" sz="2400" dirty="0" smtClean="0">
                <a:hlinkClick r:id="rId5"/>
              </a:rPr>
              <a:t>www.nconemap.com</a:t>
            </a:r>
            <a:endParaRPr lang="en-US" sz="2400" dirty="0" smtClean="0"/>
          </a:p>
          <a:p>
            <a:pPr algn="ctr"/>
            <a:endParaRPr lang="en-US" dirty="0"/>
          </a:p>
        </p:txBody>
      </p:sp>
    </p:spTree>
    <p:extLst>
      <p:ext uri="{BB962C8B-B14F-4D97-AF65-F5344CB8AC3E}">
        <p14:creationId xmlns:p14="http://schemas.microsoft.com/office/powerpoint/2010/main" val="2219590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Brief  History  of  the  Council</a:t>
            </a:r>
            <a:endParaRPr lang="en-US" b="1" dirty="0"/>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pPr>
              <a:buNone/>
            </a:pPr>
            <a:endParaRPr lang="en-US" dirty="0" smtClean="0">
              <a:solidFill>
                <a:schemeClr val="tx2">
                  <a:lumMod val="50000"/>
                </a:schemeClr>
              </a:solidFill>
            </a:endParaRPr>
          </a:p>
          <a:p>
            <a:pPr>
              <a:buNone/>
            </a:pPr>
            <a:endParaRPr lang="en-US" sz="2000" dirty="0" smtClean="0">
              <a:solidFill>
                <a:schemeClr val="tx2">
                  <a:lumMod val="50000"/>
                </a:schemeClr>
              </a:solidFill>
            </a:endParaRPr>
          </a:p>
          <a:p>
            <a:pPr>
              <a:spcBef>
                <a:spcPts val="0"/>
              </a:spcBef>
              <a:buNone/>
            </a:pPr>
            <a:r>
              <a:rPr lang="en-US" sz="3300" b="1" dirty="0" smtClean="0"/>
              <a:t>Established initially </a:t>
            </a:r>
            <a:r>
              <a:rPr lang="en-US" sz="3300" dirty="0" smtClean="0"/>
              <a:t>by Executive Order 147,</a:t>
            </a:r>
          </a:p>
          <a:p>
            <a:pPr>
              <a:spcBef>
                <a:spcPts val="0"/>
              </a:spcBef>
              <a:buNone/>
            </a:pPr>
            <a:r>
              <a:rPr lang="en-US" sz="3300" dirty="0" smtClean="0"/>
              <a:t>	issued </a:t>
            </a:r>
            <a:r>
              <a:rPr lang="en-US" sz="3300" b="1" dirty="0" smtClean="0"/>
              <a:t>by Gov. James G. Martin </a:t>
            </a:r>
            <a:r>
              <a:rPr lang="en-US" sz="3300" dirty="0" smtClean="0"/>
              <a:t>in July 1991. </a:t>
            </a:r>
          </a:p>
          <a:p>
            <a:pPr>
              <a:buNone/>
            </a:pPr>
            <a:endParaRPr lang="en-US" sz="1900" dirty="0"/>
          </a:p>
          <a:p>
            <a:pPr>
              <a:buNone/>
            </a:pPr>
            <a:r>
              <a:rPr lang="en-US" sz="3300" b="1" dirty="0" smtClean="0"/>
              <a:t>Continued by Gov. James B. Hunt, Jr., </a:t>
            </a:r>
            <a:r>
              <a:rPr lang="en-US" sz="3300" dirty="0" smtClean="0"/>
              <a:t>via Executive Order 16 in May 1993.</a:t>
            </a:r>
          </a:p>
          <a:p>
            <a:pPr>
              <a:buNone/>
            </a:pPr>
            <a:endParaRPr lang="en-US" sz="1900" dirty="0"/>
          </a:p>
          <a:p>
            <a:pPr>
              <a:buNone/>
            </a:pPr>
            <a:r>
              <a:rPr lang="en-US" sz="3300" dirty="0" smtClean="0"/>
              <a:t>Formalized by NC General Assembly in 2001 via Session Law 2001-359, </a:t>
            </a:r>
            <a:r>
              <a:rPr lang="en-US" sz="3300" b="1" dirty="0" smtClean="0"/>
              <a:t>“to develop policies regarding the utilization of geographic information, GIS systems, and other related technologies.”</a:t>
            </a:r>
          </a:p>
          <a:p>
            <a:pPr>
              <a:buNone/>
            </a:pPr>
            <a:r>
              <a:rPr lang="en-US" sz="1900" b="1" dirty="0" smtClean="0"/>
              <a:t>							</a:t>
            </a:r>
            <a:r>
              <a:rPr lang="en-US" sz="2100" b="1" dirty="0" smtClean="0"/>
              <a:t>N.C.G.S. </a:t>
            </a:r>
            <a:r>
              <a:rPr lang="en-US" sz="2100" b="1" dirty="0"/>
              <a:t>§</a:t>
            </a:r>
            <a:r>
              <a:rPr lang="en-US" sz="2100" b="1" dirty="0" smtClean="0"/>
              <a:t>143-725(a)</a:t>
            </a:r>
            <a:endParaRPr lang="en-US" sz="1900"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Responsible  by  Statute  For . . .</a:t>
            </a:r>
            <a:endParaRPr lang="en-US" dirty="0"/>
          </a:p>
        </p:txBody>
      </p:sp>
      <p:sp>
        <p:nvSpPr>
          <p:cNvPr id="3" name="Content Placeholder 2"/>
          <p:cNvSpPr>
            <a:spLocks noGrp="1"/>
          </p:cNvSpPr>
          <p:nvPr>
            <p:ph idx="1"/>
          </p:nvPr>
        </p:nvSpPr>
        <p:spPr/>
        <p:txBody>
          <a:bodyPr>
            <a:normAutofit fontScale="70000" lnSpcReduction="20000"/>
          </a:bodyPr>
          <a:lstStyle/>
          <a:p>
            <a:pPr marL="514350" indent="-514350"/>
            <a:endParaRPr lang="en-US" sz="1300" dirty="0" smtClean="0">
              <a:solidFill>
                <a:schemeClr val="tx2">
                  <a:lumMod val="50000"/>
                </a:schemeClr>
              </a:solidFill>
            </a:endParaRPr>
          </a:p>
          <a:p>
            <a:pPr marL="514350" indent="-514350"/>
            <a:r>
              <a:rPr lang="en-US" sz="3500" b="1" dirty="0" smtClean="0"/>
              <a:t>Strategic planning.</a:t>
            </a:r>
          </a:p>
          <a:p>
            <a:pPr marL="514350" indent="-514350">
              <a:buNone/>
            </a:pPr>
            <a:endParaRPr lang="en-US" sz="3500" dirty="0" smtClean="0"/>
          </a:p>
          <a:p>
            <a:pPr marL="514350" indent="-514350"/>
            <a:r>
              <a:rPr lang="en-US" sz="3500" b="1" dirty="0" smtClean="0"/>
              <a:t>Resolution</a:t>
            </a:r>
            <a:r>
              <a:rPr lang="en-US" sz="3500" dirty="0" smtClean="0"/>
              <a:t> of policy and technology issues.</a:t>
            </a:r>
          </a:p>
          <a:p>
            <a:pPr marL="514350" indent="-514350"/>
            <a:endParaRPr lang="en-US" sz="3500" dirty="0" smtClean="0"/>
          </a:p>
          <a:p>
            <a:pPr marL="514350" indent="-514350"/>
            <a:r>
              <a:rPr lang="en-US" sz="3500" b="1" dirty="0" smtClean="0"/>
              <a:t>Coordination, direction, and oversight </a:t>
            </a:r>
            <a:r>
              <a:rPr lang="en-US" sz="3500" dirty="0" smtClean="0"/>
              <a:t>of State, local, and private GIS efforts.</a:t>
            </a:r>
          </a:p>
          <a:p>
            <a:pPr marL="514350" indent="-514350">
              <a:buNone/>
            </a:pPr>
            <a:endParaRPr lang="en-US" sz="3500" dirty="0" smtClean="0"/>
          </a:p>
          <a:p>
            <a:pPr marL="514350" indent="-514350"/>
            <a:r>
              <a:rPr lang="en-US" sz="3500" b="1" dirty="0" smtClean="0"/>
              <a:t>Advising</a:t>
            </a:r>
            <a:r>
              <a:rPr lang="en-US" sz="3500" dirty="0" smtClean="0"/>
              <a:t> the Governor, the General Assembly, and the State Chief Information Officer as to needed directions, responsibilities, and funding regarding geographic information.</a:t>
            </a:r>
          </a:p>
          <a:p>
            <a:pPr>
              <a:buNone/>
            </a:pPr>
            <a:r>
              <a:rPr lang="en-US" sz="3500" b="1" dirty="0" smtClean="0"/>
              <a:t>				</a:t>
            </a:r>
            <a:r>
              <a:rPr lang="en-US" sz="1600" b="1" dirty="0" smtClean="0"/>
              <a:t>			</a:t>
            </a:r>
            <a:r>
              <a:rPr lang="en-US" sz="1900" b="1" dirty="0" smtClean="0"/>
              <a:t>N.C.G.S. §143-725(a)</a:t>
            </a:r>
            <a:endParaRPr lang="en-US" sz="1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Statutory  Direction . . .</a:t>
            </a:r>
            <a:endParaRPr lang="en-US" dirty="0"/>
          </a:p>
        </p:txBody>
      </p:sp>
      <p:sp>
        <p:nvSpPr>
          <p:cNvPr id="3" name="Content Placeholder 2"/>
          <p:cNvSpPr>
            <a:spLocks noGrp="1"/>
          </p:cNvSpPr>
          <p:nvPr>
            <p:ph idx="1"/>
          </p:nvPr>
        </p:nvSpPr>
        <p:spPr/>
        <p:txBody>
          <a:bodyPr>
            <a:normAutofit/>
          </a:bodyPr>
          <a:lstStyle/>
          <a:p>
            <a:pPr>
              <a:buNone/>
            </a:pPr>
            <a:r>
              <a:rPr lang="en-US" sz="2800" dirty="0" smtClean="0"/>
              <a:t>“The purpose of this statewide geographic information coordination effort shall be </a:t>
            </a:r>
            <a:r>
              <a:rPr lang="en-US" sz="2800" b="1" dirty="0" smtClean="0"/>
              <a:t>to</a:t>
            </a:r>
            <a:r>
              <a:rPr lang="en-US" sz="2800" dirty="0" smtClean="0"/>
              <a:t> </a:t>
            </a:r>
            <a:r>
              <a:rPr lang="en-US" sz="2800" b="1" dirty="0" smtClean="0"/>
              <a:t>further cooperation among State, federal, and local government agencies; academic institutions; and the private sector to improve the quality, access, cost-effectiveness, and utility of North Carolina’s geographic information and to </a:t>
            </a:r>
            <a:r>
              <a:rPr lang="en-US" sz="2800" b="1" dirty="0" smtClean="0">
                <a:solidFill>
                  <a:schemeClr val="tx2">
                    <a:lumMod val="50000"/>
                  </a:schemeClr>
                </a:solidFill>
              </a:rPr>
              <a:t>promote geographic information as a strategic resource in the State</a:t>
            </a:r>
            <a:r>
              <a:rPr lang="en-US" sz="2800" b="1" dirty="0" smtClean="0"/>
              <a:t>.”</a:t>
            </a:r>
          </a:p>
          <a:p>
            <a:pPr>
              <a:buNone/>
            </a:pPr>
            <a:r>
              <a:rPr lang="en-US" sz="2400" b="1" dirty="0" smtClean="0"/>
              <a:t>							</a:t>
            </a:r>
            <a:r>
              <a:rPr lang="en-US" sz="1900" b="1" dirty="0" smtClean="0"/>
              <a:t>N.C.G.S. §143-725(a)</a:t>
            </a:r>
          </a:p>
          <a:p>
            <a:pPr>
              <a:buNone/>
            </a:pP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Object 2"/>
          <p:cNvGraphicFramePr>
            <a:graphicFrameLocks noChangeAspect="1"/>
          </p:cNvGraphicFramePr>
          <p:nvPr/>
        </p:nvGraphicFramePr>
        <p:xfrm>
          <a:off x="1554163" y="1096963"/>
          <a:ext cx="6035675" cy="4664075"/>
        </p:xfrm>
        <a:graphic>
          <a:graphicData uri="http://schemas.openxmlformats.org/presentationml/2006/ole">
            <mc:AlternateContent xmlns:mc="http://schemas.openxmlformats.org/markup-compatibility/2006">
              <mc:Choice xmlns:v="urn:schemas-microsoft-com:vml" Requires="v">
                <p:oleObj spid="_x0000_s1112" name="Acrobat Document" r:id="rId3" imgW="6035040" imgH="4663440" progId="AcroExch.Document.7">
                  <p:embed/>
                </p:oleObj>
              </mc:Choice>
              <mc:Fallback>
                <p:oleObj name="Acrobat Document" r:id="rId3" imgW="6035040" imgH="4663440" progId="AcroExch.Document.7">
                  <p:embed/>
                  <p:pic>
                    <p:nvPicPr>
                      <p:cNvPr id="0" name="Picture 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163" y="1096963"/>
                        <a:ext cx="603567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79"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113" name="Acrobat Document" r:id="rId5" imgW="6035040" imgH="4663440" progId="AcroExch.Document.7">
                  <p:embed/>
                </p:oleObj>
              </mc:Choice>
              <mc:Fallback>
                <p:oleObj name="Acrobat Document" r:id="rId5" imgW="6035040" imgH="4663440" progId="AcroExch.Document.7">
                  <p:embed/>
                  <p:pic>
                    <p:nvPicPr>
                      <p:cNvPr id="0" name="Picture 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85900" y="381000"/>
            <a:ext cx="6172200" cy="6172200"/>
          </a:xfrm>
        </p:spPr>
      </p:pic>
      <p:sp>
        <p:nvSpPr>
          <p:cNvPr id="5" name="TextBox 4"/>
          <p:cNvSpPr txBox="1"/>
          <p:nvPr/>
        </p:nvSpPr>
        <p:spPr>
          <a:xfrm>
            <a:off x="4017236" y="2514600"/>
            <a:ext cx="1090363" cy="646331"/>
          </a:xfrm>
          <a:prstGeom prst="rect">
            <a:avLst/>
          </a:prstGeom>
          <a:noFill/>
        </p:spPr>
        <p:txBody>
          <a:bodyPr wrap="none" rtlCol="0">
            <a:spAutoFit/>
          </a:bodyPr>
          <a:lstStyle/>
          <a:p>
            <a:r>
              <a:rPr lang="en-US" sz="3600" b="1" dirty="0" smtClean="0">
                <a:solidFill>
                  <a:srgbClr val="002060"/>
                </a:solidFill>
              </a:rPr>
              <a:t>GICC</a:t>
            </a:r>
            <a:endParaRPr lang="en-US" sz="3600" b="1" dirty="0">
              <a:solidFill>
                <a:srgbClr val="002060"/>
              </a:solidFill>
            </a:endParaRPr>
          </a:p>
        </p:txBody>
      </p:sp>
      <p:sp>
        <p:nvSpPr>
          <p:cNvPr id="6" name="TextBox 5"/>
          <p:cNvSpPr txBox="1"/>
          <p:nvPr/>
        </p:nvSpPr>
        <p:spPr>
          <a:xfrm>
            <a:off x="4000500" y="3697069"/>
            <a:ext cx="1123834" cy="646331"/>
          </a:xfrm>
          <a:prstGeom prst="rect">
            <a:avLst/>
          </a:prstGeom>
          <a:noFill/>
        </p:spPr>
        <p:txBody>
          <a:bodyPr wrap="none" rtlCol="0">
            <a:spAutoFit/>
          </a:bodyPr>
          <a:lstStyle/>
          <a:p>
            <a:r>
              <a:rPr lang="en-US" sz="3600" b="1" dirty="0" smtClean="0">
                <a:solidFill>
                  <a:srgbClr val="002060"/>
                </a:solidFill>
              </a:rPr>
              <a:t>CGIA</a:t>
            </a:r>
            <a:endParaRPr lang="en-US" sz="3600" b="1" dirty="0">
              <a:solidFill>
                <a:srgbClr val="002060"/>
              </a:solidFill>
            </a:endParaRPr>
          </a:p>
        </p:txBody>
      </p:sp>
      <p:sp>
        <p:nvSpPr>
          <p:cNvPr id="7" name="TextBox 6"/>
          <p:cNvSpPr txBox="1"/>
          <p:nvPr/>
        </p:nvSpPr>
        <p:spPr>
          <a:xfrm>
            <a:off x="1385047" y="358914"/>
            <a:ext cx="1600200" cy="707886"/>
          </a:xfrm>
          <a:prstGeom prst="rect">
            <a:avLst/>
          </a:prstGeom>
          <a:noFill/>
        </p:spPr>
        <p:txBody>
          <a:bodyPr wrap="square" rtlCol="0">
            <a:spAutoFit/>
          </a:bodyPr>
          <a:lstStyle/>
          <a:p>
            <a:r>
              <a:rPr lang="en-US" sz="2000" b="1" dirty="0" smtClean="0"/>
              <a:t>Surveying &amp;</a:t>
            </a:r>
          </a:p>
          <a:p>
            <a:r>
              <a:rPr lang="en-US" sz="2000" b="1" dirty="0" smtClean="0"/>
              <a:t>Engineering</a:t>
            </a:r>
            <a:endParaRPr lang="en-US" sz="2000" b="1" dirty="0"/>
          </a:p>
        </p:txBody>
      </p:sp>
      <p:sp>
        <p:nvSpPr>
          <p:cNvPr id="8" name="TextBox 7"/>
          <p:cNvSpPr txBox="1"/>
          <p:nvPr/>
        </p:nvSpPr>
        <p:spPr>
          <a:xfrm>
            <a:off x="3613334" y="13447"/>
            <a:ext cx="1371600" cy="400110"/>
          </a:xfrm>
          <a:prstGeom prst="rect">
            <a:avLst/>
          </a:prstGeom>
          <a:noFill/>
        </p:spPr>
        <p:txBody>
          <a:bodyPr wrap="square" rtlCol="0">
            <a:spAutoFit/>
          </a:bodyPr>
          <a:lstStyle/>
          <a:p>
            <a:r>
              <a:rPr lang="en-US" sz="2000" b="1" dirty="0" smtClean="0"/>
              <a:t>Education</a:t>
            </a:r>
            <a:endParaRPr lang="en-US" sz="2000" b="1" dirty="0"/>
          </a:p>
        </p:txBody>
      </p:sp>
      <p:sp>
        <p:nvSpPr>
          <p:cNvPr id="9" name="TextBox 8"/>
          <p:cNvSpPr txBox="1"/>
          <p:nvPr/>
        </p:nvSpPr>
        <p:spPr>
          <a:xfrm>
            <a:off x="7066428" y="1120914"/>
            <a:ext cx="2057401" cy="707886"/>
          </a:xfrm>
          <a:prstGeom prst="rect">
            <a:avLst/>
          </a:prstGeom>
          <a:noFill/>
        </p:spPr>
        <p:txBody>
          <a:bodyPr wrap="square" rtlCol="0">
            <a:spAutoFit/>
          </a:bodyPr>
          <a:lstStyle/>
          <a:p>
            <a:r>
              <a:rPr lang="en-US" sz="2000" b="1" dirty="0" smtClean="0"/>
              <a:t>Counties,</a:t>
            </a:r>
            <a:br>
              <a:rPr lang="en-US" sz="2000" b="1" dirty="0" smtClean="0"/>
            </a:br>
            <a:r>
              <a:rPr lang="en-US" sz="2000" b="1" dirty="0" smtClean="0"/>
              <a:t>Towns &amp; Cities</a:t>
            </a:r>
            <a:endParaRPr lang="en-US" sz="2000" b="1" dirty="0"/>
          </a:p>
        </p:txBody>
      </p:sp>
      <p:sp>
        <p:nvSpPr>
          <p:cNvPr id="10" name="TextBox 9"/>
          <p:cNvSpPr txBox="1"/>
          <p:nvPr/>
        </p:nvSpPr>
        <p:spPr>
          <a:xfrm>
            <a:off x="7543800" y="2340114"/>
            <a:ext cx="1447800" cy="707886"/>
          </a:xfrm>
          <a:prstGeom prst="rect">
            <a:avLst/>
          </a:prstGeom>
          <a:noFill/>
        </p:spPr>
        <p:txBody>
          <a:bodyPr wrap="square" rtlCol="0">
            <a:spAutoFit/>
          </a:bodyPr>
          <a:lstStyle/>
          <a:p>
            <a:r>
              <a:rPr lang="en-US" sz="2000" b="1" dirty="0" smtClean="0"/>
              <a:t>Public Safety</a:t>
            </a:r>
            <a:endParaRPr lang="en-US" sz="2000" b="1" dirty="0"/>
          </a:p>
        </p:txBody>
      </p:sp>
      <p:sp>
        <p:nvSpPr>
          <p:cNvPr id="11" name="TextBox 10"/>
          <p:cNvSpPr txBox="1"/>
          <p:nvPr/>
        </p:nvSpPr>
        <p:spPr>
          <a:xfrm>
            <a:off x="6324598" y="666690"/>
            <a:ext cx="1600202" cy="400110"/>
          </a:xfrm>
          <a:prstGeom prst="rect">
            <a:avLst/>
          </a:prstGeom>
          <a:noFill/>
        </p:spPr>
        <p:txBody>
          <a:bodyPr wrap="square" rtlCol="0">
            <a:spAutoFit/>
          </a:bodyPr>
          <a:lstStyle/>
          <a:p>
            <a:r>
              <a:rPr lang="en-US" sz="2000" b="1" dirty="0" err="1" smtClean="0"/>
              <a:t>NextGen</a:t>
            </a:r>
            <a:r>
              <a:rPr lang="en-US" sz="2000" b="1" dirty="0"/>
              <a:t> </a:t>
            </a:r>
            <a:r>
              <a:rPr lang="en-US" sz="2000" b="1" dirty="0" smtClean="0"/>
              <a:t>911</a:t>
            </a:r>
            <a:endParaRPr lang="en-US" sz="2000" b="1" dirty="0"/>
          </a:p>
        </p:txBody>
      </p:sp>
      <p:sp>
        <p:nvSpPr>
          <p:cNvPr id="13" name="TextBox 12"/>
          <p:cNvSpPr txBox="1"/>
          <p:nvPr/>
        </p:nvSpPr>
        <p:spPr>
          <a:xfrm>
            <a:off x="215153" y="2924145"/>
            <a:ext cx="1371600" cy="400110"/>
          </a:xfrm>
          <a:prstGeom prst="rect">
            <a:avLst/>
          </a:prstGeom>
          <a:noFill/>
        </p:spPr>
        <p:txBody>
          <a:bodyPr wrap="square" rtlCol="0">
            <a:spAutoFit/>
          </a:bodyPr>
          <a:lstStyle/>
          <a:p>
            <a:r>
              <a:rPr lang="en-US" sz="2000" b="1" dirty="0" smtClean="0"/>
              <a:t>Commerce</a:t>
            </a:r>
            <a:endParaRPr lang="en-US" sz="2000" b="1" dirty="0"/>
          </a:p>
        </p:txBody>
      </p:sp>
      <p:sp>
        <p:nvSpPr>
          <p:cNvPr id="14" name="TextBox 13"/>
          <p:cNvSpPr txBox="1"/>
          <p:nvPr/>
        </p:nvSpPr>
        <p:spPr>
          <a:xfrm>
            <a:off x="76200" y="4181662"/>
            <a:ext cx="1828800" cy="369332"/>
          </a:xfrm>
          <a:prstGeom prst="rect">
            <a:avLst/>
          </a:prstGeom>
          <a:noFill/>
        </p:spPr>
        <p:txBody>
          <a:bodyPr wrap="square" rtlCol="0">
            <a:spAutoFit/>
          </a:bodyPr>
          <a:lstStyle/>
          <a:p>
            <a:r>
              <a:rPr lang="en-US" b="1" dirty="0" smtClean="0"/>
              <a:t>Transportation</a:t>
            </a:r>
            <a:endParaRPr lang="en-US" b="1" dirty="0"/>
          </a:p>
        </p:txBody>
      </p:sp>
      <p:sp>
        <p:nvSpPr>
          <p:cNvPr id="15" name="TextBox 14"/>
          <p:cNvSpPr txBox="1"/>
          <p:nvPr/>
        </p:nvSpPr>
        <p:spPr>
          <a:xfrm>
            <a:off x="7353299" y="4500282"/>
            <a:ext cx="1371600" cy="400110"/>
          </a:xfrm>
          <a:prstGeom prst="rect">
            <a:avLst/>
          </a:prstGeom>
          <a:noFill/>
        </p:spPr>
        <p:txBody>
          <a:bodyPr wrap="square" rtlCol="0">
            <a:spAutoFit/>
          </a:bodyPr>
          <a:lstStyle/>
          <a:p>
            <a:r>
              <a:rPr lang="en-US" sz="2000" b="1" dirty="0" smtClean="0"/>
              <a:t>Agriculture</a:t>
            </a:r>
            <a:endParaRPr lang="en-US" sz="2000" b="1" dirty="0"/>
          </a:p>
        </p:txBody>
      </p:sp>
      <p:sp>
        <p:nvSpPr>
          <p:cNvPr id="16" name="TextBox 15"/>
          <p:cNvSpPr txBox="1"/>
          <p:nvPr/>
        </p:nvSpPr>
        <p:spPr>
          <a:xfrm>
            <a:off x="6172200" y="5924490"/>
            <a:ext cx="2447983" cy="400110"/>
          </a:xfrm>
          <a:prstGeom prst="rect">
            <a:avLst/>
          </a:prstGeom>
          <a:noFill/>
        </p:spPr>
        <p:txBody>
          <a:bodyPr wrap="square" rtlCol="0">
            <a:spAutoFit/>
          </a:bodyPr>
          <a:lstStyle/>
          <a:p>
            <a:r>
              <a:rPr lang="en-US" sz="2000" b="1" dirty="0" smtClean="0"/>
              <a:t>Other State Agencies</a:t>
            </a:r>
            <a:endParaRPr lang="en-US" sz="2000" b="1" dirty="0"/>
          </a:p>
        </p:txBody>
      </p:sp>
      <p:sp>
        <p:nvSpPr>
          <p:cNvPr id="17" name="TextBox 16"/>
          <p:cNvSpPr txBox="1"/>
          <p:nvPr/>
        </p:nvSpPr>
        <p:spPr>
          <a:xfrm>
            <a:off x="952500" y="5892463"/>
            <a:ext cx="2019300" cy="400110"/>
          </a:xfrm>
          <a:prstGeom prst="rect">
            <a:avLst/>
          </a:prstGeom>
          <a:noFill/>
        </p:spPr>
        <p:txBody>
          <a:bodyPr wrap="square" rtlCol="0">
            <a:spAutoFit/>
          </a:bodyPr>
          <a:lstStyle/>
          <a:p>
            <a:r>
              <a:rPr lang="en-US" sz="2000" b="1" dirty="0" smtClean="0"/>
              <a:t>Federal Agencies</a:t>
            </a:r>
            <a:endParaRPr lang="en-US" sz="2000" b="1" dirty="0"/>
          </a:p>
        </p:txBody>
      </p:sp>
      <p:sp>
        <p:nvSpPr>
          <p:cNvPr id="18" name="TextBox 17"/>
          <p:cNvSpPr txBox="1"/>
          <p:nvPr/>
        </p:nvSpPr>
        <p:spPr>
          <a:xfrm>
            <a:off x="1219200" y="5029200"/>
            <a:ext cx="914400" cy="400110"/>
          </a:xfrm>
          <a:prstGeom prst="rect">
            <a:avLst/>
          </a:prstGeom>
          <a:noFill/>
        </p:spPr>
        <p:txBody>
          <a:bodyPr wrap="square" rtlCol="0">
            <a:spAutoFit/>
          </a:bodyPr>
          <a:lstStyle/>
          <a:p>
            <a:r>
              <a:rPr lang="en-US" sz="2000" b="1" dirty="0" smtClean="0"/>
              <a:t>Justice</a:t>
            </a:r>
            <a:endParaRPr lang="en-US" sz="2000" b="1" dirty="0"/>
          </a:p>
        </p:txBody>
      </p:sp>
      <p:sp>
        <p:nvSpPr>
          <p:cNvPr id="19" name="TextBox 18"/>
          <p:cNvSpPr txBox="1"/>
          <p:nvPr/>
        </p:nvSpPr>
        <p:spPr>
          <a:xfrm>
            <a:off x="549088" y="1312834"/>
            <a:ext cx="1295400" cy="1015663"/>
          </a:xfrm>
          <a:prstGeom prst="rect">
            <a:avLst/>
          </a:prstGeom>
          <a:noFill/>
        </p:spPr>
        <p:txBody>
          <a:bodyPr wrap="square" rtlCol="0">
            <a:spAutoFit/>
          </a:bodyPr>
          <a:lstStyle/>
          <a:p>
            <a:r>
              <a:rPr lang="en-US" sz="2000" b="1" dirty="0" smtClean="0"/>
              <a:t>Other Private Enterprise</a:t>
            </a:r>
            <a:endParaRPr lang="en-US" sz="2000" b="1" dirty="0"/>
          </a:p>
        </p:txBody>
      </p:sp>
      <p:sp>
        <p:nvSpPr>
          <p:cNvPr id="21" name="TextBox 20"/>
          <p:cNvSpPr txBox="1"/>
          <p:nvPr/>
        </p:nvSpPr>
        <p:spPr>
          <a:xfrm>
            <a:off x="6858000" y="5334000"/>
            <a:ext cx="1786346" cy="400110"/>
          </a:xfrm>
          <a:prstGeom prst="rect">
            <a:avLst/>
          </a:prstGeom>
          <a:noFill/>
        </p:spPr>
        <p:txBody>
          <a:bodyPr wrap="square" rtlCol="0">
            <a:spAutoFit/>
          </a:bodyPr>
          <a:lstStyle/>
          <a:p>
            <a:r>
              <a:rPr lang="en-US" sz="2000" b="1" dirty="0" smtClean="0"/>
              <a:t>Forest Services</a:t>
            </a:r>
            <a:endParaRPr lang="en-US" sz="2000" b="1" dirty="0"/>
          </a:p>
        </p:txBody>
      </p:sp>
      <p:sp>
        <p:nvSpPr>
          <p:cNvPr id="22" name="TextBox 21"/>
          <p:cNvSpPr txBox="1"/>
          <p:nvPr/>
        </p:nvSpPr>
        <p:spPr>
          <a:xfrm>
            <a:off x="5257800" y="152400"/>
            <a:ext cx="1143000" cy="400110"/>
          </a:xfrm>
          <a:prstGeom prst="rect">
            <a:avLst/>
          </a:prstGeom>
          <a:noFill/>
        </p:spPr>
        <p:txBody>
          <a:bodyPr wrap="square" rtlCol="0">
            <a:spAutoFit/>
          </a:bodyPr>
          <a:lstStyle/>
          <a:p>
            <a:r>
              <a:rPr lang="en-US" sz="2000" b="1" dirty="0" smtClean="0"/>
              <a:t>Military</a:t>
            </a:r>
            <a:endParaRPr lang="en-US" sz="2000" b="1" dirty="0"/>
          </a:p>
        </p:txBody>
      </p:sp>
      <p:sp>
        <p:nvSpPr>
          <p:cNvPr id="23" name="TextBox 22"/>
          <p:cNvSpPr txBox="1"/>
          <p:nvPr/>
        </p:nvSpPr>
        <p:spPr>
          <a:xfrm>
            <a:off x="2310493" y="6324600"/>
            <a:ext cx="1804307" cy="400110"/>
          </a:xfrm>
          <a:prstGeom prst="rect">
            <a:avLst/>
          </a:prstGeom>
          <a:noFill/>
        </p:spPr>
        <p:txBody>
          <a:bodyPr wrap="square" rtlCol="0">
            <a:spAutoFit/>
          </a:bodyPr>
          <a:lstStyle/>
          <a:p>
            <a:r>
              <a:rPr lang="en-US" sz="2000" b="1" dirty="0" smtClean="0"/>
              <a:t>Conservation</a:t>
            </a:r>
            <a:endParaRPr lang="en-US" sz="2000" b="1" dirty="0"/>
          </a:p>
        </p:txBody>
      </p:sp>
      <p:sp>
        <p:nvSpPr>
          <p:cNvPr id="24" name="TextBox 23"/>
          <p:cNvSpPr txBox="1"/>
          <p:nvPr/>
        </p:nvSpPr>
        <p:spPr>
          <a:xfrm>
            <a:off x="5105400" y="6381690"/>
            <a:ext cx="2447983" cy="400110"/>
          </a:xfrm>
          <a:prstGeom prst="rect">
            <a:avLst/>
          </a:prstGeom>
          <a:noFill/>
        </p:spPr>
        <p:txBody>
          <a:bodyPr wrap="square" rtlCol="0">
            <a:spAutoFit/>
          </a:bodyPr>
          <a:lstStyle/>
          <a:p>
            <a:r>
              <a:rPr lang="en-US" sz="2000" b="1" dirty="0" smtClean="0"/>
              <a:t>General Public</a:t>
            </a:r>
            <a:endParaRPr lang="en-US" sz="2000" b="1" dirty="0"/>
          </a:p>
        </p:txBody>
      </p:sp>
      <p:sp>
        <p:nvSpPr>
          <p:cNvPr id="25" name="TextBox 24"/>
          <p:cNvSpPr txBox="1"/>
          <p:nvPr/>
        </p:nvSpPr>
        <p:spPr>
          <a:xfrm>
            <a:off x="7620000" y="3352800"/>
            <a:ext cx="1447800" cy="707886"/>
          </a:xfrm>
          <a:prstGeom prst="rect">
            <a:avLst/>
          </a:prstGeom>
          <a:noFill/>
        </p:spPr>
        <p:txBody>
          <a:bodyPr wrap="square" rtlCol="0">
            <a:spAutoFit/>
          </a:bodyPr>
          <a:lstStyle/>
          <a:p>
            <a:r>
              <a:rPr lang="en-US" sz="2000" b="1" dirty="0" smtClean="0"/>
              <a:t>State Parks</a:t>
            </a:r>
            <a:br>
              <a:rPr lang="en-US" sz="2000" b="1" dirty="0" smtClean="0"/>
            </a:br>
            <a:r>
              <a:rPr lang="en-US" sz="2000" b="1" dirty="0" smtClean="0"/>
              <a:t>&amp; Wildlife</a:t>
            </a:r>
            <a:endParaRPr lang="en-US" sz="2000" b="1" dirty="0"/>
          </a:p>
        </p:txBody>
      </p:sp>
      <p:sp>
        <p:nvSpPr>
          <p:cNvPr id="2" name="TextBox 1"/>
          <p:cNvSpPr txBox="1"/>
          <p:nvPr/>
        </p:nvSpPr>
        <p:spPr>
          <a:xfrm>
            <a:off x="4159067" y="3124200"/>
            <a:ext cx="825867" cy="584775"/>
          </a:xfrm>
          <a:prstGeom prst="rect">
            <a:avLst/>
          </a:prstGeom>
          <a:noFill/>
        </p:spPr>
        <p:txBody>
          <a:bodyPr wrap="none" rtlCol="0">
            <a:spAutoFit/>
          </a:bodyPr>
          <a:lstStyle/>
          <a:p>
            <a:r>
              <a:rPr lang="en-US" sz="3200" b="1" dirty="0" smtClean="0"/>
              <a:t>and</a:t>
            </a:r>
            <a:endParaRPr lang="en-US" sz="3200" b="1" dirty="0"/>
          </a:p>
        </p:txBody>
      </p:sp>
    </p:spTree>
    <p:extLst>
      <p:ext uri="{BB962C8B-B14F-4D97-AF65-F5344CB8AC3E}">
        <p14:creationId xmlns:p14="http://schemas.microsoft.com/office/powerpoint/2010/main" val="3542160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067050" y="1198820"/>
            <a:ext cx="2914650" cy="4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22" idx="2"/>
            <a:endCxn id="28" idx="0"/>
          </p:cNvCxnSpPr>
          <p:nvPr/>
        </p:nvCxnSpPr>
        <p:spPr>
          <a:xfrm flipH="1">
            <a:off x="7370763" y="2984500"/>
            <a:ext cx="15875" cy="29845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06333" y="190500"/>
            <a:ext cx="8683667" cy="64770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wrap="square" lIns="91436" tIns="45718" rIns="91436" bIns="45718"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pic>
        <p:nvPicPr>
          <p:cNvPr id="10" name="Picture 9"/>
          <p:cNvPicPr>
            <a:picLocks noChangeAspect="1" noChangeArrowheads="1"/>
          </p:cNvPicPr>
          <p:nvPr/>
        </p:nvPicPr>
        <p:blipFill>
          <a:blip r:embed="rId2" cstate="print"/>
          <a:srcRect/>
          <a:stretch>
            <a:fillRect/>
          </a:stretch>
        </p:blipFill>
        <p:spPr bwMode="auto">
          <a:xfrm>
            <a:off x="1143000" y="5846000"/>
            <a:ext cx="744335" cy="694500"/>
          </a:xfrm>
          <a:prstGeom prst="rect">
            <a:avLst/>
          </a:prstGeom>
          <a:noFill/>
          <a:ln w="9525">
            <a:noFill/>
            <a:miter lim="800000"/>
            <a:headEnd/>
            <a:tailEnd/>
          </a:ln>
        </p:spPr>
      </p:pic>
      <p:pic>
        <p:nvPicPr>
          <p:cNvPr id="11" name="Picture 10"/>
          <p:cNvPicPr>
            <a:picLocks noChangeAspect="1" noChangeArrowheads="1"/>
          </p:cNvPicPr>
          <p:nvPr/>
        </p:nvPicPr>
        <p:blipFill>
          <a:blip r:embed="rId3" cstate="print"/>
          <a:srcRect/>
          <a:stretch>
            <a:fillRect/>
          </a:stretch>
        </p:blipFill>
        <p:spPr bwMode="auto">
          <a:xfrm>
            <a:off x="445338" y="5654675"/>
            <a:ext cx="634163" cy="834233"/>
          </a:xfrm>
          <a:prstGeom prst="rect">
            <a:avLst/>
          </a:prstGeom>
          <a:noFill/>
          <a:ln w="9525">
            <a:noFill/>
            <a:miter lim="800000"/>
            <a:headEnd/>
            <a:tailEnd/>
          </a:ln>
        </p:spPr>
      </p:pic>
      <p:sp>
        <p:nvSpPr>
          <p:cNvPr id="12" name="Title 1"/>
          <p:cNvSpPr>
            <a:spLocks noGrp="1"/>
          </p:cNvSpPr>
          <p:nvPr/>
        </p:nvSpPr>
        <p:spPr>
          <a:xfrm>
            <a:off x="719932" y="419357"/>
            <a:ext cx="7704138" cy="330200"/>
          </a:xfrm>
          <a:prstGeom prst="rect">
            <a:avLst/>
          </a:prstGeom>
        </p:spPr>
        <p:txBody>
          <a:bodyPr vert="horz" wrap="square" lIns="402075" tIns="201037" rIns="402075" bIns="201037"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a:t>Collaboration Through the NC Geographic Information Coordinating Council</a:t>
            </a:r>
          </a:p>
        </p:txBody>
      </p:sp>
      <p:sp>
        <p:nvSpPr>
          <p:cNvPr id="13" name="Text Box 7"/>
          <p:cNvSpPr txBox="1">
            <a:spLocks noChangeArrowheads="1"/>
          </p:cNvSpPr>
          <p:nvPr/>
        </p:nvSpPr>
        <p:spPr bwMode="auto">
          <a:xfrm>
            <a:off x="704808" y="952501"/>
            <a:ext cx="2324099" cy="1003557"/>
          </a:xfrm>
          <a:prstGeom prst="rect">
            <a:avLst/>
          </a:prstGeom>
          <a:noFill/>
          <a:ln w="9525">
            <a:noFill/>
            <a:miter lim="800000"/>
            <a:headEnd/>
            <a:tailEnd/>
          </a:ln>
        </p:spPr>
        <p:txBody>
          <a:bodyPr wrap="square" lIns="91436" tIns="45718" rIns="91436" bIns="4571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i="1" dirty="0"/>
              <a:t>GICC User Committees Represent </a:t>
            </a:r>
          </a:p>
          <a:p>
            <a:pPr algn="ctr"/>
            <a:r>
              <a:rPr lang="en-US" sz="1200" i="1" dirty="0"/>
              <a:t>Local, State, and Federal Agencies</a:t>
            </a:r>
          </a:p>
          <a:p>
            <a:pPr algn="ctr"/>
            <a:r>
              <a:rPr lang="en-US" sz="1200" i="1" dirty="0"/>
              <a:t>(with number of members , not including CGIA staff)</a:t>
            </a:r>
          </a:p>
        </p:txBody>
      </p:sp>
      <p:sp>
        <p:nvSpPr>
          <p:cNvPr id="14" name="Text Box 20"/>
          <p:cNvSpPr txBox="1">
            <a:spLocks noChangeArrowheads="1"/>
          </p:cNvSpPr>
          <p:nvPr/>
        </p:nvSpPr>
        <p:spPr bwMode="auto">
          <a:xfrm>
            <a:off x="733384" y="5016501"/>
            <a:ext cx="1928018" cy="638174"/>
          </a:xfrm>
          <a:prstGeom prst="rect">
            <a:avLst/>
          </a:prstGeom>
          <a:solidFill>
            <a:schemeClr val="bg1"/>
          </a:solidFill>
          <a:ln w="19050">
            <a:solidFill>
              <a:schemeClr val="tx1">
                <a:lumMod val="65000"/>
                <a:lumOff val="35000"/>
              </a:schemeClr>
            </a:solidFill>
            <a:miter lim="800000"/>
            <a:headEnd/>
            <a:tailEnd/>
          </a:ln>
        </p:spPr>
        <p:txBody>
          <a:bodyPr wrap="square" lIns="91436" tIns="45718" rIns="91436" bIns="4571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t>GIS Technical Advisory Committee –</a:t>
            </a:r>
          </a:p>
          <a:p>
            <a:pPr algn="ctr"/>
            <a:r>
              <a:rPr lang="en-US" sz="1200" dirty="0"/>
              <a:t>(9 members)</a:t>
            </a:r>
          </a:p>
        </p:txBody>
      </p:sp>
      <p:sp>
        <p:nvSpPr>
          <p:cNvPr id="15" name="TextBox 42"/>
          <p:cNvSpPr txBox="1">
            <a:spLocks noChangeArrowheads="1"/>
          </p:cNvSpPr>
          <p:nvPr/>
        </p:nvSpPr>
        <p:spPr bwMode="auto">
          <a:xfrm>
            <a:off x="714334" y="1968500"/>
            <a:ext cx="1947068" cy="752475"/>
          </a:xfrm>
          <a:prstGeom prst="rect">
            <a:avLst/>
          </a:prstGeom>
          <a:solidFill>
            <a:schemeClr val="bg1"/>
          </a:solidFill>
          <a:ln w="19050">
            <a:solidFill>
              <a:schemeClr val="tx1">
                <a:lumMod val="65000"/>
                <a:lumOff val="35000"/>
              </a:schemeClr>
            </a:solidFill>
            <a:miter lim="800000"/>
            <a:headEnd/>
            <a:tailEnd/>
          </a:ln>
        </p:spPr>
        <p:txBody>
          <a:bodyPr wrap="square" lIns="91436" tIns="45718" rIns="91436" bIns="4571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t>Local Government </a:t>
            </a:r>
          </a:p>
          <a:p>
            <a:pPr algn="ctr"/>
            <a:r>
              <a:rPr lang="en-US" sz="1200" dirty="0"/>
              <a:t>Committee</a:t>
            </a:r>
          </a:p>
          <a:p>
            <a:pPr algn="ctr"/>
            <a:r>
              <a:rPr lang="en-US" sz="1200" dirty="0"/>
              <a:t>(7 members)</a:t>
            </a:r>
          </a:p>
        </p:txBody>
      </p:sp>
      <p:sp>
        <p:nvSpPr>
          <p:cNvPr id="16" name="Rectangle 15"/>
          <p:cNvSpPr>
            <a:spLocks noChangeArrowheads="1"/>
          </p:cNvSpPr>
          <p:nvPr/>
        </p:nvSpPr>
        <p:spPr bwMode="auto">
          <a:xfrm>
            <a:off x="723859" y="2921000"/>
            <a:ext cx="1937543" cy="825500"/>
          </a:xfrm>
          <a:prstGeom prst="rect">
            <a:avLst/>
          </a:prstGeom>
          <a:solidFill>
            <a:schemeClr val="bg1"/>
          </a:solidFill>
          <a:ln w="19050">
            <a:solidFill>
              <a:schemeClr val="tx1">
                <a:lumMod val="65000"/>
                <a:lumOff val="35000"/>
              </a:schemeClr>
            </a:solidFill>
            <a:miter lim="800000"/>
            <a:headEnd/>
            <a:tailEnd/>
          </a:ln>
        </p:spPr>
        <p:txBody>
          <a:bodyPr wrap="square" lIns="91436" tIns="45718" rIns="91436" bIns="4571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t>State Government GIS Users Committee</a:t>
            </a:r>
          </a:p>
          <a:p>
            <a:pPr algn="ctr"/>
            <a:r>
              <a:rPr lang="en-US" sz="1200" dirty="0"/>
              <a:t>(16 </a:t>
            </a:r>
            <a:r>
              <a:rPr lang="en-US" sz="1200" dirty="0" smtClean="0"/>
              <a:t>executive and </a:t>
            </a:r>
            <a:endParaRPr lang="en-US" sz="1200" dirty="0"/>
          </a:p>
          <a:p>
            <a:pPr algn="ctr"/>
            <a:r>
              <a:rPr lang="en-US" sz="1200" dirty="0" smtClean="0"/>
              <a:t>175 </a:t>
            </a:r>
            <a:r>
              <a:rPr lang="en-US" sz="1200" dirty="0"/>
              <a:t>general members)</a:t>
            </a:r>
          </a:p>
        </p:txBody>
      </p:sp>
      <p:sp>
        <p:nvSpPr>
          <p:cNvPr id="17" name="Rectangle 16"/>
          <p:cNvSpPr>
            <a:spLocks noChangeArrowheads="1"/>
          </p:cNvSpPr>
          <p:nvPr/>
        </p:nvSpPr>
        <p:spPr bwMode="auto">
          <a:xfrm>
            <a:off x="723859" y="3937000"/>
            <a:ext cx="1937543" cy="876300"/>
          </a:xfrm>
          <a:prstGeom prst="rect">
            <a:avLst/>
          </a:prstGeom>
          <a:solidFill>
            <a:schemeClr val="bg1"/>
          </a:solidFill>
          <a:ln w="19050">
            <a:solidFill>
              <a:schemeClr val="tx1">
                <a:lumMod val="65000"/>
                <a:lumOff val="35000"/>
              </a:schemeClr>
            </a:solidFill>
            <a:miter lim="800000"/>
            <a:headEnd/>
            <a:tailEnd/>
          </a:ln>
        </p:spPr>
        <p:txBody>
          <a:bodyPr wrap="square" lIns="91436" tIns="45718" rIns="91436" bIns="4571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t>Federal Interagency Committee</a:t>
            </a:r>
          </a:p>
          <a:p>
            <a:pPr algn="ctr"/>
            <a:r>
              <a:rPr lang="en-US" sz="1200" dirty="0"/>
              <a:t>(8 e</a:t>
            </a:r>
            <a:r>
              <a:rPr lang="en-US" sz="1200" dirty="0" smtClean="0"/>
              <a:t>xecutive and</a:t>
            </a:r>
            <a:endParaRPr lang="en-US" sz="1200" dirty="0"/>
          </a:p>
          <a:p>
            <a:pPr algn="ctr"/>
            <a:r>
              <a:rPr lang="en-US" sz="1200" dirty="0"/>
              <a:t> </a:t>
            </a:r>
            <a:r>
              <a:rPr lang="en-US" sz="1200" dirty="0" smtClean="0"/>
              <a:t>70 </a:t>
            </a:r>
            <a:r>
              <a:rPr lang="en-US" sz="1200" dirty="0"/>
              <a:t>general members)</a:t>
            </a:r>
          </a:p>
        </p:txBody>
      </p:sp>
      <p:sp>
        <p:nvSpPr>
          <p:cNvPr id="18" name="TextBox 61"/>
          <p:cNvSpPr txBox="1"/>
          <p:nvPr/>
        </p:nvSpPr>
        <p:spPr>
          <a:xfrm>
            <a:off x="3330575" y="5270500"/>
            <a:ext cx="2447925" cy="1079500"/>
          </a:xfrm>
          <a:prstGeom prst="rect">
            <a:avLst/>
          </a:prstGeom>
          <a:noFill/>
        </p:spPr>
        <p:txBody>
          <a:bodyPr wrap="square" lIns="91436" tIns="45718" rIns="91436" bIns="45718"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i="1" dirty="0"/>
              <a:t>GICC representation includes local, state, and federal governments, regional organizations, universities, private businesses, and nongovernmental organizations  </a:t>
            </a:r>
          </a:p>
        </p:txBody>
      </p:sp>
      <p:sp>
        <p:nvSpPr>
          <p:cNvPr id="19" name="TextBox 91"/>
          <p:cNvSpPr txBox="1"/>
          <p:nvPr/>
        </p:nvSpPr>
        <p:spPr>
          <a:xfrm>
            <a:off x="3136900" y="6350000"/>
            <a:ext cx="2768600" cy="273050"/>
          </a:xfrm>
          <a:prstGeom prst="rect">
            <a:avLst/>
          </a:prstGeom>
          <a:noFill/>
        </p:spPr>
        <p:txBody>
          <a:bodyPr wrap="square" lIns="91436" tIns="45718" rIns="91436" bIns="45718"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00" b="1" dirty="0"/>
              <a:t>http://www.ncgicc.com</a:t>
            </a:r>
          </a:p>
        </p:txBody>
      </p:sp>
      <p:sp>
        <p:nvSpPr>
          <p:cNvPr id="20" name="TextBox 42"/>
          <p:cNvSpPr txBox="1">
            <a:spLocks noChangeArrowheads="1"/>
          </p:cNvSpPr>
          <p:nvPr/>
        </p:nvSpPr>
        <p:spPr bwMode="auto">
          <a:xfrm>
            <a:off x="6337300" y="1079501"/>
            <a:ext cx="2079626" cy="635000"/>
          </a:xfrm>
          <a:prstGeom prst="rect">
            <a:avLst/>
          </a:prstGeom>
          <a:solidFill>
            <a:schemeClr val="bg1"/>
          </a:solidFill>
          <a:ln w="19050">
            <a:solidFill>
              <a:schemeClr val="tx1">
                <a:lumMod val="65000"/>
                <a:lumOff val="35000"/>
              </a:schemeClr>
            </a:solidFill>
            <a:miter lim="800000"/>
            <a:headEnd/>
            <a:tailEnd/>
          </a:ln>
        </p:spPr>
        <p:txBody>
          <a:bodyPr wrap="square" lIns="91436" tIns="45718" rIns="91436" bIns="4571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t>Management &amp; Operations Committee </a:t>
            </a:r>
          </a:p>
          <a:p>
            <a:pPr algn="ctr"/>
            <a:r>
              <a:rPr lang="en-US" sz="1200" dirty="0"/>
              <a:t>(9 members)</a:t>
            </a:r>
          </a:p>
        </p:txBody>
      </p:sp>
      <p:sp>
        <p:nvSpPr>
          <p:cNvPr id="21" name="TextBox 42"/>
          <p:cNvSpPr txBox="1">
            <a:spLocks noChangeArrowheads="1"/>
          </p:cNvSpPr>
          <p:nvPr/>
        </p:nvSpPr>
        <p:spPr bwMode="auto">
          <a:xfrm>
            <a:off x="6356350" y="1841500"/>
            <a:ext cx="2060576" cy="392113"/>
          </a:xfrm>
          <a:prstGeom prst="rect">
            <a:avLst/>
          </a:prstGeom>
          <a:solidFill>
            <a:schemeClr val="bg1"/>
          </a:solidFill>
          <a:ln w="19050">
            <a:solidFill>
              <a:schemeClr val="tx1">
                <a:lumMod val="65000"/>
                <a:lumOff val="35000"/>
              </a:schemeClr>
            </a:solidFill>
            <a:miter lim="800000"/>
            <a:headEnd/>
            <a:tailEnd/>
          </a:ln>
        </p:spPr>
        <p:txBody>
          <a:bodyPr wrap="square" lIns="91436" tIns="45718" rIns="91436" bIns="4571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t>NC OneMap Governance</a:t>
            </a:r>
          </a:p>
          <a:p>
            <a:pPr algn="ctr"/>
            <a:r>
              <a:rPr lang="en-US" sz="1200" dirty="0"/>
              <a:t>(9 members)</a:t>
            </a:r>
          </a:p>
        </p:txBody>
      </p:sp>
      <p:sp>
        <p:nvSpPr>
          <p:cNvPr id="22" name="TextBox 42"/>
          <p:cNvSpPr txBox="1">
            <a:spLocks noChangeArrowheads="1"/>
          </p:cNvSpPr>
          <p:nvPr/>
        </p:nvSpPr>
        <p:spPr bwMode="auto">
          <a:xfrm>
            <a:off x="6356350" y="2354263"/>
            <a:ext cx="2060576" cy="630237"/>
          </a:xfrm>
          <a:prstGeom prst="rect">
            <a:avLst/>
          </a:prstGeom>
          <a:solidFill>
            <a:schemeClr val="bg1"/>
          </a:solidFill>
          <a:ln w="19050">
            <a:solidFill>
              <a:schemeClr val="tx1">
                <a:lumMod val="65000"/>
                <a:lumOff val="35000"/>
              </a:schemeClr>
            </a:solidFill>
            <a:miter lim="800000"/>
            <a:headEnd/>
            <a:tailEnd/>
          </a:ln>
        </p:spPr>
        <p:txBody>
          <a:bodyPr wrap="square" lIns="91436" tIns="45718" rIns="91436" bIns="4571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t>Statewide Mapping Advisory Committee </a:t>
            </a:r>
          </a:p>
          <a:p>
            <a:pPr algn="ctr"/>
            <a:r>
              <a:rPr lang="en-US" sz="1200" dirty="0"/>
              <a:t>(17 members)</a:t>
            </a:r>
          </a:p>
        </p:txBody>
      </p:sp>
      <p:sp>
        <p:nvSpPr>
          <p:cNvPr id="23" name="TextBox 42"/>
          <p:cNvSpPr txBox="1">
            <a:spLocks noChangeArrowheads="1"/>
          </p:cNvSpPr>
          <p:nvPr/>
        </p:nvSpPr>
        <p:spPr bwMode="auto">
          <a:xfrm>
            <a:off x="6540501" y="3175000"/>
            <a:ext cx="1660525" cy="606168"/>
          </a:xfrm>
          <a:prstGeom prst="rect">
            <a:avLst/>
          </a:prstGeom>
          <a:solidFill>
            <a:schemeClr val="bg1"/>
          </a:solidFill>
          <a:ln w="19050">
            <a:solidFill>
              <a:schemeClr val="tx1">
                <a:lumMod val="65000"/>
                <a:lumOff val="35000"/>
              </a:schemeClr>
            </a:solidFill>
            <a:miter lim="800000"/>
            <a:headEnd/>
            <a:tailEnd/>
          </a:ln>
        </p:spPr>
        <p:txBody>
          <a:bodyPr wrap="square" lIns="91436" tIns="45718" rIns="91436" bIns="4571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t>Working Group for Orthophotography Planning</a:t>
            </a:r>
          </a:p>
          <a:p>
            <a:pPr algn="ctr"/>
            <a:r>
              <a:rPr lang="en-US" sz="1000" dirty="0"/>
              <a:t>(12 members)</a:t>
            </a:r>
          </a:p>
        </p:txBody>
      </p:sp>
      <p:sp>
        <p:nvSpPr>
          <p:cNvPr id="24" name="TextBox 42"/>
          <p:cNvSpPr txBox="1">
            <a:spLocks noChangeArrowheads="1"/>
          </p:cNvSpPr>
          <p:nvPr/>
        </p:nvSpPr>
        <p:spPr bwMode="auto">
          <a:xfrm>
            <a:off x="6540500" y="3937000"/>
            <a:ext cx="1660526" cy="591146"/>
          </a:xfrm>
          <a:prstGeom prst="rect">
            <a:avLst/>
          </a:prstGeom>
          <a:solidFill>
            <a:schemeClr val="bg1"/>
          </a:solidFill>
          <a:ln w="19050">
            <a:solidFill>
              <a:schemeClr val="tx1">
                <a:lumMod val="65000"/>
                <a:lumOff val="35000"/>
              </a:schemeClr>
            </a:solidFill>
            <a:miter lim="800000"/>
            <a:headEnd/>
            <a:tailEnd/>
          </a:ln>
        </p:spPr>
        <p:txBody>
          <a:bodyPr wrap="square" lIns="91436" tIns="45718" rIns="91436" bIns="4571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t>Working Group for Geospatial Data Standards</a:t>
            </a:r>
          </a:p>
          <a:p>
            <a:pPr algn="ctr"/>
            <a:r>
              <a:rPr lang="en-US" sz="1000" dirty="0"/>
              <a:t>(10 members)</a:t>
            </a:r>
          </a:p>
        </p:txBody>
      </p:sp>
      <p:sp>
        <p:nvSpPr>
          <p:cNvPr id="25" name="TextBox 42"/>
          <p:cNvSpPr txBox="1">
            <a:spLocks noChangeArrowheads="1"/>
          </p:cNvSpPr>
          <p:nvPr/>
        </p:nvSpPr>
        <p:spPr bwMode="auto">
          <a:xfrm>
            <a:off x="6540501" y="4635500"/>
            <a:ext cx="1660525" cy="533797"/>
          </a:xfrm>
          <a:prstGeom prst="rect">
            <a:avLst/>
          </a:prstGeom>
          <a:solidFill>
            <a:schemeClr val="bg1"/>
          </a:solidFill>
          <a:ln w="19050">
            <a:solidFill>
              <a:schemeClr val="tx1">
                <a:lumMod val="65000"/>
                <a:lumOff val="35000"/>
              </a:schemeClr>
            </a:solidFill>
            <a:miter lim="800000"/>
            <a:headEnd/>
            <a:tailEnd/>
          </a:ln>
        </p:spPr>
        <p:txBody>
          <a:bodyPr wrap="square" lIns="91436" tIns="45718" rIns="91436" bIns="4571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t>Working Group for Seamless Parcels</a:t>
            </a:r>
          </a:p>
          <a:p>
            <a:pPr algn="ctr"/>
            <a:r>
              <a:rPr lang="en-US" sz="1000" dirty="0"/>
              <a:t>(16 members)</a:t>
            </a:r>
          </a:p>
        </p:txBody>
      </p:sp>
      <p:sp>
        <p:nvSpPr>
          <p:cNvPr id="26" name="TextBox 42"/>
          <p:cNvSpPr txBox="1">
            <a:spLocks noChangeArrowheads="1"/>
          </p:cNvSpPr>
          <p:nvPr/>
        </p:nvSpPr>
        <p:spPr bwMode="auto">
          <a:xfrm>
            <a:off x="3873500" y="2603499"/>
            <a:ext cx="1285875" cy="1629073"/>
          </a:xfrm>
          <a:prstGeom prst="rect">
            <a:avLst/>
          </a:prstGeom>
          <a:solidFill>
            <a:schemeClr val="bg1"/>
          </a:solidFill>
          <a:ln w="19050">
            <a:solidFill>
              <a:schemeClr val="tx1">
                <a:lumMod val="65000"/>
                <a:lumOff val="35000"/>
              </a:schemeClr>
            </a:solidFill>
            <a:miter lim="800000"/>
            <a:headEnd/>
            <a:tailEnd/>
          </a:ln>
        </p:spPr>
        <p:txBody>
          <a:bodyPr wrap="square" lIns="91436" tIns="45718" rIns="91436" bIns="4571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t>Staff: Center for Geographic Information and Analysis (CGIA) in the NC Office of Information Technology Services</a:t>
            </a:r>
          </a:p>
        </p:txBody>
      </p:sp>
      <p:sp>
        <p:nvSpPr>
          <p:cNvPr id="27" name="TextBox 42"/>
          <p:cNvSpPr txBox="1">
            <a:spLocks noChangeArrowheads="1"/>
          </p:cNvSpPr>
          <p:nvPr/>
        </p:nvSpPr>
        <p:spPr bwMode="auto">
          <a:xfrm>
            <a:off x="6540501" y="5270500"/>
            <a:ext cx="1660525" cy="571500"/>
          </a:xfrm>
          <a:prstGeom prst="rect">
            <a:avLst/>
          </a:prstGeom>
          <a:solidFill>
            <a:schemeClr val="bg1"/>
          </a:solidFill>
          <a:ln w="19050">
            <a:solidFill>
              <a:schemeClr val="tx1">
                <a:lumMod val="65000"/>
                <a:lumOff val="35000"/>
              </a:schemeClr>
            </a:solidFill>
            <a:miter lim="800000"/>
            <a:headEnd/>
            <a:tailEnd/>
          </a:ln>
        </p:spPr>
        <p:txBody>
          <a:bodyPr wrap="square" lIns="91436" tIns="45718" rIns="91436" bIns="4571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t>Working Group for Roads and Transportation</a:t>
            </a:r>
          </a:p>
          <a:p>
            <a:pPr algn="ctr"/>
            <a:r>
              <a:rPr lang="en-US" sz="1000" dirty="0"/>
              <a:t>(36 participants)</a:t>
            </a:r>
          </a:p>
        </p:txBody>
      </p:sp>
      <p:sp>
        <p:nvSpPr>
          <p:cNvPr id="28" name="TextBox 42"/>
          <p:cNvSpPr txBox="1">
            <a:spLocks noChangeArrowheads="1"/>
          </p:cNvSpPr>
          <p:nvPr/>
        </p:nvSpPr>
        <p:spPr bwMode="auto">
          <a:xfrm>
            <a:off x="6540500" y="5969000"/>
            <a:ext cx="1660526" cy="551258"/>
          </a:xfrm>
          <a:prstGeom prst="rect">
            <a:avLst/>
          </a:prstGeom>
          <a:noFill/>
          <a:ln w="19050">
            <a:solidFill>
              <a:schemeClr val="tx1">
                <a:lumMod val="65000"/>
                <a:lumOff val="35000"/>
              </a:schemeClr>
            </a:solidFill>
            <a:miter lim="800000"/>
            <a:headEnd/>
            <a:tailEnd/>
          </a:ln>
        </p:spPr>
        <p:txBody>
          <a:bodyPr wrap="square" lIns="91436" tIns="45718" rIns="91436" bIns="45718">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t>Metadata </a:t>
            </a:r>
          </a:p>
          <a:p>
            <a:pPr algn="ctr"/>
            <a:r>
              <a:rPr lang="en-US" sz="1000" dirty="0"/>
              <a:t>ad-hoc Committee (11 members)</a:t>
            </a:r>
          </a:p>
        </p:txBody>
      </p:sp>
      <p:cxnSp>
        <p:nvCxnSpPr>
          <p:cNvPr id="29" name="Straight Connector 28"/>
          <p:cNvCxnSpPr/>
          <p:nvPr/>
        </p:nvCxnSpPr>
        <p:spPr>
          <a:xfrm>
            <a:off x="3076575" y="1194057"/>
            <a:ext cx="9525" cy="41415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984875" y="1460500"/>
            <a:ext cx="352425" cy="4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981700" y="1194058"/>
            <a:ext cx="3175" cy="14777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965825" y="2667000"/>
            <a:ext cx="390525" cy="47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2667000" y="2349500"/>
            <a:ext cx="400050" cy="47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676525" y="3297237"/>
            <a:ext cx="400050" cy="47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676525" y="4368800"/>
            <a:ext cx="400050" cy="47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2676525" y="5337174"/>
            <a:ext cx="400050" cy="47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6" idx="3"/>
          </p:cNvCxnSpPr>
          <p:nvPr/>
        </p:nvCxnSpPr>
        <p:spPr>
          <a:xfrm flipV="1">
            <a:off x="5159375" y="2381251"/>
            <a:ext cx="822325" cy="103678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26" idx="1"/>
          </p:cNvCxnSpPr>
          <p:nvPr/>
        </p:nvCxnSpPr>
        <p:spPr>
          <a:xfrm>
            <a:off x="3076575" y="2466976"/>
            <a:ext cx="796925" cy="95106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6" idx="0"/>
          </p:cNvCxnSpPr>
          <p:nvPr/>
        </p:nvCxnSpPr>
        <p:spPr>
          <a:xfrm flipV="1">
            <a:off x="4516438" y="2159001"/>
            <a:ext cx="0" cy="44449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21" idx="1"/>
          </p:cNvCxnSpPr>
          <p:nvPr/>
        </p:nvCxnSpPr>
        <p:spPr>
          <a:xfrm>
            <a:off x="5981700" y="2037557"/>
            <a:ext cx="3746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3330576" y="1073407"/>
            <a:ext cx="2409030" cy="1085593"/>
          </a:xfrm>
          <a:prstGeom prst="rect">
            <a:avLst/>
          </a:prstGeom>
          <a:solidFill>
            <a:schemeClr val="bg1"/>
          </a:solidFill>
          <a:ln w="25400">
            <a:solidFill>
              <a:schemeClr val="tx1">
                <a:lumMod val="65000"/>
                <a:lumOff val="35000"/>
              </a:schemeClr>
            </a:solidFill>
            <a:miter lim="800000"/>
            <a:headEnd/>
            <a:tailEnd/>
          </a:ln>
        </p:spPr>
        <p:txBody>
          <a:bodyPr wrap="square" lIns="91436" tIns="45718" rIns="91436" bIns="45718"/>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14295" indent="-114295" algn="ctr">
              <a:spcBef>
                <a:spcPct val="20000"/>
              </a:spcBef>
            </a:pPr>
            <a:r>
              <a:rPr lang="en-US" sz="1400" b="1" dirty="0">
                <a:solidFill>
                  <a:sysClr val="windowText" lastClr="000000"/>
                </a:solidFill>
              </a:rPr>
              <a:t>Geographic Information Coordinating Council – GICC </a:t>
            </a:r>
          </a:p>
          <a:p>
            <a:pPr marL="114295" indent="-114295" algn="ctr">
              <a:spcBef>
                <a:spcPct val="20000"/>
              </a:spcBef>
            </a:pPr>
            <a:r>
              <a:rPr lang="en-US" sz="1400" b="1" dirty="0">
                <a:solidFill>
                  <a:sysClr val="windowText" lastClr="000000"/>
                </a:solidFill>
              </a:rPr>
              <a:t>(34 Members)</a:t>
            </a:r>
            <a:endParaRPr lang="en-US" sz="1400" dirty="0">
              <a:solidFill>
                <a:sysClr val="windowText" lastClr="000000"/>
              </a:solidFill>
            </a:endParaRPr>
          </a:p>
        </p:txBody>
      </p:sp>
    </p:spTree>
    <p:extLst>
      <p:ext uri="{BB962C8B-B14F-4D97-AF65-F5344CB8AC3E}">
        <p14:creationId xmlns:p14="http://schemas.microsoft.com/office/powerpoint/2010/main" val="3989157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304800"/>
            <a:ext cx="9144000" cy="852488"/>
          </a:xfrm>
        </p:spPr>
        <p:txBody>
          <a:bodyPr>
            <a:normAutofit fontScale="90000"/>
          </a:bodyPr>
          <a:lstStyle/>
          <a:p>
            <a:pPr eaLnBrk="1" hangingPunct="1">
              <a:lnSpc>
                <a:spcPct val="85000"/>
              </a:lnSpc>
            </a:pPr>
            <a:r>
              <a:rPr lang="en-US" sz="4000" b="1" dirty="0" smtClean="0">
                <a:latin typeface="Arial" charset="0"/>
                <a:cs typeface="Arial" charset="0"/>
              </a:rPr>
              <a:t>Center for Geographic Information </a:t>
            </a:r>
            <a:br>
              <a:rPr lang="en-US" sz="4000" b="1" dirty="0" smtClean="0">
                <a:latin typeface="Arial" charset="0"/>
                <a:cs typeface="Arial" charset="0"/>
              </a:rPr>
            </a:br>
            <a:r>
              <a:rPr lang="en-US" sz="4000" b="1" dirty="0" smtClean="0">
                <a:latin typeface="Arial" charset="0"/>
                <a:cs typeface="Arial" charset="0"/>
              </a:rPr>
              <a:t>and Analysis (CGIA)</a:t>
            </a:r>
          </a:p>
        </p:txBody>
      </p:sp>
      <p:sp>
        <p:nvSpPr>
          <p:cNvPr id="29699" name="Content Placeholder 2"/>
          <p:cNvSpPr>
            <a:spLocks noGrp="1"/>
          </p:cNvSpPr>
          <p:nvPr>
            <p:ph idx="1"/>
          </p:nvPr>
        </p:nvSpPr>
        <p:spPr>
          <a:xfrm>
            <a:off x="741872" y="1306288"/>
            <a:ext cx="7944928" cy="5042754"/>
          </a:xfrm>
        </p:spPr>
        <p:txBody>
          <a:bodyPr>
            <a:normAutofit/>
          </a:bodyPr>
          <a:lstStyle/>
          <a:p>
            <a:pPr marL="0" indent="0">
              <a:lnSpc>
                <a:spcPct val="95000"/>
              </a:lnSpc>
              <a:spcBef>
                <a:spcPts val="0"/>
              </a:spcBef>
              <a:spcAft>
                <a:spcPts val="600"/>
              </a:spcAft>
              <a:defRPr/>
            </a:pPr>
            <a:r>
              <a:rPr lang="en-US" sz="2200" dirty="0" smtClean="0">
                <a:latin typeface="Arial" pitchFamily="34" charset="0"/>
                <a:cs typeface="Arial" pitchFamily="34" charset="0"/>
              </a:rPr>
              <a:t> Lead agency for GIS services and coordination for the State.</a:t>
            </a:r>
          </a:p>
          <a:p>
            <a:pPr marL="0" indent="0">
              <a:lnSpc>
                <a:spcPct val="95000"/>
              </a:lnSpc>
              <a:spcBef>
                <a:spcPts val="0"/>
              </a:spcBef>
              <a:spcAft>
                <a:spcPts val="600"/>
              </a:spcAft>
              <a:buNone/>
              <a:defRPr/>
            </a:pPr>
            <a:r>
              <a:rPr lang="en-US" sz="1000" dirty="0" smtClean="0">
                <a:latin typeface="Arial" pitchFamily="34" charset="0"/>
                <a:cs typeface="Arial" pitchFamily="34" charset="0"/>
              </a:rPr>
              <a:t> </a:t>
            </a:r>
          </a:p>
          <a:p>
            <a:pPr marL="0" indent="0">
              <a:lnSpc>
                <a:spcPct val="95000"/>
              </a:lnSpc>
              <a:spcBef>
                <a:spcPts val="0"/>
              </a:spcBef>
              <a:spcAft>
                <a:spcPts val="600"/>
              </a:spcAft>
              <a:defRPr/>
            </a:pPr>
            <a:r>
              <a:rPr lang="en-US" sz="2200" dirty="0" smtClean="0">
                <a:latin typeface="Arial" pitchFamily="34" charset="0"/>
                <a:cs typeface="Arial" pitchFamily="34" charset="0"/>
              </a:rPr>
              <a:t> Manages and distributes digital geographic information about 	North Carolina through NC OneMap.</a:t>
            </a:r>
          </a:p>
          <a:p>
            <a:pPr marL="0" indent="0">
              <a:lnSpc>
                <a:spcPct val="95000"/>
              </a:lnSpc>
              <a:spcBef>
                <a:spcPts val="0"/>
              </a:spcBef>
              <a:spcAft>
                <a:spcPts val="600"/>
              </a:spcAft>
              <a:defRPr/>
            </a:pPr>
            <a:endParaRPr lang="en-US" sz="1000" dirty="0" smtClean="0">
              <a:latin typeface="Arial" pitchFamily="34" charset="0"/>
              <a:cs typeface="Arial" pitchFamily="34" charset="0"/>
            </a:endParaRPr>
          </a:p>
          <a:p>
            <a:pPr marL="0" indent="0">
              <a:lnSpc>
                <a:spcPct val="95000"/>
              </a:lnSpc>
              <a:spcBef>
                <a:spcPts val="0"/>
              </a:spcBef>
              <a:spcAft>
                <a:spcPts val="600"/>
              </a:spcAft>
              <a:defRPr/>
            </a:pPr>
            <a:r>
              <a:rPr lang="en-US" sz="2200" dirty="0" smtClean="0">
                <a:latin typeface="Arial" pitchFamily="34" charset="0"/>
                <a:cs typeface="Arial" pitchFamily="34" charset="0"/>
              </a:rPr>
              <a:t> Operates the statewide data clearinghouse and provides 	Internet access to geographic information.</a:t>
            </a:r>
          </a:p>
          <a:p>
            <a:pPr marL="0" indent="0">
              <a:lnSpc>
                <a:spcPct val="95000"/>
              </a:lnSpc>
              <a:spcBef>
                <a:spcPts val="0"/>
              </a:spcBef>
              <a:spcAft>
                <a:spcPts val="600"/>
              </a:spcAft>
              <a:buNone/>
              <a:defRPr/>
            </a:pPr>
            <a:endParaRPr lang="en-US" sz="1000" dirty="0" smtClean="0">
              <a:latin typeface="Arial" pitchFamily="34" charset="0"/>
              <a:cs typeface="Arial" pitchFamily="34" charset="0"/>
            </a:endParaRPr>
          </a:p>
          <a:p>
            <a:pPr marL="0" indent="0">
              <a:lnSpc>
                <a:spcPct val="95000"/>
              </a:lnSpc>
              <a:spcBef>
                <a:spcPts val="0"/>
              </a:spcBef>
              <a:spcAft>
                <a:spcPts val="600"/>
              </a:spcAft>
              <a:defRPr/>
            </a:pPr>
            <a:r>
              <a:rPr lang="en-US" sz="2200" dirty="0" smtClean="0">
                <a:latin typeface="Arial" pitchFamily="34" charset="0"/>
                <a:cs typeface="Arial" pitchFamily="34" charset="0"/>
              </a:rPr>
              <a:t> Monitors and approves state agency GIS initiatives to ensure 	they are not duplicative.</a:t>
            </a:r>
          </a:p>
          <a:p>
            <a:pPr marL="0" indent="0">
              <a:lnSpc>
                <a:spcPct val="95000"/>
              </a:lnSpc>
              <a:spcBef>
                <a:spcPts val="0"/>
              </a:spcBef>
              <a:spcAft>
                <a:spcPts val="600"/>
              </a:spcAft>
              <a:defRPr/>
            </a:pPr>
            <a:endParaRPr lang="en-US" sz="1000" b="1" dirty="0" smtClean="0">
              <a:ln w="1905"/>
              <a:effectLst>
                <a:innerShdw blurRad="69850" dist="43180" dir="5400000">
                  <a:srgbClr val="000000">
                    <a:alpha val="65000"/>
                  </a:srgbClr>
                </a:innerShdw>
              </a:effectLst>
              <a:latin typeface="Arial" pitchFamily="34" charset="0"/>
              <a:cs typeface="Arial" pitchFamily="34" charset="0"/>
            </a:endParaRPr>
          </a:p>
          <a:p>
            <a:pPr marL="0" indent="0">
              <a:lnSpc>
                <a:spcPct val="95000"/>
              </a:lnSpc>
              <a:spcBef>
                <a:spcPts val="0"/>
              </a:spcBef>
              <a:spcAft>
                <a:spcPts val="600"/>
              </a:spcAft>
              <a:defRPr/>
            </a:pPr>
            <a:r>
              <a:rPr lang="en-US" sz="2200" dirty="0" smtClean="0">
                <a:latin typeface="Arial" pitchFamily="34" charset="0"/>
                <a:cs typeface="Arial" pitchFamily="34" charset="0"/>
              </a:rPr>
              <a:t> Staffs the GICC and its committees.  </a:t>
            </a:r>
            <a:r>
              <a:rPr lang="en-US" sz="1400" b="1" dirty="0" smtClean="0">
                <a:latin typeface="Arial" pitchFamily="34" charset="0"/>
                <a:cs typeface="Arial" pitchFamily="34" charset="0"/>
              </a:rPr>
              <a:t>N.C.G.S. </a:t>
            </a:r>
            <a:r>
              <a:rPr lang="en-US" sz="1400" b="1" dirty="0" smtClean="0"/>
              <a:t>§143.725(a)</a:t>
            </a:r>
            <a:r>
              <a:rPr lang="en-US" sz="1400" b="1" dirty="0" smtClean="0">
                <a:latin typeface="Arial" pitchFamily="34" charset="0"/>
                <a:cs typeface="Arial" pitchFamily="34" charset="0"/>
              </a:rPr>
              <a:t> </a:t>
            </a:r>
          </a:p>
          <a:p>
            <a:pPr marL="0" indent="0">
              <a:lnSpc>
                <a:spcPct val="95000"/>
              </a:lnSpc>
              <a:spcBef>
                <a:spcPts val="0"/>
              </a:spcBef>
              <a:spcAft>
                <a:spcPts val="600"/>
              </a:spcAft>
              <a:buNone/>
              <a:defRPr/>
            </a:pPr>
            <a:endParaRPr lang="en-US" sz="1000" dirty="0" smtClean="0">
              <a:latin typeface="Arial" pitchFamily="34" charset="0"/>
              <a:cs typeface="Arial" pitchFamily="34" charset="0"/>
            </a:endParaRPr>
          </a:p>
          <a:p>
            <a:pPr marL="0" indent="0">
              <a:lnSpc>
                <a:spcPct val="95000"/>
              </a:lnSpc>
              <a:spcBef>
                <a:spcPts val="0"/>
              </a:spcBef>
              <a:spcAft>
                <a:spcPts val="600"/>
              </a:spcAft>
              <a:defRPr/>
            </a:pPr>
            <a:r>
              <a:rPr lang="en-US" sz="2200" dirty="0" smtClean="0">
                <a:latin typeface="Arial" pitchFamily="34" charset="0"/>
                <a:cs typeface="Arial" pitchFamily="34" charset="0"/>
              </a:rPr>
              <a:t> Provides GIS services to public sector agencies and others 	for public purposes.  </a:t>
            </a:r>
            <a:r>
              <a:rPr lang="en-US" sz="1400" b="1" dirty="0" smtClean="0">
                <a:latin typeface="Arial" pitchFamily="34" charset="0"/>
                <a:cs typeface="Arial" pitchFamily="34" charset="0"/>
              </a:rPr>
              <a:t>N.C.G.S. </a:t>
            </a:r>
            <a:r>
              <a:rPr lang="en-US" sz="1400" b="1" dirty="0" smtClean="0"/>
              <a:t>§147-33.82(a)(10)</a:t>
            </a:r>
            <a:r>
              <a:rPr lang="en-US" sz="1400" b="1" dirty="0" smtClean="0">
                <a:latin typeface="Arial" pitchFamily="34" charset="0"/>
                <a:cs typeface="Arial" pitchFamily="34" charset="0"/>
              </a:rPr>
              <a:t> </a:t>
            </a:r>
            <a:r>
              <a:rPr lang="en-US" sz="2200" dirty="0" smtClean="0">
                <a:latin typeface="Arial" pitchFamily="34" charset="0"/>
                <a:cs typeface="Arial" pitchFamily="34" charset="0"/>
              </a:rPr>
              <a:t>  </a:t>
            </a:r>
          </a:p>
        </p:txBody>
      </p:sp>
      <p:graphicFrame>
        <p:nvGraphicFramePr>
          <p:cNvPr id="2" name="Object 1"/>
          <p:cNvGraphicFramePr>
            <a:graphicFrameLocks noChangeAspect="1"/>
          </p:cNvGraphicFramePr>
          <p:nvPr>
            <p:extLst>
              <p:ext uri="{D42A27DB-BD31-4B8C-83A1-F6EECF244321}">
                <p14:modId xmlns:p14="http://schemas.microsoft.com/office/powerpoint/2010/main" val="813223280"/>
              </p:ext>
            </p:extLst>
          </p:nvPr>
        </p:nvGraphicFramePr>
        <p:xfrm>
          <a:off x="7239000" y="5105400"/>
          <a:ext cx="1646238" cy="1538288"/>
        </p:xfrm>
        <a:graphic>
          <a:graphicData uri="http://schemas.openxmlformats.org/presentationml/2006/ole">
            <mc:AlternateContent xmlns:mc="http://schemas.openxmlformats.org/markup-compatibility/2006">
              <mc:Choice xmlns:v="urn:schemas-microsoft-com:vml" Requires="v">
                <p:oleObj spid="_x0000_s24621" name="Photo Editor Photo" r:id="rId4" imgW="4029637" imgH="3761905" progId="">
                  <p:embed/>
                </p:oleObj>
              </mc:Choice>
              <mc:Fallback>
                <p:oleObj name="Photo Editor Photo" r:id="rId4" imgW="4029637" imgH="3761905" progId="">
                  <p:embed/>
                  <p:pic>
                    <p:nvPicPr>
                      <p:cNvPr id="0"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5105400"/>
                        <a:ext cx="1646238" cy="153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1762997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699">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699">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6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5329</TotalTime>
  <Words>987</Words>
  <Application>Microsoft Office PowerPoint</Application>
  <PresentationFormat>On-screen Show (4:3)</PresentationFormat>
  <Paragraphs>204</Paragraphs>
  <Slides>27</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4" baseType="lpstr">
      <vt:lpstr>Arial</vt:lpstr>
      <vt:lpstr>Calibri</vt:lpstr>
      <vt:lpstr>Comic Sans MS</vt:lpstr>
      <vt:lpstr>Wingdings</vt:lpstr>
      <vt:lpstr>Office Theme</vt:lpstr>
      <vt:lpstr>Acrobat Document</vt:lpstr>
      <vt:lpstr>Photo Editor Photo</vt:lpstr>
      <vt:lpstr>  The North Carolina Geographic Information  Coordinating Council      30 September 2015</vt:lpstr>
      <vt:lpstr>Late-1970’s/mid-80’s         &amp;   NOW       </vt:lpstr>
      <vt:lpstr>A  Brief  History  of  the  Council</vt:lpstr>
      <vt:lpstr>Responsible  by  Statute  For . . .</vt:lpstr>
      <vt:lpstr>Statutory  Direction . . .</vt:lpstr>
      <vt:lpstr>PowerPoint Presentation</vt:lpstr>
      <vt:lpstr>PowerPoint Presentation</vt:lpstr>
      <vt:lpstr>PowerPoint Presentation</vt:lpstr>
      <vt:lpstr>Center for Geographic Information  and Analysis (CGIA)</vt:lpstr>
      <vt:lpstr>Role  of  the  CGIA . . .</vt:lpstr>
      <vt:lpstr>PowerPoint Presentation</vt:lpstr>
      <vt:lpstr>PowerPoint Presentation</vt:lpstr>
      <vt:lpstr>Accomplishments</vt:lpstr>
      <vt:lpstr>PowerPoint Presentation</vt:lpstr>
      <vt:lpstr>GIS Data Layers: The Framework</vt:lpstr>
      <vt:lpstr>NC OneMap Growth (Visits/Year)</vt:lpstr>
      <vt:lpstr>PowerPoint Presentation</vt:lpstr>
      <vt:lpstr>Accomplishments</vt:lpstr>
      <vt:lpstr>Standards Created &amp; Maintained</vt:lpstr>
      <vt:lpstr>Precision Agriculture</vt:lpstr>
      <vt:lpstr>GIS for Economic Development</vt:lpstr>
      <vt:lpstr>NC/SC State Boundary Line</vt:lpstr>
      <vt:lpstr>Street  Centerlines</vt:lpstr>
      <vt:lpstr>PowerPoint Presentation</vt:lpstr>
      <vt:lpstr>Master  Address  Database</vt:lpstr>
      <vt:lpstr>Going  FORWARD . . .</vt:lpstr>
      <vt:lpstr>Contacts/Resources</vt:lpstr>
    </vt:vector>
  </TitlesOfParts>
  <Company>State of North Carolina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dc:title>
  <dc:creator>State of NC</dc:creator>
  <cp:lastModifiedBy>Stan Duncan</cp:lastModifiedBy>
  <cp:revision>52</cp:revision>
  <dcterms:created xsi:type="dcterms:W3CDTF">2013-11-13T21:53:15Z</dcterms:created>
  <dcterms:modified xsi:type="dcterms:W3CDTF">2015-09-30T13:09:02Z</dcterms:modified>
</cp:coreProperties>
</file>