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6" r:id="rId1"/>
  </p:sldMasterIdLst>
  <p:notesMasterIdLst>
    <p:notesMasterId r:id="rId61"/>
  </p:notesMasterIdLst>
  <p:sldIdLst>
    <p:sldId id="256" r:id="rId2"/>
    <p:sldId id="348" r:id="rId3"/>
    <p:sldId id="341" r:id="rId4"/>
    <p:sldId id="342" r:id="rId5"/>
    <p:sldId id="274" r:id="rId6"/>
    <p:sldId id="314" r:id="rId7"/>
    <p:sldId id="290" r:id="rId8"/>
    <p:sldId id="285" r:id="rId9"/>
    <p:sldId id="321" r:id="rId10"/>
    <p:sldId id="322" r:id="rId11"/>
    <p:sldId id="324" r:id="rId12"/>
    <p:sldId id="323" r:id="rId13"/>
    <p:sldId id="325" r:id="rId14"/>
    <p:sldId id="355" r:id="rId15"/>
    <p:sldId id="347" r:id="rId16"/>
    <p:sldId id="295" r:id="rId17"/>
    <p:sldId id="272" r:id="rId18"/>
    <p:sldId id="316" r:id="rId19"/>
    <p:sldId id="296" r:id="rId20"/>
    <p:sldId id="343" r:id="rId21"/>
    <p:sldId id="344" r:id="rId22"/>
    <p:sldId id="345" r:id="rId23"/>
    <p:sldId id="317" r:id="rId24"/>
    <p:sldId id="318" r:id="rId25"/>
    <p:sldId id="346" r:id="rId26"/>
    <p:sldId id="320" r:id="rId27"/>
    <p:sldId id="319" r:id="rId28"/>
    <p:sldId id="326" r:id="rId29"/>
    <p:sldId id="327" r:id="rId30"/>
    <p:sldId id="298" r:id="rId31"/>
    <p:sldId id="340" r:id="rId32"/>
    <p:sldId id="286" r:id="rId33"/>
    <p:sldId id="299" r:id="rId34"/>
    <p:sldId id="300" r:id="rId35"/>
    <p:sldId id="305" r:id="rId36"/>
    <p:sldId id="352" r:id="rId37"/>
    <p:sldId id="353" r:id="rId38"/>
    <p:sldId id="354" r:id="rId39"/>
    <p:sldId id="329" r:id="rId40"/>
    <p:sldId id="339" r:id="rId41"/>
    <p:sldId id="337" r:id="rId42"/>
    <p:sldId id="278" r:id="rId43"/>
    <p:sldId id="349" r:id="rId44"/>
    <p:sldId id="350" r:id="rId45"/>
    <p:sldId id="351" r:id="rId46"/>
    <p:sldId id="308" r:id="rId47"/>
    <p:sldId id="306" r:id="rId48"/>
    <p:sldId id="310" r:id="rId49"/>
    <p:sldId id="334" r:id="rId50"/>
    <p:sldId id="335" r:id="rId51"/>
    <p:sldId id="336" r:id="rId52"/>
    <p:sldId id="266" r:id="rId53"/>
    <p:sldId id="267" r:id="rId54"/>
    <p:sldId id="269" r:id="rId55"/>
    <p:sldId id="330" r:id="rId56"/>
    <p:sldId id="331" r:id="rId57"/>
    <p:sldId id="332" r:id="rId58"/>
    <p:sldId id="333" r:id="rId59"/>
    <p:sldId id="301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BB5"/>
    <a:srgbClr val="D8E9FC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5632-59AA-4C82-BF16-D475FF61855C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BAB18-20FE-4F28-808C-55FE6F8AA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AB18-20FE-4F28-808C-55FE6F8AA7C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E7B418-EF77-4385-9178-F4698C2C1780}" type="datetimeFigureOut">
              <a:rPr lang="en-US" smtClean="0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19D3DD1-872F-46E5-8E81-DBC96FBD46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C96DFD-B4C1-4960-8E46-F39972C9ECA2}" type="datetimeFigureOut">
              <a:rPr lang="en-US" smtClean="0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F5265-5019-4454-ACFB-0F0638D47B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7799D47E-858A-4071-A0BB-42FB20DE8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EC90A-D3B5-4327-9F05-719955A543EB}" type="datetimeFigureOut">
              <a:rPr lang="en-US" smtClean="0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7CBF8-93BB-4034-8F23-871D996AE41C}" type="datetimeFigureOut">
              <a:rPr lang="en-US" smtClean="0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182D318E-EAEF-4C40-B96E-B76B852DA2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1A1E52-02E2-498F-8055-DBD73016CCDD}" type="datetimeFigureOut">
              <a:rPr lang="en-US" smtClean="0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EFADE1-7942-4335-9F86-85AF0658F1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9C58D1CA-3EF7-4E19-A361-69228C9CE11A}" type="datetimeFigureOut">
              <a:rPr lang="en-US" smtClean="0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3773B-F9F6-486A-A902-C7BACB9234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CAB9E-A188-4281-89AA-6454E71C574A}" type="datetimeFigureOut">
              <a:rPr lang="en-US" smtClean="0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29DEF19-D825-4943-867B-D1F6BB0D1A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9C626-9FFF-419B-A765-1437BEA830E5}" type="datetimeFigureOut">
              <a:rPr lang="en-US" smtClean="0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6213B052-0888-444C-BA97-947DA07AB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83E61-EC4F-46AB-A6C7-C8D203565498}" type="datetimeFigureOut">
              <a:rPr lang="en-US" smtClean="0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9FBC50-41D7-4F50-B270-31ED65330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CA4F2CE-CC49-4EFB-84CD-FC9A609491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22B2F6-802D-47F4-8292-E073DD6454DE}" type="datetimeFigureOut">
              <a:rPr lang="en-US" smtClean="0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7638740B-4A53-4526-960D-BB1E5AE927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30809F94-8A6A-4B51-8E94-A4EEA6AA8D70}" type="datetimeFigureOut">
              <a:rPr lang="en-US" smtClean="0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E013B9-69DC-44F0-A955-BE10CF8155E9}" type="datetimeFigureOut">
              <a:rPr lang="en-US" smtClean="0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080E434-6B94-4532-8B1D-217AB2B6F0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Michael Connolly, NCDOR</a:t>
            </a:r>
            <a:endParaRPr lang="en-US" dirty="0"/>
          </a:p>
        </p:txBody>
      </p:sp>
      <p:sp>
        <p:nvSpPr>
          <p:cNvPr id="14339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Wireless/Cell Towers Centrally Assessed by NCDOR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0"/>
            <a:ext cx="8686800" cy="1295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Statute Changes -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NCGS 105-333(17a) – Defines tangible personal property of a Mobile Telecommunications Company.</a:t>
            </a:r>
          </a:p>
          <a:p>
            <a:pPr lvl="1"/>
            <a:r>
              <a:rPr lang="en-US" dirty="0" smtClean="0"/>
              <a:t>This includes </a:t>
            </a:r>
            <a:r>
              <a:rPr lang="en-US" b="1" u="sng" dirty="0" smtClean="0"/>
              <a:t>all</a:t>
            </a:r>
            <a:r>
              <a:rPr lang="en-US" dirty="0" smtClean="0"/>
              <a:t> tangible personal property as well as cellular towers, cellular equipment, cellular equipment shelters and site improvements.</a:t>
            </a:r>
          </a:p>
          <a:p>
            <a:endParaRPr lang="en-US" dirty="0" smtClean="0"/>
          </a:p>
          <a:p>
            <a:r>
              <a:rPr lang="en-US" dirty="0" smtClean="0"/>
              <a:t>NCGS 105-333(17b) – Defines tangible personal property of a Tower Aggregator Company.</a:t>
            </a:r>
          </a:p>
          <a:p>
            <a:pPr lvl="1"/>
            <a:r>
              <a:rPr lang="en-US" dirty="0" smtClean="0"/>
              <a:t>This includes cellular towers, cellular equipment, cellular equipment shelters and site improvements.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Statute Changes -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NCGS 105-333(18) – Removed the definition of a Telegraph Company.</a:t>
            </a:r>
          </a:p>
          <a:p>
            <a:endParaRPr lang="en-US" dirty="0" smtClean="0"/>
          </a:p>
          <a:p>
            <a:r>
              <a:rPr lang="en-US" dirty="0" smtClean="0"/>
              <a:t>NCGS 105-333(19) – Defines a Telephone Company and makes note that a Telecommunications Company is not a Telephone Company.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2700" dirty="0" smtClean="0"/>
              <a:t>NCGS 105-333(22) – Defines a Tower Aggregator Company. 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Statute Changes -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NCGS 105-335(c)(4) – As of January 1 – The NCDOR shall appraise the TPP of the Mobile Telecommunication Company at its true value .</a:t>
            </a:r>
          </a:p>
          <a:p>
            <a:endParaRPr lang="en-US" dirty="0" smtClean="0"/>
          </a:p>
          <a:p>
            <a:r>
              <a:rPr lang="en-US" dirty="0" smtClean="0"/>
              <a:t>NCGS 105-335(c)(5) – As of January 1 – The NCDOR shall appraise the TPP of the Tower Aggregator Company at its true value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Statute Changes - 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NCGS 105-336(c) – Defines how to appraise a Mobile Telecommunication Companies.</a:t>
            </a:r>
          </a:p>
          <a:p>
            <a:pPr lvl="1"/>
            <a:r>
              <a:rPr lang="en-US" dirty="0" smtClean="0"/>
              <a:t>Essentially we are appraising using the Cost Index Depreciation Schedules created by the NCDOR.</a:t>
            </a:r>
          </a:p>
          <a:p>
            <a:pPr lvl="1"/>
            <a:r>
              <a:rPr lang="en-US" dirty="0" smtClean="0"/>
              <a:t>No Income Approach.</a:t>
            </a:r>
          </a:p>
          <a:p>
            <a:endParaRPr lang="en-US" dirty="0" smtClean="0"/>
          </a:p>
          <a:p>
            <a:r>
              <a:rPr lang="en-US" dirty="0" smtClean="0"/>
              <a:t>NCGS 105-336(d)(5) – Defines how to appraise a Tower Aggregator Company.</a:t>
            </a:r>
          </a:p>
          <a:p>
            <a:pPr lvl="1"/>
            <a:r>
              <a:rPr lang="en-US" dirty="0" smtClean="0"/>
              <a:t>Appraisal is to be based on tower type and height.  </a:t>
            </a:r>
          </a:p>
          <a:p>
            <a:pPr lvl="1"/>
            <a:r>
              <a:rPr lang="en-US" dirty="0" smtClean="0"/>
              <a:t>Using Marshal &amp; Swift as our guide.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NCGS 105-336(d)(5)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… In determining the true value of a </a:t>
            </a:r>
            <a:r>
              <a:rPr lang="en-US" sz="2800" b="1" u="sng" dirty="0" smtClean="0"/>
              <a:t>tower</a:t>
            </a:r>
            <a:r>
              <a:rPr lang="en-US" sz="2800" dirty="0" smtClean="0"/>
              <a:t> of a tower aggregator company or a mobile telecommunications company, the Department of Revenue shall consider what it would cost to replace or reproduce the tower, </a:t>
            </a:r>
            <a:r>
              <a:rPr lang="en-US" sz="2800" b="1" u="sng" dirty="0" smtClean="0"/>
              <a:t>based on tower height and type, as determined by a nationally recognized cost service commonly utilized by appraisers</a:t>
            </a:r>
            <a:r>
              <a:rPr lang="en-US" sz="2800" dirty="0" smtClean="0"/>
              <a:t>. For all property, an appropriate deduction shall be made for all forms of depreciation, including physical deterioration, functional obsolescence, and external or economic obsolescence."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Stats – Wireless &amp; Tower Values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40 New Companies Added</a:t>
            </a:r>
          </a:p>
          <a:p>
            <a:endParaRPr lang="en-US" dirty="0" smtClean="0"/>
          </a:p>
          <a:p>
            <a:r>
              <a:rPr lang="en-US" dirty="0" smtClean="0"/>
              <a:t>$224,105,242 Tower Value</a:t>
            </a:r>
          </a:p>
          <a:p>
            <a:endParaRPr lang="en-US" dirty="0" smtClean="0"/>
          </a:p>
          <a:p>
            <a:r>
              <a:rPr lang="en-US" dirty="0" smtClean="0"/>
              <a:t>$1,774,601,330 Wireless Value</a:t>
            </a:r>
          </a:p>
          <a:p>
            <a:endParaRPr lang="en-US" dirty="0" smtClean="0"/>
          </a:p>
          <a:p>
            <a:r>
              <a:rPr lang="en-US" dirty="0" smtClean="0"/>
              <a:t>$1,998,706,572 Grand Total of Value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Tower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Cell Tower Sites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You (the County) will still appraise the Cell Tower Sites (land only).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NCDOR will assess the Tower, Fencing, Shelters and any other improvements.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9771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2514600" y="533400"/>
            <a:ext cx="38862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129 Greenwich Road, Charlotte, 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Cell Tower Appraisal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Replacement Cost New will be determined by utilizing Marshall &amp; Swift ranges of Cost Per Foot by Tower Type.</a:t>
            </a:r>
          </a:p>
          <a:p>
            <a:endParaRPr lang="en-US" dirty="0" smtClean="0"/>
          </a:p>
          <a:p>
            <a:r>
              <a:rPr lang="en-US" dirty="0" smtClean="0"/>
              <a:t>Depreciation will be determined by year of construction trended by B25 schedule from the NC Cost Index &amp; Depreciation Schedules.</a:t>
            </a:r>
          </a:p>
          <a:p>
            <a:endParaRPr lang="en-US" dirty="0" smtClean="0"/>
          </a:p>
          <a:p>
            <a:r>
              <a:rPr lang="en-US" dirty="0" smtClean="0"/>
              <a:t>Shelters / Fencing will be appraised using the B25 schedule as well.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for 2015</a:t>
            </a:r>
            <a:endParaRPr lang="en-US" dirty="0"/>
          </a:p>
        </p:txBody>
      </p:sp>
      <p:pic>
        <p:nvPicPr>
          <p:cNvPr id="59394" name="Picture 2" descr="http://tse1.mm.bing.net/th?&amp;id=OIP.Md45602ade44b7bd40f27e0e67ae92340o0&amp;w=300&amp;h=300&amp;c=0&amp;pid=1.9&amp;rs=0&amp;p=0&amp;url=http%3A%2F%2Fcliparts.co%2Fseasons-clip-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81400"/>
            <a:ext cx="2857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Monopole Tower</a:t>
            </a:r>
            <a:endParaRPr lang="en-US" dirty="0"/>
          </a:p>
        </p:txBody>
      </p:sp>
      <p:pic>
        <p:nvPicPr>
          <p:cNvPr id="38915" name="Content Placeholder 3" descr="MonopoleTow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990" y="1527175"/>
            <a:ext cx="313150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Guyed Tower</a:t>
            </a:r>
            <a:endParaRPr lang="en-US" dirty="0"/>
          </a:p>
        </p:txBody>
      </p:sp>
      <p:pic>
        <p:nvPicPr>
          <p:cNvPr id="39939" name="Picture 5" descr="C:\Users\msconnolly\Pictures\Cell Towers Images\CellTower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90233" y="1527175"/>
            <a:ext cx="3127022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Self Supporting Tower</a:t>
            </a:r>
            <a:endParaRPr lang="en-US" dirty="0"/>
          </a:p>
        </p:txBody>
      </p:sp>
      <p:pic>
        <p:nvPicPr>
          <p:cNvPr id="40963" name="Content Placeholder 3" descr="SelfSupportingTow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990" y="1527175"/>
            <a:ext cx="313150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Marshall &amp; Swift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676400"/>
          <a:ext cx="7391400" cy="457199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14215"/>
                <a:gridCol w="1155437"/>
                <a:gridCol w="1155437"/>
                <a:gridCol w="1155437"/>
                <a:gridCol w="1155437"/>
                <a:gridCol w="1155437"/>
              </a:tblGrid>
              <a:tr h="526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Tower Type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Tower Height Min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Tower Height Max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Low Range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High Range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Cost Per Foot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SELF SUPPORT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13,071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20,950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340.21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SELF SUPPORT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26,512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39,861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442.49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SELF SUPPORT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41,993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61,414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517.03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SELF SUPPORT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82,271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111,240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645.04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8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SELF SUPPORT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112,167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126,999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597.92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SELF SUPPORT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119,583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133,488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562.38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SELF SUPPORT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128,853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147,393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552.49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SELF SUPPORT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137,196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166,860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506.76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SELF SUPPORT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157,590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192,816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500.58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8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SELF SUPPORT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176,130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217,845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492.47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8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8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GUYED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252.61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8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MONOPOLE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13,071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20,950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379.61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8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MONOPOLE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26,512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39,861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486.98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MONOPOLE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41,993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61,414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565.59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8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MONOPOLE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82,271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111,240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 $   693.32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8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MONOPOLE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112,167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126,999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616.46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MONOPOLE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119,583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133,488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577.83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MONOPOLE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128,853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147,393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571.03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MONOPOLE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137,196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166,860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531.48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MONOPOLE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157,590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192,816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 $   525.74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18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MONOPOLE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176,130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217,845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 $   518.54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Tower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 Marshall &amp; Swift / DOR Trend Schedules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A Monopole Tower that is 130 feet tall constructed in 2003 would have a value of $57,684.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352800"/>
            <a:ext cx="373380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$693.32 / Foot (Comes from M&amp;S)</a:t>
            </a:r>
          </a:p>
          <a:p>
            <a:endParaRPr lang="en-US" dirty="0" smtClean="0"/>
          </a:p>
          <a:p>
            <a:r>
              <a:rPr lang="en-US" dirty="0" smtClean="0"/>
              <a:t>X          130 Feet (Height of Tower)</a:t>
            </a:r>
          </a:p>
          <a:p>
            <a:r>
              <a:rPr lang="en-US" dirty="0" smtClean="0"/>
              <a:t>__________________________</a:t>
            </a:r>
          </a:p>
          <a:p>
            <a:endParaRPr lang="en-US" dirty="0" smtClean="0"/>
          </a:p>
          <a:p>
            <a:r>
              <a:rPr lang="en-US" dirty="0" smtClean="0"/>
              <a:t>$90,132   Replacement Cost New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3352800"/>
            <a:ext cx="373380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$ 90,132   Replacement Cost New</a:t>
            </a:r>
          </a:p>
          <a:p>
            <a:endParaRPr lang="en-US" dirty="0" smtClean="0"/>
          </a:p>
          <a:p>
            <a:r>
              <a:rPr lang="en-US" dirty="0" smtClean="0"/>
              <a:t>X   .64 (B-25 Schedule - 2003)</a:t>
            </a:r>
          </a:p>
          <a:p>
            <a:r>
              <a:rPr lang="en-US" dirty="0" smtClean="0"/>
              <a:t>__________________________</a:t>
            </a:r>
          </a:p>
          <a:p>
            <a:endParaRPr lang="en-US" dirty="0" smtClean="0"/>
          </a:p>
          <a:p>
            <a:r>
              <a:rPr lang="en-US" dirty="0" smtClean="0"/>
              <a:t>$57,684  RCNLD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B9899"/>
                </a:solidFill>
              </a:rPr>
              <a:t>Stealth Towers</a:t>
            </a:r>
          </a:p>
        </p:txBody>
      </p:sp>
      <p:pic>
        <p:nvPicPr>
          <p:cNvPr id="61444" name="Picture 3" descr="C:\Users\msconnolly\Pictures\Cell Towers Images\HiddenCellTowe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3145410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C:\Users\msconnolly\Pictures\Cell Towers Images\Camouflaged-Cell-Towers-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157637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8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Approximate Number of Cell Towers Appraised*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447800" y="1905000"/>
          <a:ext cx="6050492" cy="37306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5246"/>
                <a:gridCol w="3025246"/>
              </a:tblGrid>
              <a:tr h="530225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 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Towers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33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Tower Corp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33">
                <a:tc>
                  <a:txBody>
                    <a:bodyPr/>
                    <a:lstStyle/>
                    <a:p>
                      <a:r>
                        <a:rPr lang="en-US" dirty="0" smtClean="0"/>
                        <a:t>Crown Castle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33">
                <a:tc>
                  <a:txBody>
                    <a:bodyPr/>
                    <a:lstStyle/>
                    <a:p>
                      <a:r>
                        <a:rPr lang="en-US" dirty="0" smtClean="0"/>
                        <a:t>SBA Towers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33">
                <a:tc>
                  <a:txBody>
                    <a:bodyPr/>
                    <a:lstStyle/>
                    <a:p>
                      <a:r>
                        <a:rPr lang="en-US" dirty="0" smtClean="0"/>
                        <a:t>Sprint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33">
                <a:tc>
                  <a:txBody>
                    <a:bodyPr/>
                    <a:lstStyle/>
                    <a:p>
                      <a:r>
                        <a:rPr lang="en-US" dirty="0" smtClean="0"/>
                        <a:t>AT&amp;T Mobility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Cellco</a:t>
                      </a:r>
                      <a:r>
                        <a:rPr lang="en-US" baseline="0" dirty="0" smtClean="0"/>
                        <a:t> (Verizon)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33">
                <a:tc>
                  <a:txBody>
                    <a:bodyPr/>
                    <a:lstStyle/>
                    <a:p>
                      <a:r>
                        <a:rPr lang="en-US" dirty="0" smtClean="0"/>
                        <a:t>T-Mobile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96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Grand Total</a:t>
                      </a:r>
                      <a:endParaRPr kumimoji="0" lang="en-US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3262</a:t>
                      </a:r>
                    </a:p>
                    <a:p>
                      <a:pPr marL="0" algn="l" rtl="0" eaLnBrk="1" latinLnBrk="0" hangingPunct="1"/>
                      <a:endParaRPr kumimoji="0" lang="en-US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943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There were other tower companies – but these were the large companies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 Towers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76397"/>
          <a:ext cx="8229600" cy="4085256"/>
        </p:xfrm>
        <a:graphic>
          <a:graphicData uri="http://schemas.openxmlformats.org/drawingml/2006/table">
            <a:tbl>
              <a:tblPr firstRow="1" last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6143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Name</a:t>
                      </a:r>
                      <a:r>
                        <a:rPr lang="en-US" sz="2000" u="none" strike="noStrike" baseline="0" dirty="0" smtClean="0"/>
                        <a:t> Filed by last year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2012 TC Assets,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Steel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GC Towers,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Structures,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Infrastructure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Towers II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Monarch Steel,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Towers III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Monarch Towers I,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Towers IV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Monarch Towers III,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Towers V,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Properties,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Towers VI,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Sites,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Towers VII,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Steel II,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SBA Towers, LLC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6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18 Different Names Filed Under Last Year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Castle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1828799"/>
          <a:ext cx="8153400" cy="3962400"/>
        </p:xfrm>
        <a:graphic>
          <a:graphicData uri="http://schemas.openxmlformats.org/drawingml/2006/table">
            <a:tbl>
              <a:tblPr firstRow="1" lastRow="1">
                <a:tableStyleId>{073A0DAA-6AF3-43AB-8588-CEC1D06C72B9}</a:tableStyleId>
              </a:tblPr>
              <a:tblGrid>
                <a:gridCol w="4076700"/>
                <a:gridCol w="4076700"/>
              </a:tblGrid>
              <a:tr h="4953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Name</a:t>
                      </a:r>
                      <a:r>
                        <a:rPr lang="en-US" sz="2000" u="none" strike="noStrike" baseline="0" dirty="0" smtClean="0"/>
                        <a:t> Filed by last year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E9FC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Crown Atlantic Company, LLC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Global Signal Acquisitions LLC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Crown Castle GT Company, LLC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Pinnacle Towers Acquisition LLC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Crown Castle South, LLC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Pinnacle Towers Asset Holding LLC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Crown Castle Towers 05 LLC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Pinnacle Towers LLC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Crown Castle Towers 06-02  LLC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Radio Station WGLD LLC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Crown Communication, Inc.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11 Different</a:t>
                      </a:r>
                      <a:r>
                        <a:rPr lang="en-US" sz="2000" u="none" strike="noStrike" baseline="0" dirty="0" smtClean="0"/>
                        <a:t> Names Filed Under Last Year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Tower Corp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838200" y="1752592"/>
          <a:ext cx="7543800" cy="4267208"/>
        </p:xfrm>
        <a:graphic>
          <a:graphicData uri="http://schemas.openxmlformats.org/drawingml/2006/table">
            <a:tbl>
              <a:tblPr firstRow="1" lastRow="1">
                <a:tableStyleId>{073A0DAA-6AF3-43AB-8588-CEC1D06C72B9}</a:tableStyleId>
              </a:tblPr>
              <a:tblGrid>
                <a:gridCol w="3771900"/>
                <a:gridCol w="3771900"/>
              </a:tblGrid>
              <a:tr h="5334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Name</a:t>
                      </a:r>
                      <a:r>
                        <a:rPr lang="en-US" sz="2400" u="none" strike="noStrike" baseline="0" dirty="0" smtClean="0"/>
                        <a:t> Filed Under Last Year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American Towers, Inc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GTP Towers I, LLC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GLOBAL TOWER ASSETS III, LLC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GTP Towers II, LLC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GTP Acquisition Partners I, LLC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GTP Towers V, LLC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/>
                        <a:t>GTP Acquisition </a:t>
                      </a:r>
                      <a:r>
                        <a:rPr lang="fr-FR" sz="1800" u="none" strike="noStrike" dirty="0" err="1"/>
                        <a:t>Partners</a:t>
                      </a:r>
                      <a:r>
                        <a:rPr lang="fr-FR" sz="1800" u="none" strike="noStrike" dirty="0"/>
                        <a:t> II, L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GTP Towers VIII, LLC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GTP Infrastructure I, LLC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/>
                        <a:t>SpectraSite</a:t>
                      </a:r>
                      <a:r>
                        <a:rPr lang="en-US" sz="1800" u="none" strike="noStrike" dirty="0"/>
                        <a:t> Communications, Inc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GTP Infrastructure II, LLC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/>
                        <a:t>11 Different</a:t>
                      </a:r>
                      <a:r>
                        <a:rPr lang="en-US" sz="2400" u="none" strike="noStrike" baseline="0" dirty="0" smtClean="0"/>
                        <a:t> Names Filed Under Last Year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Greg Wood – PSC Manager</a:t>
            </a:r>
            <a:endParaRPr 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090" y="1527175"/>
            <a:ext cx="743930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-1500000">
            <a:off x="709408" y="2967335"/>
            <a:ext cx="7725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Retired – January 2015</a:t>
            </a:r>
            <a:endParaRPr lang="en-US" sz="54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0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Property vs. Business Personal Property</a:t>
            </a:r>
            <a:endParaRPr lang="en-US" dirty="0"/>
          </a:p>
        </p:txBody>
      </p:sp>
      <p:pic>
        <p:nvPicPr>
          <p:cNvPr id="4" name="Content Placeholder 3" descr="verizon store fro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667000"/>
            <a:ext cx="36576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362411266store_details_Verizon030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667000"/>
            <a:ext cx="3801316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4191000"/>
            <a:ext cx="3733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Real Property – County Appraised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4191000"/>
            <a:ext cx="3505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BPP – State Appraised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Wireless Companies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County will still appraise all REAL PROPERTY owned or leased by the Wireless Companies.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NCDOR will appraise all tangible personal property owned or leased by the Wireless Company.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Wireless Company Appraisal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NCDOR will assess the Wireless Companies utilizing the trend schedules for Cellular Equipment per the NC Cost Index &amp; Depreciation Schedules.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theory – If we had appraised these companies in 2014, our 2014 value should have matched your 2014 value.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Wireless Company (Towers)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Towers – </a:t>
            </a:r>
          </a:p>
          <a:p>
            <a:pPr lvl="1"/>
            <a:r>
              <a:rPr lang="en-US" dirty="0" smtClean="0"/>
              <a:t>Towers owned or leased by Wireless Companies will be treated the same as Towers owned or leased by Tower Companies.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Types of Properties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Motor Vehicles – All motor vehicles for Wireless or Tower Companies will continue to be assessed by the counties and utilize the Tag and Tax system.</a:t>
            </a:r>
          </a:p>
          <a:p>
            <a:endParaRPr lang="en-US" smtClean="0"/>
          </a:p>
          <a:p>
            <a:r>
              <a:rPr lang="en-US" smtClean="0"/>
              <a:t>Leasehold Improvements – Will be assessed by the NCDOR. </a:t>
            </a:r>
          </a:p>
          <a:p>
            <a:pPr lvl="1"/>
            <a:r>
              <a:rPr lang="en-US" smtClean="0"/>
              <a:t>For Example – Upfitting at a Mall location for Verizon Wireless would be filed with our office.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Cellular Company -11,000 assets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01625" y="1447792"/>
          <a:ext cx="8613775" cy="4876800"/>
        </p:xfrm>
        <a:graphic>
          <a:graphicData uri="http://schemas.openxmlformats.org/drawingml/2006/table">
            <a:tbl>
              <a:tblPr/>
              <a:tblGrid>
                <a:gridCol w="1420927"/>
                <a:gridCol w="896424"/>
                <a:gridCol w="629404"/>
                <a:gridCol w="686622"/>
                <a:gridCol w="486358"/>
                <a:gridCol w="648477"/>
                <a:gridCol w="505430"/>
                <a:gridCol w="629404"/>
                <a:gridCol w="2710729"/>
              </a:tblGrid>
              <a:tr h="34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Physical Address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Type of Property Asset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NC Schedule 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Good Factor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Orig Cost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of Acquisition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Value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County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Taxing District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4400 Sunset Rd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Antennas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B-10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3,854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3,160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 S. Poplar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6,207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3,166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Charlotte, Special District 1, Special District 2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2550 Distribuibution Center Dr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6,279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3,202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15316 Seigel street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 - BTS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0.68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4,710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3,203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13544 Mallard Creek Rd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6,305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3,215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Fire (MCH), Mecklenburg, Police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 E. Trade St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 - BTS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6,361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3,244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Charlotte, Special District 1, Special District 2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5405 Northstream Dr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Comm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6,366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3,246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6946 Fairview Rd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 - BTS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6,410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3,269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2619 West Blvd.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6,410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3,269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2415 South Allen Rd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6,436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3,282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9526 Shopton Rd West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 Eqp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B10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4,016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3,293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2715 North Tryon Street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 - BTS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6,520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3,325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6915 EndhAven Lane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6,535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3,333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5630 Susan Dr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6,553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3,342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13605 Zoar Rd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6,585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3,359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Fire (MCH), Police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12300 Pump Station Rd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6,645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3,389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5700 Westpark Dr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HVAC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B-10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4,144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3,398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7300 Robinson Church Rd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6,664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3,399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7000 Old Providence Rd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Antennas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B-10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4,190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3,435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422 Pecan Ave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6,749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3,442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15178 Beatties Ford Rd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6,749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3,442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Huntersville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1729 Echo Forest Dr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6,749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3,442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 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9318 Walkers Ferry Rd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6,749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3,442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Mecklenburg,Fire(MCH),Police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 East Independence Blvd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 Equip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U6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6,749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3,442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Mecklenburg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Mecklenburg, Charlotte</a:t>
                      </a:r>
                    </a:p>
                  </a:txBody>
                  <a:tcPr marL="7063" marR="7063" marT="7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3463925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Districts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Values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Fire (MCH), Mecklenburg, Police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3,215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Mecklenburg, Charlotte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49,937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Mecklenburg, Charlotte, Special District 1, Special District 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6,410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Mecklenburg, Fire (MCH), Police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3,359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Mecklenburg, Huntersville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/>
                        <a:t>3,442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/>
                        <a:t>Mecklenburg,Charlotte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9,936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Mecklenburg,Fire(MCH),Police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3,442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Grand 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/>
                        <a:t>79,741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219200" y="2133600"/>
          <a:ext cx="6708776" cy="35020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54388"/>
                <a:gridCol w="3354388"/>
              </a:tblGrid>
              <a:tr h="500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/>
                        <a:t>District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/>
                        <a:t>Value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0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/>
                        <a:t>Charlotte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66,283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0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/>
                        <a:t>Fire MCH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10,016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0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/>
                        <a:t>Huntersville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3,442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0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/>
                        <a:t>Special District 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/>
                        <a:t>6,410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0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/>
                        <a:t>Special District 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/>
                        <a:t>6,410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0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/>
                        <a:t>Police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/>
                        <a:t>10,016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Company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AT&amp;T Mobility – </a:t>
            </a:r>
          </a:p>
          <a:p>
            <a:pPr lvl="1"/>
            <a:r>
              <a:rPr lang="en-US" dirty="0" smtClean="0"/>
              <a:t>AT&amp;T Mobility &amp; Cricket Communications</a:t>
            </a:r>
          </a:p>
          <a:p>
            <a:endParaRPr lang="en-US" dirty="0" smtClean="0"/>
          </a:p>
          <a:p>
            <a:r>
              <a:rPr lang="en-US" dirty="0" err="1" smtClean="0"/>
              <a:t>Cellco</a:t>
            </a:r>
            <a:r>
              <a:rPr lang="en-US" dirty="0" smtClean="0"/>
              <a:t> Partnership – </a:t>
            </a:r>
          </a:p>
          <a:p>
            <a:pPr lvl="1"/>
            <a:r>
              <a:rPr lang="en-US" dirty="0" smtClean="0"/>
              <a:t>Alltel </a:t>
            </a:r>
            <a:r>
              <a:rPr lang="en-US" dirty="0" err="1" smtClean="0"/>
              <a:t>Comm</a:t>
            </a:r>
            <a:r>
              <a:rPr lang="en-US" dirty="0" smtClean="0"/>
              <a:t> LLC, Alltel </a:t>
            </a:r>
            <a:r>
              <a:rPr lang="en-US" dirty="0" err="1" smtClean="0"/>
              <a:t>Comm</a:t>
            </a:r>
            <a:r>
              <a:rPr lang="en-US" dirty="0" smtClean="0"/>
              <a:t> of NC LP, Alltel </a:t>
            </a:r>
            <a:r>
              <a:rPr lang="en-US" dirty="0" err="1" smtClean="0"/>
              <a:t>Comm</a:t>
            </a:r>
            <a:r>
              <a:rPr lang="en-US" dirty="0" smtClean="0"/>
              <a:t> of Nebraska Inc, Alltel of Asheville, </a:t>
            </a:r>
            <a:r>
              <a:rPr lang="en-US" dirty="0" err="1" smtClean="0"/>
              <a:t>Cellco</a:t>
            </a:r>
            <a:r>
              <a:rPr lang="en-US" dirty="0" smtClean="0"/>
              <a:t> Partnership</a:t>
            </a:r>
          </a:p>
          <a:p>
            <a:endParaRPr lang="en-US" dirty="0" smtClean="0"/>
          </a:p>
          <a:p>
            <a:r>
              <a:rPr lang="en-US" dirty="0" err="1" smtClean="0"/>
              <a:t>Spok</a:t>
            </a:r>
            <a:r>
              <a:rPr lang="en-US" dirty="0" smtClean="0"/>
              <a:t> Inc – </a:t>
            </a:r>
          </a:p>
          <a:p>
            <a:pPr lvl="1"/>
            <a:r>
              <a:rPr lang="en-US" dirty="0" smtClean="0"/>
              <a:t>FKA – USA Mobility</a:t>
            </a:r>
          </a:p>
          <a:p>
            <a:endParaRPr lang="en-US" dirty="0" smtClean="0"/>
          </a:p>
          <a:p>
            <a:r>
              <a:rPr lang="en-US" dirty="0" smtClean="0"/>
              <a:t>Sprint – </a:t>
            </a:r>
          </a:p>
          <a:p>
            <a:pPr lvl="1"/>
            <a:r>
              <a:rPr lang="en-US" dirty="0" err="1" smtClean="0"/>
              <a:t>SprintCom</a:t>
            </a:r>
            <a:r>
              <a:rPr lang="en-US" dirty="0" smtClean="0"/>
              <a:t> Inc, </a:t>
            </a:r>
            <a:r>
              <a:rPr lang="en-US" dirty="0" err="1" smtClean="0"/>
              <a:t>Airgate</a:t>
            </a:r>
            <a:r>
              <a:rPr lang="en-US" dirty="0" smtClean="0"/>
              <a:t> PSC Inc, Nextel</a:t>
            </a:r>
          </a:p>
          <a:p>
            <a:endParaRPr lang="en-US" dirty="0" smtClean="0"/>
          </a:p>
          <a:p>
            <a:r>
              <a:rPr lang="en-US" dirty="0" smtClean="0"/>
              <a:t>T-Mobile – </a:t>
            </a:r>
          </a:p>
          <a:p>
            <a:pPr lvl="1"/>
            <a:r>
              <a:rPr lang="en-US" dirty="0" smtClean="0"/>
              <a:t>T-Mobile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Wilkes – Asst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126954" cy="498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-1500000">
            <a:off x="1536556" y="2967335"/>
            <a:ext cx="6070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Retired  July 2015</a:t>
            </a:r>
            <a:endParaRPr lang="en-US" sz="54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Comparing tower Values </a:t>
            </a:r>
          </a:p>
          <a:p>
            <a:r>
              <a:rPr lang="en-US" dirty="0" smtClean="0"/>
              <a:t>&amp; </a:t>
            </a:r>
          </a:p>
          <a:p>
            <a:r>
              <a:rPr lang="en-US" dirty="0" smtClean="0"/>
              <a:t>Wireless Values </a:t>
            </a:r>
          </a:p>
          <a:p>
            <a:endParaRPr lang="en-US" dirty="0" smtClean="0"/>
          </a:p>
          <a:p>
            <a:r>
              <a:rPr lang="en-US" dirty="0" smtClean="0"/>
              <a:t>from Last Year to This year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vs.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Wireless Value Comparisons (14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15)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3" y="1527174"/>
          <a:ext cx="8385176" cy="42640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6294"/>
                <a:gridCol w="2096294"/>
                <a:gridCol w="2096294"/>
                <a:gridCol w="2096294"/>
              </a:tblGrid>
              <a:tr h="8528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r>
                        <a:rPr lang="en-US" baseline="0" dirty="0" smtClean="0"/>
                        <a:t>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r>
                        <a:rPr lang="en-US" baseline="0" dirty="0" smtClean="0"/>
                        <a:t> in Value</a:t>
                      </a:r>
                      <a:endParaRPr lang="en-US" dirty="0"/>
                    </a:p>
                  </a:txBody>
                  <a:tcPr/>
                </a:tc>
              </a:tr>
              <a:tr h="8528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AT&amp;T Mobility*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400" u="none" strike="noStrike" kern="1200" dirty="0" smtClean="0"/>
                        <a:t>574,232,353</a:t>
                      </a:r>
                      <a:endParaRPr kumimoji="0" lang="en-US" sz="24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400" u="none" strike="noStrike" kern="1200" dirty="0" smtClean="0"/>
                        <a:t>619,509,313</a:t>
                      </a:r>
                      <a:endParaRPr kumimoji="0" lang="en-US" sz="24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400" u="none" strike="noStrike" kern="1200" dirty="0" smtClean="0"/>
                        <a:t>45,276,960</a:t>
                      </a:r>
                      <a:endParaRPr kumimoji="0" lang="en-US" sz="2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528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T-Mobile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82,834,377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92,133,259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9,298,882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528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Verizon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400" u="none" strike="noStrike" kern="1200" dirty="0" smtClean="0"/>
                        <a:t>539,035,202</a:t>
                      </a:r>
                      <a:endParaRPr kumimoji="0" lang="en-US" sz="240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400" u="none" strike="noStrike" kern="1200" dirty="0" smtClean="0"/>
                        <a:t>539,865,284</a:t>
                      </a:r>
                      <a:endParaRPr kumimoji="0" lang="en-US" sz="24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400" u="none" strike="noStrike" kern="1200" dirty="0" smtClean="0"/>
                        <a:t>830,082</a:t>
                      </a:r>
                      <a:endParaRPr kumimoji="0" lang="en-US" sz="24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5280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AT&amp;T Mobility includes both Tower &amp; Wireless Values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When does all of this start?</a:t>
            </a:r>
            <a:endParaRPr 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HB1050 took affect on January 1, 2015.</a:t>
            </a:r>
          </a:p>
          <a:p>
            <a:endParaRPr lang="en-US" dirty="0" smtClean="0"/>
          </a:p>
          <a:p>
            <a:r>
              <a:rPr lang="en-US" dirty="0" smtClean="0"/>
              <a:t>Any previous audits are still valid for tax years prior to 2015.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learned in 2015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 to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Taxing District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Companies don’t know which districts they are located within.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Sometimes they don’t even know the address.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how do we assign this value to the correct taxing district?????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Taxing District Issues – </a:t>
            </a:r>
            <a:r>
              <a:rPr lang="en-US" dirty="0" smtClean="0">
                <a:solidFill>
                  <a:srgbClr val="130BB5"/>
                </a:solidFill>
              </a:rPr>
              <a:t>Mike’s Vision</a:t>
            </a:r>
            <a:endParaRPr lang="en-US" dirty="0">
              <a:solidFill>
                <a:srgbClr val="130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Companies will send you their assets by address.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Counties will need to assign the proper taxing district to the address.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Taxing Districts will have to follow a very strict formatting specification.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Wireless Companies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676400"/>
          <a:ext cx="8504238" cy="46945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60775"/>
                <a:gridCol w="2209800"/>
                <a:gridCol w="2633663"/>
              </a:tblGrid>
              <a:tr h="464926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County Assessed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NCDOR Assessed</a:t>
                      </a:r>
                      <a:endParaRPr lang="en-US" dirty="0"/>
                    </a:p>
                  </a:txBody>
                  <a:tcPr/>
                </a:tc>
              </a:tr>
              <a:tr h="702277">
                <a:tc>
                  <a:txBody>
                    <a:bodyPr/>
                    <a:lstStyle/>
                    <a:p>
                      <a:r>
                        <a:rPr lang="en-US" dirty="0" smtClean="0"/>
                        <a:t>Cell Tower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934297">
                <a:tc>
                  <a:txBody>
                    <a:bodyPr/>
                    <a:lstStyle/>
                    <a:p>
                      <a:r>
                        <a:rPr lang="en-US" dirty="0" smtClean="0"/>
                        <a:t>Cell Tower Concrete, Fencing, Shelter,</a:t>
                      </a:r>
                      <a:r>
                        <a:rPr lang="en-US" baseline="0" dirty="0" smtClean="0"/>
                        <a:t> and other Improvements at site.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en-US" dirty="0" smtClean="0"/>
                        <a:t>Motor Vehicles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93698">
                <a:tc>
                  <a:txBody>
                    <a:bodyPr/>
                    <a:lstStyle/>
                    <a:p>
                      <a:r>
                        <a:rPr lang="en-US" dirty="0" smtClean="0"/>
                        <a:t>Tangible Personal Property – Computers, F&amp;F, M&amp;E.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42121">
                <a:tc>
                  <a:txBody>
                    <a:bodyPr/>
                    <a:lstStyle/>
                    <a:p>
                      <a:r>
                        <a:rPr lang="en-US" dirty="0" smtClean="0"/>
                        <a:t>Leasehold Improvements (</a:t>
                      </a:r>
                      <a:r>
                        <a:rPr lang="en-US" dirty="0" err="1" smtClean="0"/>
                        <a:t>Upfits</a:t>
                      </a:r>
                      <a:r>
                        <a:rPr lang="en-US" baseline="0" dirty="0" smtClean="0"/>
                        <a:t> at a Mall for example)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0849">
                <a:tc>
                  <a:txBody>
                    <a:bodyPr/>
                    <a:lstStyle/>
                    <a:p>
                      <a:r>
                        <a:rPr lang="en-US" dirty="0" smtClean="0"/>
                        <a:t>Real Property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lowchart: Connector 9"/>
          <p:cNvSpPr/>
          <p:nvPr/>
        </p:nvSpPr>
        <p:spPr>
          <a:xfrm>
            <a:off x="7391400" y="52578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391400" y="45720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391400" y="32004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4953000" y="59436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953000" y="39624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391400" y="23622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43" name="Picture 16" descr="iphone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28600"/>
            <a:ext cx="9429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Tower Companies</a:t>
            </a:r>
            <a:endParaRPr lang="en-US" dirty="0"/>
          </a:p>
        </p:txBody>
      </p:sp>
      <p:sp>
        <p:nvSpPr>
          <p:cNvPr id="52227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304800" y="1600200"/>
          <a:ext cx="8504238" cy="42267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60775"/>
                <a:gridCol w="2209800"/>
                <a:gridCol w="2633663"/>
              </a:tblGrid>
              <a:tr h="464926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County Assessed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NCDOR Assessed</a:t>
                      </a:r>
                      <a:endParaRPr lang="en-US" dirty="0"/>
                    </a:p>
                  </a:txBody>
                  <a:tcPr/>
                </a:tc>
              </a:tr>
              <a:tr h="702277">
                <a:tc>
                  <a:txBody>
                    <a:bodyPr/>
                    <a:lstStyle/>
                    <a:p>
                      <a:r>
                        <a:rPr lang="en-US" dirty="0" smtClean="0"/>
                        <a:t>Cell Tower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934297">
                <a:tc>
                  <a:txBody>
                    <a:bodyPr/>
                    <a:lstStyle/>
                    <a:p>
                      <a:r>
                        <a:rPr lang="en-US" dirty="0" smtClean="0"/>
                        <a:t>Cell Tower Concrete, Fencing, Shelter,</a:t>
                      </a:r>
                      <a:r>
                        <a:rPr lang="en-US" baseline="0" dirty="0" smtClean="0"/>
                        <a:t> and other Improvements at site.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en-US" dirty="0" smtClean="0"/>
                        <a:t>Motor Vehicles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93698">
                <a:tc>
                  <a:txBody>
                    <a:bodyPr/>
                    <a:lstStyle/>
                    <a:p>
                      <a:r>
                        <a:rPr lang="en-US" dirty="0" smtClean="0"/>
                        <a:t>Tangible Personal Property – Computers, F&amp;F,</a:t>
                      </a:r>
                      <a:r>
                        <a:rPr lang="en-US" baseline="0" dirty="0" smtClean="0"/>
                        <a:t> M&amp;E, etc. located at the Tower Site.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0849">
                <a:tc>
                  <a:txBody>
                    <a:bodyPr/>
                    <a:lstStyle/>
                    <a:p>
                      <a:r>
                        <a:rPr lang="en-US" dirty="0" smtClean="0"/>
                        <a:t>Real Property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lowchart: Connector 7"/>
          <p:cNvSpPr/>
          <p:nvPr/>
        </p:nvSpPr>
        <p:spPr>
          <a:xfrm>
            <a:off x="7391400" y="23622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7391400" y="31242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953000" y="38862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391400" y="46482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4953000" y="54102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263" name="Content Placeholder 3" descr="celltowercart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04800"/>
            <a:ext cx="733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Landline Companies</a:t>
            </a:r>
            <a:endParaRPr lang="en-US" dirty="0"/>
          </a:p>
        </p:txBody>
      </p:sp>
      <p:pic>
        <p:nvPicPr>
          <p:cNvPr id="53251" name="Content Placeholder 14" descr="landli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153694" y="3413125"/>
            <a:ext cx="800100" cy="800100"/>
          </a:xfrm>
        </p:spPr>
      </p:pic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304800" y="1600200"/>
          <a:ext cx="8504238" cy="46482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60775"/>
                <a:gridCol w="2209800"/>
                <a:gridCol w="2633663"/>
              </a:tblGrid>
              <a:tr h="464926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County Assessed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NCDOR Assessed</a:t>
                      </a:r>
                      <a:endParaRPr lang="en-US" dirty="0"/>
                    </a:p>
                  </a:txBody>
                  <a:tcPr/>
                </a:tc>
              </a:tr>
              <a:tr h="702277">
                <a:tc>
                  <a:txBody>
                    <a:bodyPr/>
                    <a:lstStyle/>
                    <a:p>
                      <a:r>
                        <a:rPr lang="en-US" dirty="0" smtClean="0"/>
                        <a:t>Cell Tower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934297">
                <a:tc>
                  <a:txBody>
                    <a:bodyPr/>
                    <a:lstStyle/>
                    <a:p>
                      <a:r>
                        <a:rPr lang="en-US" dirty="0" smtClean="0"/>
                        <a:t>Cell Tower Concrete, Fencing, Shelter,</a:t>
                      </a:r>
                      <a:r>
                        <a:rPr lang="en-US" baseline="0" dirty="0" smtClean="0"/>
                        <a:t> and other Improvements at site.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en-US" dirty="0" smtClean="0"/>
                        <a:t>Motor Vehicles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93698">
                <a:tc>
                  <a:txBody>
                    <a:bodyPr/>
                    <a:lstStyle/>
                    <a:p>
                      <a:r>
                        <a:rPr lang="en-US" dirty="0" smtClean="0"/>
                        <a:t>Tangible Personal 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42121">
                <a:tc>
                  <a:txBody>
                    <a:bodyPr/>
                    <a:lstStyle/>
                    <a:p>
                      <a:r>
                        <a:rPr lang="en-US" dirty="0" smtClean="0"/>
                        <a:t>Leasehold Improvements (</a:t>
                      </a:r>
                      <a:r>
                        <a:rPr lang="en-US" dirty="0" err="1" smtClean="0"/>
                        <a:t>Upfits</a:t>
                      </a:r>
                      <a:r>
                        <a:rPr lang="en-US" baseline="0" dirty="0" smtClean="0"/>
                        <a:t> at a Mall for example)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0849">
                <a:tc>
                  <a:txBody>
                    <a:bodyPr/>
                    <a:lstStyle/>
                    <a:p>
                      <a:r>
                        <a:rPr lang="en-US" dirty="0" smtClean="0"/>
                        <a:t>Real Property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lowchart: Connector 7"/>
          <p:cNvSpPr/>
          <p:nvPr/>
        </p:nvSpPr>
        <p:spPr>
          <a:xfrm>
            <a:off x="7391400" y="23622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7391400" y="31242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391400" y="38862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391400" y="44958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391400" y="51816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7391400" y="57912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3292" name="Picture 15" descr="landli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Cell Towers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you find the Cell Tower?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5364" name="Picture 2" descr="C:\Users\msconnolly\Pictures\Cell Towers Images\sprint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267200"/>
            <a:ext cx="3762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Users\msconnolly\Pictures\Cell Towers Images\tmob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096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C:\Users\msconnolly\Pictures\Cell Towers Images\at&amp;Twirel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038600"/>
            <a:ext cx="3346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C:\Users\msconnolly\Pictures\Cell Towers Images\verizon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76400"/>
            <a:ext cx="42672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-1500000">
            <a:off x="516931" y="2500624"/>
            <a:ext cx="7017698" cy="175432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Centrally Assessed for 2015</a:t>
            </a:r>
            <a:endParaRPr lang="en-US" sz="54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2" descr="C:\Users\msconnolly\Pictures\Cell Towers Images\Camouflaged-Cell-Tower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762500" cy="609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2" descr="C:\Users\msconnolly\Pictures\Cell Towers Images\Camouflaged-Cell-Towers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4762500" cy="609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60420" name="Picture 2" descr="C:\Users\msconnolly\Pictures\Cell Towers Images\Camouflaged-Cell-Towers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762500" cy="609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2468" name="Picture 2" descr="C:\Users\msconnolly\Pictures\Cell Towers Images\Camouflaged-Cell-Towers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762500" cy="609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6" name="Picture 2" descr="C:\Users\msconnolly\Pictures\Cell Towers Images\Camouflaged-Cell-Tower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"/>
            <a:ext cx="4762500" cy="609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2" descr="C:\Users\msconnolly\Pictures\Cell Towers Images\HiddenCellTow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90600"/>
            <a:ext cx="3333750" cy="5276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 descr="C:\Users\msconnolly\Pictures\Cell Towers Images\HiddenCellTower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09600"/>
            <a:ext cx="3810000" cy="580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3" descr="C:\Users\msconnolly\Pictures\Cell Towers Images\HiddenCellTowe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762000"/>
            <a:ext cx="3571875" cy="5457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2" descr="C:\Users\msconnolly\Pictures\Cell Towers Images\Camouflaged-Cell-Towers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"/>
            <a:ext cx="4762500" cy="609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65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Wireless Humor</a:t>
            </a:r>
            <a:endParaRPr lang="en-US" dirty="0"/>
          </a:p>
        </p:txBody>
      </p:sp>
      <p:pic>
        <p:nvPicPr>
          <p:cNvPr id="23555" name="Content Placeholder 3" descr="CellPhone Jok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524000"/>
            <a:ext cx="3276601" cy="47032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Law Changes</a:t>
            </a:r>
            <a:endParaRPr lang="en-US" dirty="0"/>
          </a:p>
        </p:txBody>
      </p:sp>
      <p:sp>
        <p:nvSpPr>
          <p:cNvPr id="2560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 1050 (2014 Session)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HB 1050 (2014 Session)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law that makes </a:t>
            </a:r>
            <a:r>
              <a:rPr lang="en-US" b="1" u="sng" dirty="0" smtClean="0"/>
              <a:t>certain property </a:t>
            </a:r>
            <a:r>
              <a:rPr lang="en-US" dirty="0" smtClean="0"/>
              <a:t>owned by wireless and tower companies to now be centrally assessed by the NC Department of Revenue.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together 11 statutes had to be added/removed or rewritten.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Statute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NCGS 105-333(9a) – Defines a Mobile Telecommunication Company.</a:t>
            </a:r>
          </a:p>
          <a:p>
            <a:endParaRPr lang="en-US" dirty="0" smtClean="0"/>
          </a:p>
          <a:p>
            <a:r>
              <a:rPr lang="en-US" dirty="0" smtClean="0"/>
              <a:t>NCGS 105-333(14) – Added Mobile Telecommunication Company to the Public Service Company definition.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Also removed language that specified that a Mobile Telecommunication Company was not a PSC.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9253</TotalTime>
  <Words>2150</Words>
  <Application>Microsoft Office PowerPoint</Application>
  <PresentationFormat>On-screen Show (4:3)</PresentationFormat>
  <Paragraphs>689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Civic</vt:lpstr>
      <vt:lpstr>Wireless/Cell Towers Centrally Assessed by NCDOR</vt:lpstr>
      <vt:lpstr>Changes for 2015</vt:lpstr>
      <vt:lpstr>Greg Wood – PSC Manager</vt:lpstr>
      <vt:lpstr>Bill Wilkes – Asst Director</vt:lpstr>
      <vt:lpstr>Slide 5</vt:lpstr>
      <vt:lpstr>Wireless Humor</vt:lpstr>
      <vt:lpstr>HB 1050 (2014 Session)</vt:lpstr>
      <vt:lpstr>HB 1050 (2014 Session)</vt:lpstr>
      <vt:lpstr>Statute Changes</vt:lpstr>
      <vt:lpstr>Statute Changes - Cont</vt:lpstr>
      <vt:lpstr>Statute Changes - Cont</vt:lpstr>
      <vt:lpstr>Statute Changes - Cont</vt:lpstr>
      <vt:lpstr>Statute Changes - Cont</vt:lpstr>
      <vt:lpstr>NCGS 105-336(d)(5)</vt:lpstr>
      <vt:lpstr>2015 Stats – Wireless &amp; Tower Values </vt:lpstr>
      <vt:lpstr>Tower Companies</vt:lpstr>
      <vt:lpstr>Cell Tower Sites</vt:lpstr>
      <vt:lpstr>Slide 18</vt:lpstr>
      <vt:lpstr>Cell Tower Appraisal</vt:lpstr>
      <vt:lpstr>Monopole Tower</vt:lpstr>
      <vt:lpstr>Guyed Tower</vt:lpstr>
      <vt:lpstr>Self Supporting Tower</vt:lpstr>
      <vt:lpstr>Marshall &amp; Swift</vt:lpstr>
      <vt:lpstr>Example of Tower Calculation</vt:lpstr>
      <vt:lpstr>Stealth Towers</vt:lpstr>
      <vt:lpstr>Approximate Number of Cell Towers Appraised*</vt:lpstr>
      <vt:lpstr>SBA Towers</vt:lpstr>
      <vt:lpstr>Crown Castle</vt:lpstr>
      <vt:lpstr>American Tower Corp </vt:lpstr>
      <vt:lpstr>Wireless Companies</vt:lpstr>
      <vt:lpstr>Real Property vs. Business Personal Property</vt:lpstr>
      <vt:lpstr>Wireless Companies</vt:lpstr>
      <vt:lpstr>Wireless Company Appraisal</vt:lpstr>
      <vt:lpstr>Wireless Company (Towers)</vt:lpstr>
      <vt:lpstr>Other Types of Properties</vt:lpstr>
      <vt:lpstr>Medium Cellular Company -11,000 assets</vt:lpstr>
      <vt:lpstr>Slide 37</vt:lpstr>
      <vt:lpstr>Slide 38</vt:lpstr>
      <vt:lpstr>Wireless Company Names</vt:lpstr>
      <vt:lpstr>2014 vs. 2015</vt:lpstr>
      <vt:lpstr>Wireless Value Comparisons (14 vs 15)</vt:lpstr>
      <vt:lpstr>When does all of this start?</vt:lpstr>
      <vt:lpstr>Looking Forward to 2016</vt:lpstr>
      <vt:lpstr>Taxing District Issues</vt:lpstr>
      <vt:lpstr>Taxing District Issues – Mike’s Vision</vt:lpstr>
      <vt:lpstr>Wireless Companies</vt:lpstr>
      <vt:lpstr>Tower Companies</vt:lpstr>
      <vt:lpstr>Landline Companies</vt:lpstr>
      <vt:lpstr>Cell Towers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Questions?</vt:lpstr>
    </vt:vector>
  </TitlesOfParts>
  <Company>NC Department of Revenue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msconnolly</dc:creator>
  <cp:lastModifiedBy>NCTCA 1</cp:lastModifiedBy>
  <cp:revision>608</cp:revision>
  <dcterms:created xsi:type="dcterms:W3CDTF">2014-08-07T15:01:02Z</dcterms:created>
  <dcterms:modified xsi:type="dcterms:W3CDTF">2015-09-28T15:51:59Z</dcterms:modified>
</cp:coreProperties>
</file>