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4" r:id="rId2"/>
    <p:sldMasterId id="2147483704" r:id="rId3"/>
    <p:sldMasterId id="2147483714" r:id="rId4"/>
    <p:sldMasterId id="2147483724" r:id="rId5"/>
    <p:sldMasterId id="2147483734" r:id="rId6"/>
    <p:sldMasterId id="2147483744" r:id="rId7"/>
  </p:sldMasterIdLst>
  <p:notesMasterIdLst>
    <p:notesMasterId r:id="rId39"/>
  </p:notesMasterIdLst>
  <p:sldIdLst>
    <p:sldId id="266" r:id="rId8"/>
    <p:sldId id="306" r:id="rId9"/>
    <p:sldId id="307" r:id="rId10"/>
    <p:sldId id="292" r:id="rId11"/>
    <p:sldId id="295" r:id="rId12"/>
    <p:sldId id="296" r:id="rId13"/>
    <p:sldId id="312" r:id="rId14"/>
    <p:sldId id="297" r:id="rId15"/>
    <p:sldId id="324" r:id="rId16"/>
    <p:sldId id="309" r:id="rId17"/>
    <p:sldId id="310" r:id="rId18"/>
    <p:sldId id="293" r:id="rId19"/>
    <p:sldId id="323" r:id="rId20"/>
    <p:sldId id="311" r:id="rId21"/>
    <p:sldId id="294" r:id="rId22"/>
    <p:sldId id="298" r:id="rId23"/>
    <p:sldId id="299" r:id="rId24"/>
    <p:sldId id="300" r:id="rId25"/>
    <p:sldId id="301" r:id="rId26"/>
    <p:sldId id="302" r:id="rId27"/>
    <p:sldId id="303" r:id="rId28"/>
    <p:sldId id="313" r:id="rId29"/>
    <p:sldId id="320" r:id="rId30"/>
    <p:sldId id="316" r:id="rId31"/>
    <p:sldId id="321" r:id="rId32"/>
    <p:sldId id="322" r:id="rId33"/>
    <p:sldId id="318" r:id="rId34"/>
    <p:sldId id="319" r:id="rId35"/>
    <p:sldId id="314" r:id="rId36"/>
    <p:sldId id="315" r:id="rId37"/>
    <p:sldId id="317"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0000"/>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477" autoAdjust="0"/>
  </p:normalViewPr>
  <p:slideViewPr>
    <p:cSldViewPr>
      <p:cViewPr varScale="1">
        <p:scale>
          <a:sx n="63" d="100"/>
          <a:sy n="63" d="100"/>
        </p:scale>
        <p:origin x="-72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dirty="0" smtClean="0"/>
              <a:t>Cumulative Installed PV Capacity</a:t>
            </a:r>
            <a:r>
              <a:rPr lang="en-US" baseline="0" dirty="0" smtClean="0"/>
              <a:t> in Top 5 US States</a:t>
            </a:r>
            <a:endParaRPr lang="en-US" dirty="0"/>
          </a:p>
        </c:rich>
      </c:tx>
      <c:layout/>
    </c:title>
    <c:plotArea>
      <c:layout/>
      <c:barChart>
        <c:barDir val="col"/>
        <c:grouping val="clustered"/>
        <c:ser>
          <c:idx val="0"/>
          <c:order val="0"/>
          <c:tx>
            <c:strRef>
              <c:f>Sheet1!$B$1</c:f>
              <c:strCache>
                <c:ptCount val="1"/>
                <c:pt idx="0">
                  <c:v>Top 5</c:v>
                </c:pt>
              </c:strCache>
            </c:strRef>
          </c:tx>
          <c:spPr>
            <a:solidFill>
              <a:schemeClr val="accent1">
                <a:lumMod val="75000"/>
              </a:schemeClr>
            </a:solidFill>
          </c:spPr>
          <c:cat>
            <c:strRef>
              <c:f>Sheet1!$A$2:$A$6</c:f>
              <c:strCache>
                <c:ptCount val="5"/>
                <c:pt idx="0">
                  <c:v>MA</c:v>
                </c:pt>
                <c:pt idx="1">
                  <c:v>NC</c:v>
                </c:pt>
                <c:pt idx="2">
                  <c:v>NJ</c:v>
                </c:pt>
                <c:pt idx="3">
                  <c:v>AZ</c:v>
                </c:pt>
                <c:pt idx="4">
                  <c:v>CA</c:v>
                </c:pt>
              </c:strCache>
            </c:strRef>
          </c:cat>
          <c:val>
            <c:numRef>
              <c:f>Sheet1!$B$2:$B$6</c:f>
              <c:numCache>
                <c:formatCode>General</c:formatCode>
                <c:ptCount val="5"/>
                <c:pt idx="0">
                  <c:v>789</c:v>
                </c:pt>
                <c:pt idx="1">
                  <c:v>953</c:v>
                </c:pt>
                <c:pt idx="2">
                  <c:v>1451</c:v>
                </c:pt>
                <c:pt idx="3">
                  <c:v>2069</c:v>
                </c:pt>
                <c:pt idx="4">
                  <c:v>9977</c:v>
                </c:pt>
              </c:numCache>
            </c:numRef>
          </c:val>
        </c:ser>
        <c:dLbls/>
        <c:axId val="86781312"/>
        <c:axId val="86795392"/>
      </c:barChart>
      <c:catAx>
        <c:axId val="86781312"/>
        <c:scaling>
          <c:orientation val="minMax"/>
        </c:scaling>
        <c:axPos val="b"/>
        <c:numFmt formatCode="General" sourceLinked="1"/>
        <c:tickLblPos val="nextTo"/>
        <c:crossAx val="86795392"/>
        <c:crossesAt val="0"/>
        <c:auto val="1"/>
        <c:lblAlgn val="ctr"/>
        <c:lblOffset val="100"/>
      </c:catAx>
      <c:valAx>
        <c:axId val="86795392"/>
        <c:scaling>
          <c:orientation val="minMax"/>
        </c:scaling>
        <c:axPos val="l"/>
        <c:majorGridlines/>
        <c:title>
          <c:tx>
            <c:rich>
              <a:bodyPr rot="-5400000" vert="horz"/>
              <a:lstStyle/>
              <a:p>
                <a:pPr>
                  <a:defRPr/>
                </a:pPr>
                <a:r>
                  <a:rPr lang="en-US" dirty="0" smtClean="0"/>
                  <a:t>Megawatts</a:t>
                </a:r>
                <a:endParaRPr lang="en-US" dirty="0"/>
              </a:p>
            </c:rich>
          </c:tx>
          <c:layout/>
        </c:title>
        <c:numFmt formatCode="General" sourceLinked="1"/>
        <c:tickLblPos val="nextTo"/>
        <c:crossAx val="86781312"/>
        <c:crosses val="autoZero"/>
        <c:crossBetween val="between"/>
      </c:valAx>
    </c:plotArea>
    <c:plotVisOnly val="1"/>
    <c:dispBlanksAs val="gap"/>
  </c:chart>
  <c:txPr>
    <a:bodyPr/>
    <a:lstStyle/>
    <a:p>
      <a:pPr>
        <a:defRPr sz="1800">
          <a:latin typeface="Gill Sans MT"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dirty="0" smtClean="0"/>
              <a:t>Annual Installed PV Capacity</a:t>
            </a:r>
            <a:r>
              <a:rPr lang="en-US" baseline="0" dirty="0" smtClean="0"/>
              <a:t> in North Carolina</a:t>
            </a:r>
            <a:endParaRPr lang="en-US" dirty="0"/>
          </a:p>
        </c:rich>
      </c:tx>
      <c:layout/>
    </c:title>
    <c:plotArea>
      <c:layout/>
      <c:barChart>
        <c:barDir val="col"/>
        <c:grouping val="stacked"/>
        <c:ser>
          <c:idx val="0"/>
          <c:order val="0"/>
          <c:tx>
            <c:strRef>
              <c:f>Sheet1!$B$1</c:f>
              <c:strCache>
                <c:ptCount val="1"/>
                <c:pt idx="0">
                  <c:v>Res</c:v>
                </c:pt>
              </c:strCache>
            </c:strRef>
          </c:tx>
          <c:spPr>
            <a:solidFill>
              <a:schemeClr val="accent1">
                <a:lumMod val="75000"/>
              </a:schemeClr>
            </a:solidFill>
          </c:spPr>
          <c:cat>
            <c:strRef>
              <c:f>Sheet1!$A$2:$A$7</c:f>
              <c:strCache>
                <c:ptCount val="6"/>
                <c:pt idx="0">
                  <c:v>2010</c:v>
                </c:pt>
                <c:pt idx="1">
                  <c:v>2011</c:v>
                </c:pt>
                <c:pt idx="2">
                  <c:v>2012</c:v>
                </c:pt>
                <c:pt idx="3">
                  <c:v>2013</c:v>
                </c:pt>
                <c:pt idx="4">
                  <c:v>2014</c:v>
                </c:pt>
                <c:pt idx="5">
                  <c:v>2015E</c:v>
                </c:pt>
              </c:strCache>
            </c:strRef>
          </c:cat>
          <c:val>
            <c:numRef>
              <c:f>Sheet1!$B$2:$B$7</c:f>
              <c:numCache>
                <c:formatCode>General</c:formatCode>
                <c:ptCount val="6"/>
                <c:pt idx="0">
                  <c:v>0</c:v>
                </c:pt>
                <c:pt idx="1">
                  <c:v>2</c:v>
                </c:pt>
                <c:pt idx="2">
                  <c:v>1</c:v>
                </c:pt>
                <c:pt idx="3">
                  <c:v>2</c:v>
                </c:pt>
                <c:pt idx="4">
                  <c:v>4</c:v>
                </c:pt>
                <c:pt idx="5">
                  <c:v>9</c:v>
                </c:pt>
              </c:numCache>
            </c:numRef>
          </c:val>
        </c:ser>
        <c:ser>
          <c:idx val="1"/>
          <c:order val="1"/>
          <c:tx>
            <c:strRef>
              <c:f>Sheet1!$C$1</c:f>
              <c:strCache>
                <c:ptCount val="1"/>
                <c:pt idx="0">
                  <c:v>Non Res</c:v>
                </c:pt>
              </c:strCache>
            </c:strRef>
          </c:tx>
          <c:cat>
            <c:strRef>
              <c:f>Sheet1!$A$2:$A$7</c:f>
              <c:strCache>
                <c:ptCount val="6"/>
                <c:pt idx="0">
                  <c:v>2010</c:v>
                </c:pt>
                <c:pt idx="1">
                  <c:v>2011</c:v>
                </c:pt>
                <c:pt idx="2">
                  <c:v>2012</c:v>
                </c:pt>
                <c:pt idx="3">
                  <c:v>2013</c:v>
                </c:pt>
                <c:pt idx="4">
                  <c:v>2014</c:v>
                </c:pt>
                <c:pt idx="5">
                  <c:v>2015E</c:v>
                </c:pt>
              </c:strCache>
            </c:strRef>
          </c:cat>
          <c:val>
            <c:numRef>
              <c:f>Sheet1!$C$2:$C$7</c:f>
              <c:numCache>
                <c:formatCode>General</c:formatCode>
                <c:ptCount val="6"/>
                <c:pt idx="0">
                  <c:v>4</c:v>
                </c:pt>
                <c:pt idx="1">
                  <c:v>26</c:v>
                </c:pt>
                <c:pt idx="2">
                  <c:v>2</c:v>
                </c:pt>
                <c:pt idx="3">
                  <c:v>57</c:v>
                </c:pt>
                <c:pt idx="4">
                  <c:v>3</c:v>
                </c:pt>
                <c:pt idx="5">
                  <c:v>71</c:v>
                </c:pt>
              </c:numCache>
            </c:numRef>
          </c:val>
        </c:ser>
        <c:ser>
          <c:idx val="2"/>
          <c:order val="2"/>
          <c:tx>
            <c:strRef>
              <c:f>Sheet1!$D$1</c:f>
              <c:strCache>
                <c:ptCount val="1"/>
                <c:pt idx="0">
                  <c:v>Utility</c:v>
                </c:pt>
              </c:strCache>
            </c:strRef>
          </c:tx>
          <c:cat>
            <c:strRef>
              <c:f>Sheet1!$A$2:$A$7</c:f>
              <c:strCache>
                <c:ptCount val="6"/>
                <c:pt idx="0">
                  <c:v>2010</c:v>
                </c:pt>
                <c:pt idx="1">
                  <c:v>2011</c:v>
                </c:pt>
                <c:pt idx="2">
                  <c:v>2012</c:v>
                </c:pt>
                <c:pt idx="3">
                  <c:v>2013</c:v>
                </c:pt>
                <c:pt idx="4">
                  <c:v>2014</c:v>
                </c:pt>
                <c:pt idx="5">
                  <c:v>2015E</c:v>
                </c:pt>
              </c:strCache>
            </c:strRef>
          </c:cat>
          <c:val>
            <c:numRef>
              <c:f>Sheet1!$D$2:$D$7</c:f>
              <c:numCache>
                <c:formatCode>General</c:formatCode>
                <c:ptCount val="6"/>
                <c:pt idx="0">
                  <c:v>26</c:v>
                </c:pt>
                <c:pt idx="1">
                  <c:v>27</c:v>
                </c:pt>
                <c:pt idx="2">
                  <c:v>121</c:v>
                </c:pt>
                <c:pt idx="3">
                  <c:v>276</c:v>
                </c:pt>
                <c:pt idx="4">
                  <c:v>390</c:v>
                </c:pt>
                <c:pt idx="5">
                  <c:v>720</c:v>
                </c:pt>
              </c:numCache>
            </c:numRef>
          </c:val>
        </c:ser>
        <c:dLbls/>
        <c:overlap val="100"/>
        <c:axId val="74289920"/>
        <c:axId val="74291456"/>
      </c:barChart>
      <c:catAx>
        <c:axId val="74289920"/>
        <c:scaling>
          <c:orientation val="minMax"/>
        </c:scaling>
        <c:axPos val="b"/>
        <c:numFmt formatCode="General" sourceLinked="1"/>
        <c:tickLblPos val="nextTo"/>
        <c:crossAx val="74291456"/>
        <c:crossesAt val="0"/>
        <c:auto val="1"/>
        <c:lblAlgn val="ctr"/>
        <c:lblOffset val="100"/>
      </c:catAx>
      <c:valAx>
        <c:axId val="74291456"/>
        <c:scaling>
          <c:orientation val="minMax"/>
          <c:max val="800"/>
        </c:scaling>
        <c:axPos val="l"/>
        <c:majorGridlines/>
        <c:title>
          <c:tx>
            <c:rich>
              <a:bodyPr rot="-5400000" vert="horz"/>
              <a:lstStyle/>
              <a:p>
                <a:pPr>
                  <a:defRPr/>
                </a:pPr>
                <a:r>
                  <a:rPr lang="en-US" dirty="0" smtClean="0"/>
                  <a:t>Megawatts</a:t>
                </a:r>
                <a:endParaRPr lang="en-US" dirty="0"/>
              </a:p>
            </c:rich>
          </c:tx>
          <c:layout/>
        </c:title>
        <c:numFmt formatCode="General" sourceLinked="1"/>
        <c:tickLblPos val="nextTo"/>
        <c:crossAx val="74289920"/>
        <c:crosses val="autoZero"/>
        <c:crossBetween val="between"/>
      </c:valAx>
    </c:plotArea>
    <c:legend>
      <c:legendPos val="b"/>
      <c:layout/>
    </c:legend>
    <c:plotVisOnly val="1"/>
    <c:dispBlanksAs val="gap"/>
  </c:chart>
  <c:txPr>
    <a:bodyPr/>
    <a:lstStyle/>
    <a:p>
      <a:pPr>
        <a:defRPr sz="1800">
          <a:latin typeface="Gill Sans MT"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a:t>US Average Installed Cost for Behind-the-Meter PV</a:t>
            </a:r>
          </a:p>
        </c:rich>
      </c:tx>
      <c:layout/>
    </c:title>
    <c:plotArea>
      <c:layout/>
      <c:lineChart>
        <c:grouping val="standard"/>
        <c:ser>
          <c:idx val="0"/>
          <c:order val="0"/>
          <c:tx>
            <c:strRef>
              <c:f>Sheet1!$B$1</c:f>
              <c:strCache>
                <c:ptCount val="1"/>
                <c:pt idx="0">
                  <c:v>Cost</c:v>
                </c:pt>
              </c:strCache>
            </c:strRef>
          </c:tx>
          <c:spPr>
            <a:ln w="12700" cmpd="sng">
              <a:solidFill>
                <a:schemeClr val="accent1">
                  <a:lumMod val="75000"/>
                </a:schemeClr>
              </a:solidFill>
            </a:ln>
          </c:spPr>
          <c:marker>
            <c:symbol val="diamond"/>
            <c:size val="12"/>
            <c:spPr>
              <a:solidFill>
                <a:schemeClr val="bg1"/>
              </a:solidFill>
              <a:ln w="12700" cmpd="sng">
                <a:solidFill>
                  <a:schemeClr val="accent1">
                    <a:lumMod val="75000"/>
                  </a:schemeClr>
                </a:solidFill>
              </a:ln>
            </c:spPr>
          </c:marker>
          <c:dPt>
            <c:idx val="12"/>
            <c:marker>
              <c:spPr>
                <a:solidFill>
                  <a:srgbClr val="C25811"/>
                </a:solidFill>
                <a:ln w="12700" cmpd="sng">
                  <a:solidFill>
                    <a:schemeClr val="accent1">
                      <a:lumMod val="75000"/>
                    </a:schemeClr>
                  </a:solidFill>
                </a:ln>
              </c:spPr>
            </c:marker>
          </c:dPt>
          <c:dPt>
            <c:idx val="13"/>
            <c:marker>
              <c:spPr>
                <a:solidFill>
                  <a:srgbClr val="C25811"/>
                </a:solidFill>
                <a:ln w="12700" cmpd="sng">
                  <a:solidFill>
                    <a:schemeClr val="accent1">
                      <a:lumMod val="75000"/>
                    </a:schemeClr>
                  </a:solidFill>
                </a:ln>
              </c:spPr>
            </c:marker>
          </c:dPt>
          <c:dPt>
            <c:idx val="14"/>
            <c:marker>
              <c:spPr>
                <a:solidFill>
                  <a:srgbClr val="C25811"/>
                </a:solidFill>
                <a:ln w="12700" cmpd="sng">
                  <a:solidFill>
                    <a:schemeClr val="accent1">
                      <a:lumMod val="75000"/>
                    </a:schemeClr>
                  </a:solidFill>
                </a:ln>
              </c:spPr>
            </c:marker>
          </c:dPt>
          <c:dPt>
            <c:idx val="15"/>
            <c:marker>
              <c:spPr>
                <a:solidFill>
                  <a:schemeClr val="accent1">
                    <a:lumMod val="75000"/>
                  </a:schemeClr>
                </a:solidFill>
                <a:ln w="12700" cmpd="sng">
                  <a:solidFill>
                    <a:schemeClr val="accent1">
                      <a:lumMod val="75000"/>
                    </a:schemeClr>
                  </a:solidFill>
                </a:ln>
              </c:spPr>
            </c:marker>
          </c:dPt>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0.0</c:formatCode>
                <c:ptCount val="16"/>
                <c:pt idx="0">
                  <c:v>11.98620643857112</c:v>
                </c:pt>
                <c:pt idx="1">
                  <c:v>11.916870001189849</c:v>
                </c:pt>
                <c:pt idx="2">
                  <c:v>11.209105079785759</c:v>
                </c:pt>
                <c:pt idx="3">
                  <c:v>10.815487778498811</c:v>
                </c:pt>
                <c:pt idx="4">
                  <c:v>10.778804289409361</c:v>
                </c:pt>
                <c:pt idx="5">
                  <c:v>9.7922328659183364</c:v>
                </c:pt>
                <c:pt idx="6">
                  <c:v>9.1572147476813885</c:v>
                </c:pt>
                <c:pt idx="7">
                  <c:v>8.7936243257177633</c:v>
                </c:pt>
                <c:pt idx="8">
                  <c:v>8.8469110891807787</c:v>
                </c:pt>
                <c:pt idx="9">
                  <c:v>8.9485369281880924</c:v>
                </c:pt>
                <c:pt idx="10">
                  <c:v>8.6021421041534882</c:v>
                </c:pt>
                <c:pt idx="11">
                  <c:v>8.2073418023498519</c:v>
                </c:pt>
                <c:pt idx="12">
                  <c:v>6.9706964322693858</c:v>
                </c:pt>
                <c:pt idx="13">
                  <c:v>6.190759094395772</c:v>
                </c:pt>
                <c:pt idx="14">
                  <c:v>5.3149485985306866</c:v>
                </c:pt>
                <c:pt idx="15">
                  <c:v>4.7</c:v>
                </c:pt>
              </c:numCache>
            </c:numRef>
          </c:val>
        </c:ser>
        <c:dLbls/>
        <c:marker val="1"/>
        <c:axId val="88172416"/>
        <c:axId val="88173952"/>
      </c:lineChart>
      <c:catAx>
        <c:axId val="88172416"/>
        <c:scaling>
          <c:orientation val="minMax"/>
        </c:scaling>
        <c:axPos val="b"/>
        <c:numFmt formatCode="General" sourceLinked="1"/>
        <c:tickLblPos val="nextTo"/>
        <c:crossAx val="88173952"/>
        <c:crosses val="autoZero"/>
        <c:auto val="1"/>
        <c:lblAlgn val="ctr"/>
        <c:lblOffset val="100"/>
        <c:tickLblSkip val="15"/>
      </c:catAx>
      <c:valAx>
        <c:axId val="88173952"/>
        <c:scaling>
          <c:orientation val="minMax"/>
        </c:scaling>
        <c:axPos val="l"/>
        <c:majorGridlines/>
        <c:title>
          <c:tx>
            <c:rich>
              <a:bodyPr rot="-5400000" vert="horz"/>
              <a:lstStyle/>
              <a:p>
                <a:pPr>
                  <a:defRPr/>
                </a:pPr>
                <a:r>
                  <a:rPr lang="en-US"/>
                  <a:t>Cost per Watt</a:t>
                </a:r>
              </a:p>
            </c:rich>
          </c:tx>
          <c:layout/>
        </c:title>
        <c:numFmt formatCode="&quot;$&quot;#,##0" sourceLinked="0"/>
        <c:tickLblPos val="nextTo"/>
        <c:crossAx val="88172416"/>
        <c:crosses val="autoZero"/>
        <c:crossBetween val="between"/>
      </c:valAx>
    </c:plotArea>
    <c:plotVisOnly val="1"/>
    <c:dispBlanksAs val="gap"/>
  </c:chart>
  <c:txPr>
    <a:bodyPr/>
    <a:lstStyle/>
    <a:p>
      <a:pPr>
        <a:defRPr sz="1800">
          <a:latin typeface="Gill Sans MT"/>
          <a:cs typeface="Gill Sans MT"/>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BDD37F8-7C17-4F3E-BFA7-621ED3F60547}" type="datetimeFigureOut">
              <a:rPr lang="en-US"/>
              <a:pPr>
                <a:defRPr/>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B60C8A1-B68C-4793-AE88-43DD969AFB0A}" type="slidenum">
              <a:rPr lang="en-US" altLang="en-US"/>
              <a:pPr>
                <a:defRPr/>
              </a:pPr>
              <a:t>‹#›</a:t>
            </a:fld>
            <a:endParaRPr lang="en-US" altLang="en-US"/>
          </a:p>
        </p:txBody>
      </p:sp>
    </p:spTree>
    <p:extLst>
      <p:ext uri="{BB962C8B-B14F-4D97-AF65-F5344CB8AC3E}">
        <p14:creationId xmlns:p14="http://schemas.microsoft.com/office/powerpoint/2010/main" xmlns="" val="332299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5629E3-BB47-4704-835F-93AE8EAFB855}"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xmlns="" val="254366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efficiency,</a:t>
            </a:r>
            <a:r>
              <a:rPr lang="en-US" baseline="0" dirty="0" smtClean="0"/>
              <a:t> progressing up</a:t>
            </a:r>
          </a:p>
          <a:p>
            <a:r>
              <a:rPr lang="en-US" baseline="0" dirty="0" smtClean="0"/>
              <a:t>46% </a:t>
            </a:r>
            <a:r>
              <a:rPr lang="en-US" baseline="0" dirty="0" err="1" smtClean="0"/>
              <a:t>multijunction</a:t>
            </a:r>
            <a:endParaRPr lang="en-US" dirty="0"/>
          </a:p>
        </p:txBody>
      </p:sp>
      <p:sp>
        <p:nvSpPr>
          <p:cNvPr id="4" name="Slide Number Placeholder 3"/>
          <p:cNvSpPr>
            <a:spLocks noGrp="1"/>
          </p:cNvSpPr>
          <p:nvPr>
            <p:ph type="sldNum" sz="quarter" idx="10"/>
          </p:nvPr>
        </p:nvSpPr>
        <p:spPr/>
        <p:txBody>
          <a:bodyPr/>
          <a:lstStyle/>
          <a:p>
            <a:fld id="{39C6E827-ADD8-4542-AB2F-B68D79110154}" type="slidenum">
              <a:rPr lang="en-US" smtClean="0"/>
              <a:pPr/>
              <a:t>14</a:t>
            </a:fld>
            <a:endParaRPr lang="en-US"/>
          </a:p>
        </p:txBody>
      </p:sp>
    </p:spTree>
    <p:extLst>
      <p:ext uri="{BB962C8B-B14F-4D97-AF65-F5344CB8AC3E}">
        <p14:creationId xmlns:p14="http://schemas.microsoft.com/office/powerpoint/2010/main" xmlns="" val="428450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15</a:t>
            </a:fld>
            <a:endParaRPr lang="en-US" altLang="en-US"/>
          </a:p>
        </p:txBody>
      </p:sp>
    </p:spTree>
    <p:extLst>
      <p:ext uri="{BB962C8B-B14F-4D97-AF65-F5344CB8AC3E}">
        <p14:creationId xmlns:p14="http://schemas.microsoft.com/office/powerpoint/2010/main" xmlns="" val="205902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16</a:t>
            </a:fld>
            <a:endParaRPr lang="en-US" altLang="en-US"/>
          </a:p>
        </p:txBody>
      </p:sp>
    </p:spTree>
    <p:extLst>
      <p:ext uri="{BB962C8B-B14F-4D97-AF65-F5344CB8AC3E}">
        <p14:creationId xmlns:p14="http://schemas.microsoft.com/office/powerpoint/2010/main" xmlns="" val="415436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17</a:t>
            </a:fld>
            <a:endParaRPr lang="en-US" altLang="en-US"/>
          </a:p>
        </p:txBody>
      </p:sp>
    </p:spTree>
    <p:extLst>
      <p:ext uri="{BB962C8B-B14F-4D97-AF65-F5344CB8AC3E}">
        <p14:creationId xmlns:p14="http://schemas.microsoft.com/office/powerpoint/2010/main" xmlns="" val="138238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Base for Counties</a:t>
            </a:r>
            <a:endParaRPr lang="en-US" dirty="0"/>
          </a:p>
        </p:txBody>
      </p:sp>
      <p:sp>
        <p:nvSpPr>
          <p:cNvPr id="4" name="Slide Number Placeholder 3"/>
          <p:cNvSpPr>
            <a:spLocks noGrp="1"/>
          </p:cNvSpPr>
          <p:nvPr>
            <p:ph type="sldNum" sz="quarter" idx="10"/>
          </p:nvPr>
        </p:nvSpPr>
        <p:spPr/>
        <p:txBody>
          <a:bodyPr/>
          <a:lstStyle/>
          <a:p>
            <a:fld id="{15960FF9-DFC9-4FDF-AB11-9A2E49B1AE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260694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19</a:t>
            </a:fld>
            <a:endParaRPr lang="en-US" altLang="en-US"/>
          </a:p>
        </p:txBody>
      </p:sp>
    </p:spTree>
    <p:extLst>
      <p:ext uri="{BB962C8B-B14F-4D97-AF65-F5344CB8AC3E}">
        <p14:creationId xmlns:p14="http://schemas.microsoft.com/office/powerpoint/2010/main" xmlns="" val="306833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20</a:t>
            </a:fld>
            <a:endParaRPr lang="en-US" altLang="en-US"/>
          </a:p>
        </p:txBody>
      </p:sp>
    </p:spTree>
    <p:extLst>
      <p:ext uri="{BB962C8B-B14F-4D97-AF65-F5344CB8AC3E}">
        <p14:creationId xmlns:p14="http://schemas.microsoft.com/office/powerpoint/2010/main" xmlns="" val="132999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Income for land owners Two Lines Farm </a:t>
            </a:r>
            <a:endParaRPr lang="en-US" dirty="0"/>
          </a:p>
        </p:txBody>
      </p:sp>
      <p:sp>
        <p:nvSpPr>
          <p:cNvPr id="4" name="Slide Number Placeholder 3"/>
          <p:cNvSpPr>
            <a:spLocks noGrp="1"/>
          </p:cNvSpPr>
          <p:nvPr>
            <p:ph type="sldNum" sz="quarter" idx="10"/>
          </p:nvPr>
        </p:nvSpPr>
        <p:spPr/>
        <p:txBody>
          <a:bodyPr/>
          <a:lstStyle/>
          <a:p>
            <a:fld id="{15960FF9-DFC9-4FDF-AB11-9A2E49B1AEC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69161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SunShot</a:t>
            </a:r>
            <a:r>
              <a:rPr lang="en-US" baseline="0" dirty="0" smtClean="0"/>
              <a:t> $1.00/W goal</a:t>
            </a:r>
            <a:endParaRPr lang="en-US" dirty="0" smtClean="0"/>
          </a:p>
          <a:p>
            <a:endParaRPr lang="en-US" dirty="0" smtClean="0"/>
          </a:p>
          <a:p>
            <a:r>
              <a:rPr lang="en-US" dirty="0" smtClean="0"/>
              <a:t>There are</a:t>
            </a:r>
            <a:r>
              <a:rPr lang="en-US" baseline="0" dirty="0" smtClean="0"/>
              <a:t> significant amount of hardware and business operations that contribute to the upfront cost of utility-scale PV</a:t>
            </a:r>
          </a:p>
          <a:p>
            <a:r>
              <a:rPr lang="en-US" baseline="0" dirty="0" smtClean="0"/>
              <a:t>However, equally important to the competitiveness of PV is the cost of financing these systems</a:t>
            </a:r>
          </a:p>
          <a:p>
            <a:r>
              <a:rPr lang="en-US" baseline="0" dirty="0" smtClean="0"/>
              <a:t>A required 9% rate of return represents 42% of the PV system’s LCOE</a:t>
            </a:r>
          </a:p>
          <a:p>
            <a:r>
              <a:rPr lang="en-US" b="1" baseline="0" dirty="0" smtClean="0"/>
              <a:t>Reducing the financing costs to inflation would be the equivalent of cutting all hardware costs!</a:t>
            </a:r>
          </a:p>
          <a:p>
            <a:endParaRPr lang="en-US" b="1" baseline="0" dirty="0" smtClean="0"/>
          </a:p>
          <a:p>
            <a:r>
              <a:rPr lang="en-US" b="1" baseline="0" dirty="0" smtClean="0"/>
              <a:t>Talk through improvements – higher efficiency, longer life, faster install, less Si</a:t>
            </a:r>
            <a:endParaRPr lang="en-US" b="1" dirty="0"/>
          </a:p>
        </p:txBody>
      </p:sp>
      <p:sp>
        <p:nvSpPr>
          <p:cNvPr id="4" name="Slide Number Placeholder 3"/>
          <p:cNvSpPr>
            <a:spLocks noGrp="1"/>
          </p:cNvSpPr>
          <p:nvPr>
            <p:ph type="sldNum" sz="quarter" idx="10"/>
          </p:nvPr>
        </p:nvSpPr>
        <p:spPr/>
        <p:txBody>
          <a:bodyPr/>
          <a:lstStyle/>
          <a:p>
            <a:fld id="{39C6E827-ADD8-4542-AB2F-B68D79110154}" type="slidenum">
              <a:rPr lang="en-US" smtClean="0"/>
              <a:pPr/>
              <a:t>22</a:t>
            </a:fld>
            <a:endParaRPr lang="en-US"/>
          </a:p>
        </p:txBody>
      </p:sp>
    </p:spTree>
    <p:extLst>
      <p:ext uri="{BB962C8B-B14F-4D97-AF65-F5344CB8AC3E}">
        <p14:creationId xmlns:p14="http://schemas.microsoft.com/office/powerpoint/2010/main" xmlns="" val="64986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26</a:t>
            </a:fld>
            <a:endParaRPr lang="en-US" altLang="en-US"/>
          </a:p>
        </p:txBody>
      </p:sp>
    </p:spTree>
    <p:extLst>
      <p:ext uri="{BB962C8B-B14F-4D97-AF65-F5344CB8AC3E}">
        <p14:creationId xmlns:p14="http://schemas.microsoft.com/office/powerpoint/2010/main" xmlns="" val="336795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C4510-F31D-4CC3-AF29-E5689DDFB15A}" type="slidenum">
              <a:rPr lang="en-US" smtClean="0"/>
              <a:pPr/>
              <a:t>3</a:t>
            </a:fld>
            <a:endParaRPr lang="en-US"/>
          </a:p>
        </p:txBody>
      </p:sp>
    </p:spTree>
    <p:extLst>
      <p:ext uri="{BB962C8B-B14F-4D97-AF65-F5344CB8AC3E}">
        <p14:creationId xmlns:p14="http://schemas.microsoft.com/office/powerpoint/2010/main" xmlns="" val="116549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3.2: Failure rates due to customer complaints in the first two years after delivery. The rate is given relative to the total number of failures. The PV modules are delivered by a German distributor in the years 2006-2010 [redrawn from Richter11]. The statistic is based on a total volume of approximately 2 million delivered PV modules. Categories not found in other module failure statistics are drawn in grey scale. </a:t>
            </a:r>
          </a:p>
          <a:p>
            <a:endParaRPr lang="en-US" dirty="0" smtClean="0"/>
          </a:p>
          <a:p>
            <a:r>
              <a:rPr lang="en-US" dirty="0" smtClean="0"/>
              <a:t>Fig. 3.3: Field study of PV module failures found for various PV modules of 21 manufactures installed in the field for 8 years [redrawn from DeGraaff11]. The rate is given relative to the total number of failures. Approximately 2% of the entire fleet are predicted to fail after 11-12 years (do not meet the manufacturer's warranty).</a:t>
            </a:r>
            <a:endParaRPr lang="en-US" dirty="0"/>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30</a:t>
            </a:fld>
            <a:endParaRPr lang="en-US" altLang="en-US"/>
          </a:p>
        </p:txBody>
      </p:sp>
    </p:spTree>
    <p:extLst>
      <p:ext uri="{BB962C8B-B14F-4D97-AF65-F5344CB8AC3E}">
        <p14:creationId xmlns:p14="http://schemas.microsoft.com/office/powerpoint/2010/main" xmlns="" val="233742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in NC is growing strong.</a:t>
            </a:r>
            <a:endParaRPr lang="en-US" dirty="0"/>
          </a:p>
        </p:txBody>
      </p:sp>
      <p:sp>
        <p:nvSpPr>
          <p:cNvPr id="4" name="Slide Number Placeholder 3"/>
          <p:cNvSpPr>
            <a:spLocks noGrp="1"/>
          </p:cNvSpPr>
          <p:nvPr>
            <p:ph type="sldNum" sz="quarter" idx="10"/>
          </p:nvPr>
        </p:nvSpPr>
        <p:spPr/>
        <p:txBody>
          <a:bodyPr/>
          <a:lstStyle/>
          <a:p>
            <a:fld id="{15960FF9-DFC9-4FDF-AB11-9A2E49B1AE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395141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Scaling up to national level, NC currently ranks fourth in the nation in terms of cumulative installed solar capacity of 1,000 MW of solar installations, behind only California, Arizona, and New Jersey. At present, the state accounts for almost 5% of all the solar installed in the U.S.</a:t>
            </a:r>
          </a:p>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xmlns="" val="337974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Carolina current has a strong solar market, with 400 MW of installed PV capacity in 2014 alone. </a:t>
            </a:r>
            <a:r>
              <a:rPr lang="en-US" baseline="0" dirty="0" smtClean="0"/>
              <a:t>As you can see in the chart here, much of this growth is being driven by utility-scale solar installations. Non-residential systems (including those installed on businesses, non-profits, houses of worship, schools, </a:t>
            </a:r>
            <a:r>
              <a:rPr lang="en-US" baseline="0" dirty="0" err="1" smtClean="0"/>
              <a:t>etc</a:t>
            </a:r>
            <a:r>
              <a:rPr lang="en-US" baseline="0" dirty="0" smtClean="0"/>
              <a:t>) make up a much smaller amount of the state’s solar capacity, with residential systems practically nonexistent by comparison. </a:t>
            </a:r>
          </a:p>
          <a:p>
            <a:endParaRPr lang="en-US" baseline="0" dirty="0" smtClean="0"/>
          </a:p>
          <a:p>
            <a:r>
              <a:rPr lang="en-US" baseline="0" dirty="0" smtClean="0"/>
              <a:t>And this is the motivation for today’s workshop. Install PV capacity is expected to continue growing in the near term, with approximately 800 MW expected to be installed across the state in 2015. The vast majority of which (720 MW) will be from utility-scale systems. Since we know more large-scale solar is coming, it is becoming even more important for local governments – such as the ones you all represent – to establish policies and plans throughout your community and state.</a:t>
            </a:r>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xmlns="" val="224072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market, 50</a:t>
            </a:r>
            <a:r>
              <a:rPr lang="en-US" baseline="0" dirty="0" smtClean="0"/>
              <a:t> markets, NC example</a:t>
            </a:r>
            <a:endParaRPr lang="en-US" dirty="0"/>
          </a:p>
        </p:txBody>
      </p:sp>
      <p:sp>
        <p:nvSpPr>
          <p:cNvPr id="4" name="Slide Number Placeholder 3"/>
          <p:cNvSpPr>
            <a:spLocks noGrp="1"/>
          </p:cNvSpPr>
          <p:nvPr>
            <p:ph type="sldNum" sz="quarter" idx="10"/>
          </p:nvPr>
        </p:nvSpPr>
        <p:spPr/>
        <p:txBody>
          <a:bodyPr/>
          <a:lstStyle/>
          <a:p>
            <a:fld id="{39C6E827-ADD8-4542-AB2F-B68D79110154}" type="slidenum">
              <a:rPr lang="en-US" smtClean="0"/>
              <a:pPr/>
              <a:t>7</a:t>
            </a:fld>
            <a:endParaRPr lang="en-US"/>
          </a:p>
        </p:txBody>
      </p:sp>
    </p:spTree>
    <p:extLst>
      <p:ext uri="{BB962C8B-B14F-4D97-AF65-F5344CB8AC3E}">
        <p14:creationId xmlns:p14="http://schemas.microsoft.com/office/powerpoint/2010/main" xmlns="" val="414232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part of the answer to this question</a:t>
            </a:r>
            <a:r>
              <a:rPr lang="en-US" baseline="0" dirty="0" smtClean="0"/>
              <a:t> can be found in the supportive policies the country once passed to incentivize investment in solar, another large part of the answer can be found by examining the cost of solar energy. Here in the U.S., the cost of solar has fallen dramatically over the past several years. Fifteen years ago, a residential solar energy system would run you about $12/ watt. By the end of 2013, this cost was less than $5/ watt, with leading market research suggesting costs are already less than $4/W. Since 2010, the cost of solar has declined by one-third, and we expect this trend to continue throughout the rest of the decade. </a:t>
            </a:r>
          </a:p>
          <a:p>
            <a:endParaRPr lang="en-US" baseline="0" dirty="0" smtClean="0"/>
          </a:p>
          <a:p>
            <a:r>
              <a:rPr lang="en-US" b="1" baseline="0" dirty="0" smtClean="0"/>
              <a:t>One of the main goals for the SunShot Initiative is to reduce costs, down to $1.50/W for residential users by the year 2020. </a:t>
            </a:r>
            <a:endParaRPr lang="en-US" b="1"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xmlns="" val="122805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60C8A1-B68C-4793-AE88-43DD969AFB0A}" type="slidenum">
              <a:rPr lang="en-US" altLang="en-US" smtClean="0"/>
              <a:pPr>
                <a:defRPr/>
              </a:pPr>
              <a:t>9</a:t>
            </a:fld>
            <a:endParaRPr lang="en-US" altLang="en-US"/>
          </a:p>
        </p:txBody>
      </p:sp>
    </p:spTree>
    <p:extLst>
      <p:ext uri="{BB962C8B-B14F-4D97-AF65-F5344CB8AC3E}">
        <p14:creationId xmlns:p14="http://schemas.microsoft.com/office/powerpoint/2010/main" xmlns="" val="232501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1992">
              <a:defRPr>
                <a:solidFill>
                  <a:schemeClr val="tx1"/>
                </a:solidFill>
                <a:latin typeface="Times New Roman" pitchFamily="18" charset="0"/>
              </a:defRPr>
            </a:lvl1pPr>
            <a:lvl2pPr marL="702756" indent="-270291" defTabSz="921992">
              <a:defRPr>
                <a:solidFill>
                  <a:schemeClr val="tx1"/>
                </a:solidFill>
                <a:latin typeface="Times New Roman" pitchFamily="18" charset="0"/>
              </a:defRPr>
            </a:lvl2pPr>
            <a:lvl3pPr marL="1081164" indent="-216233" defTabSz="921992">
              <a:defRPr>
                <a:solidFill>
                  <a:schemeClr val="tx1"/>
                </a:solidFill>
                <a:latin typeface="Times New Roman" pitchFamily="18" charset="0"/>
              </a:defRPr>
            </a:lvl3pPr>
            <a:lvl4pPr marL="1513629" indent="-216233" defTabSz="921992">
              <a:defRPr>
                <a:solidFill>
                  <a:schemeClr val="tx1"/>
                </a:solidFill>
                <a:latin typeface="Times New Roman" pitchFamily="18" charset="0"/>
              </a:defRPr>
            </a:lvl4pPr>
            <a:lvl5pPr marL="1946095" indent="-216233" defTabSz="921992">
              <a:defRPr>
                <a:solidFill>
                  <a:schemeClr val="tx1"/>
                </a:solidFill>
                <a:latin typeface="Times New Roman" pitchFamily="18" charset="0"/>
              </a:defRPr>
            </a:lvl5pPr>
            <a:lvl6pPr marL="2378560" indent="-216233" defTabSz="921992" eaLnBrk="0" fontAlgn="base" hangingPunct="0">
              <a:spcBef>
                <a:spcPct val="0"/>
              </a:spcBef>
              <a:spcAft>
                <a:spcPct val="0"/>
              </a:spcAft>
              <a:defRPr>
                <a:solidFill>
                  <a:schemeClr val="tx1"/>
                </a:solidFill>
                <a:latin typeface="Times New Roman" pitchFamily="18" charset="0"/>
              </a:defRPr>
            </a:lvl6pPr>
            <a:lvl7pPr marL="2811026" indent="-216233" defTabSz="921992" eaLnBrk="0" fontAlgn="base" hangingPunct="0">
              <a:spcBef>
                <a:spcPct val="0"/>
              </a:spcBef>
              <a:spcAft>
                <a:spcPct val="0"/>
              </a:spcAft>
              <a:defRPr>
                <a:solidFill>
                  <a:schemeClr val="tx1"/>
                </a:solidFill>
                <a:latin typeface="Times New Roman" pitchFamily="18" charset="0"/>
              </a:defRPr>
            </a:lvl7pPr>
            <a:lvl8pPr marL="3243491" indent="-216233" defTabSz="921992" eaLnBrk="0" fontAlgn="base" hangingPunct="0">
              <a:spcBef>
                <a:spcPct val="0"/>
              </a:spcBef>
              <a:spcAft>
                <a:spcPct val="0"/>
              </a:spcAft>
              <a:defRPr>
                <a:solidFill>
                  <a:schemeClr val="tx1"/>
                </a:solidFill>
                <a:latin typeface="Times New Roman" pitchFamily="18" charset="0"/>
              </a:defRPr>
            </a:lvl8pPr>
            <a:lvl9pPr marL="3675957" indent="-216233" defTabSz="921992" eaLnBrk="0" fontAlgn="base" hangingPunct="0">
              <a:spcBef>
                <a:spcPct val="0"/>
              </a:spcBef>
              <a:spcAft>
                <a:spcPct val="0"/>
              </a:spcAft>
              <a:defRPr>
                <a:solidFill>
                  <a:schemeClr val="tx1"/>
                </a:solidFill>
                <a:latin typeface="Times New Roman" pitchFamily="18" charset="0"/>
              </a:defRPr>
            </a:lvl9pPr>
          </a:lstStyle>
          <a:p>
            <a:fld id="{0166DC2D-054F-4D1E-84F3-9C232854C0F7}" type="slidenum">
              <a:rPr lang="en-US" smtClean="0">
                <a:solidFill>
                  <a:prstClr val="black"/>
                </a:solidFill>
                <a:latin typeface="Arial" pitchFamily="34" charset="0"/>
              </a:rPr>
              <a:pPr/>
              <a:t>12</a:t>
            </a:fld>
            <a:endParaRPr lang="en-US" smtClean="0">
              <a:solidFill>
                <a:prstClr val="black"/>
              </a:solidFill>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3805" y="4343703"/>
            <a:ext cx="5030391" cy="41154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latin typeface="Arial" pitchFamily="34" charset="0"/>
              </a:rPr>
              <a:t>High efficiencies currently available</a:t>
            </a:r>
          </a:p>
          <a:p>
            <a:pPr eaLnBrk="1" hangingPunct="1">
              <a:buFontTx/>
              <a:buChar char="•"/>
            </a:pPr>
            <a:r>
              <a:rPr lang="en-US" smtClean="0">
                <a:latin typeface="Arial" pitchFamily="34" charset="0"/>
              </a:rPr>
              <a:t>Two general types, mono crystalline (each cell is a thin slice of a single silicon crystal) and poly crystalline (each cell is made up of many moderate sized silicon crystals). Polycrystalline is less efficient, but cheaper to manufacture.</a:t>
            </a:r>
          </a:p>
          <a:p>
            <a:pPr eaLnBrk="1" hangingPunct="1">
              <a:buFontTx/>
              <a:buChar char="•"/>
            </a:pPr>
            <a:endParaRPr lang="en-US" smtClean="0">
              <a:latin typeface="Arial" pitchFamily="34" charset="0"/>
            </a:endParaRPr>
          </a:p>
          <a:p>
            <a:pPr eaLnBrk="1" hangingPunct="1">
              <a:buFontTx/>
              <a:buChar char="•"/>
            </a:pPr>
            <a:endParaRPr lang="en-US" smtClean="0">
              <a:latin typeface="Arial" pitchFamily="34" charset="0"/>
            </a:endParaRPr>
          </a:p>
        </p:txBody>
      </p:sp>
      <p:sp>
        <p:nvSpPr>
          <p:cNvPr id="128005"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1992">
              <a:defRPr>
                <a:solidFill>
                  <a:schemeClr val="tx1"/>
                </a:solidFill>
                <a:latin typeface="Times New Roman" pitchFamily="18" charset="0"/>
              </a:defRPr>
            </a:lvl1pPr>
            <a:lvl2pPr marL="702756" indent="-270291" defTabSz="921992">
              <a:defRPr>
                <a:solidFill>
                  <a:schemeClr val="tx1"/>
                </a:solidFill>
                <a:latin typeface="Times New Roman" pitchFamily="18" charset="0"/>
              </a:defRPr>
            </a:lvl2pPr>
            <a:lvl3pPr marL="1081164" indent="-216233" defTabSz="921992">
              <a:defRPr>
                <a:solidFill>
                  <a:schemeClr val="tx1"/>
                </a:solidFill>
                <a:latin typeface="Times New Roman" pitchFamily="18" charset="0"/>
              </a:defRPr>
            </a:lvl3pPr>
            <a:lvl4pPr marL="1513629" indent="-216233" defTabSz="921992">
              <a:defRPr>
                <a:solidFill>
                  <a:schemeClr val="tx1"/>
                </a:solidFill>
                <a:latin typeface="Times New Roman" pitchFamily="18" charset="0"/>
              </a:defRPr>
            </a:lvl4pPr>
            <a:lvl5pPr marL="1946095" indent="-216233" defTabSz="921992">
              <a:defRPr>
                <a:solidFill>
                  <a:schemeClr val="tx1"/>
                </a:solidFill>
                <a:latin typeface="Times New Roman" pitchFamily="18" charset="0"/>
              </a:defRPr>
            </a:lvl5pPr>
            <a:lvl6pPr marL="2378560" indent="-216233" defTabSz="921992" eaLnBrk="0" fontAlgn="base" hangingPunct="0">
              <a:spcBef>
                <a:spcPct val="0"/>
              </a:spcBef>
              <a:spcAft>
                <a:spcPct val="0"/>
              </a:spcAft>
              <a:defRPr>
                <a:solidFill>
                  <a:schemeClr val="tx1"/>
                </a:solidFill>
                <a:latin typeface="Times New Roman" pitchFamily="18" charset="0"/>
              </a:defRPr>
            </a:lvl6pPr>
            <a:lvl7pPr marL="2811026" indent="-216233" defTabSz="921992" eaLnBrk="0" fontAlgn="base" hangingPunct="0">
              <a:spcBef>
                <a:spcPct val="0"/>
              </a:spcBef>
              <a:spcAft>
                <a:spcPct val="0"/>
              </a:spcAft>
              <a:defRPr>
                <a:solidFill>
                  <a:schemeClr val="tx1"/>
                </a:solidFill>
                <a:latin typeface="Times New Roman" pitchFamily="18" charset="0"/>
              </a:defRPr>
            </a:lvl7pPr>
            <a:lvl8pPr marL="3243491" indent="-216233" defTabSz="921992" eaLnBrk="0" fontAlgn="base" hangingPunct="0">
              <a:spcBef>
                <a:spcPct val="0"/>
              </a:spcBef>
              <a:spcAft>
                <a:spcPct val="0"/>
              </a:spcAft>
              <a:defRPr>
                <a:solidFill>
                  <a:schemeClr val="tx1"/>
                </a:solidFill>
                <a:latin typeface="Times New Roman" pitchFamily="18" charset="0"/>
              </a:defRPr>
            </a:lvl8pPr>
            <a:lvl9pPr marL="3675957" indent="-216233" defTabSz="921992" eaLnBrk="0" fontAlgn="base" hangingPunct="0">
              <a:spcBef>
                <a:spcPct val="0"/>
              </a:spcBef>
              <a:spcAft>
                <a:spcPct val="0"/>
              </a:spcAft>
              <a:defRPr>
                <a:solidFill>
                  <a:schemeClr val="tx1"/>
                </a:solidFill>
                <a:latin typeface="Times New Roman" pitchFamily="18" charset="0"/>
              </a:defRPr>
            </a:lvl9pPr>
          </a:lstStyle>
          <a:p>
            <a:fld id="{195742FB-794A-47A6-BE8B-B47D9C1EB4F5}" type="datetime1">
              <a:rPr lang="en-US" smtClean="0">
                <a:solidFill>
                  <a:prstClr val="black"/>
                </a:solidFill>
                <a:latin typeface="Arial" pitchFamily="34" charset="0"/>
              </a:rPr>
              <a:pPr/>
              <a:t>9/29/2015</a:t>
            </a:fld>
            <a:endParaRPr lang="en-US" smtClean="0">
              <a:solidFill>
                <a:prstClr val="black"/>
              </a:solidFill>
              <a:latin typeface="Arial" pitchFamily="34" charset="0"/>
            </a:endParaRPr>
          </a:p>
        </p:txBody>
      </p:sp>
      <p:sp>
        <p:nvSpPr>
          <p:cNvPr id="128006"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1992">
              <a:defRPr>
                <a:solidFill>
                  <a:schemeClr val="tx1"/>
                </a:solidFill>
                <a:latin typeface="Times New Roman" pitchFamily="18" charset="0"/>
              </a:defRPr>
            </a:lvl1pPr>
            <a:lvl2pPr marL="702756" indent="-270291" defTabSz="921992">
              <a:defRPr>
                <a:solidFill>
                  <a:schemeClr val="tx1"/>
                </a:solidFill>
                <a:latin typeface="Times New Roman" pitchFamily="18" charset="0"/>
              </a:defRPr>
            </a:lvl2pPr>
            <a:lvl3pPr marL="1081164" indent="-216233" defTabSz="921992">
              <a:defRPr>
                <a:solidFill>
                  <a:schemeClr val="tx1"/>
                </a:solidFill>
                <a:latin typeface="Times New Roman" pitchFamily="18" charset="0"/>
              </a:defRPr>
            </a:lvl3pPr>
            <a:lvl4pPr marL="1513629" indent="-216233" defTabSz="921992">
              <a:defRPr>
                <a:solidFill>
                  <a:schemeClr val="tx1"/>
                </a:solidFill>
                <a:latin typeface="Times New Roman" pitchFamily="18" charset="0"/>
              </a:defRPr>
            </a:lvl4pPr>
            <a:lvl5pPr marL="1946095" indent="-216233" defTabSz="921992">
              <a:defRPr>
                <a:solidFill>
                  <a:schemeClr val="tx1"/>
                </a:solidFill>
                <a:latin typeface="Times New Roman" pitchFamily="18" charset="0"/>
              </a:defRPr>
            </a:lvl5pPr>
            <a:lvl6pPr marL="2378560" indent="-216233" defTabSz="921992" eaLnBrk="0" fontAlgn="base" hangingPunct="0">
              <a:spcBef>
                <a:spcPct val="0"/>
              </a:spcBef>
              <a:spcAft>
                <a:spcPct val="0"/>
              </a:spcAft>
              <a:defRPr>
                <a:solidFill>
                  <a:schemeClr val="tx1"/>
                </a:solidFill>
                <a:latin typeface="Times New Roman" pitchFamily="18" charset="0"/>
              </a:defRPr>
            </a:lvl6pPr>
            <a:lvl7pPr marL="2811026" indent="-216233" defTabSz="921992" eaLnBrk="0" fontAlgn="base" hangingPunct="0">
              <a:spcBef>
                <a:spcPct val="0"/>
              </a:spcBef>
              <a:spcAft>
                <a:spcPct val="0"/>
              </a:spcAft>
              <a:defRPr>
                <a:solidFill>
                  <a:schemeClr val="tx1"/>
                </a:solidFill>
                <a:latin typeface="Times New Roman" pitchFamily="18" charset="0"/>
              </a:defRPr>
            </a:lvl7pPr>
            <a:lvl8pPr marL="3243491" indent="-216233" defTabSz="921992" eaLnBrk="0" fontAlgn="base" hangingPunct="0">
              <a:spcBef>
                <a:spcPct val="0"/>
              </a:spcBef>
              <a:spcAft>
                <a:spcPct val="0"/>
              </a:spcAft>
              <a:defRPr>
                <a:solidFill>
                  <a:schemeClr val="tx1"/>
                </a:solidFill>
                <a:latin typeface="Times New Roman" pitchFamily="18" charset="0"/>
              </a:defRPr>
            </a:lvl8pPr>
            <a:lvl9pPr marL="3675957" indent="-216233" defTabSz="921992" eaLnBrk="0" fontAlgn="base" hangingPunct="0">
              <a:spcBef>
                <a:spcPct val="0"/>
              </a:spcBef>
              <a:spcAft>
                <a:spcPct val="0"/>
              </a:spcAft>
              <a:defRPr>
                <a:solidFill>
                  <a:schemeClr val="tx1"/>
                </a:solidFill>
                <a:latin typeface="Times New Roman" pitchFamily="18" charset="0"/>
              </a:defRPr>
            </a:lvl9pPr>
          </a:lstStyle>
          <a:p>
            <a:r>
              <a:rPr lang="en-US" smtClean="0">
                <a:solidFill>
                  <a:prstClr val="black"/>
                </a:solidFill>
                <a:latin typeface="Arial" pitchFamily="34" charset="0"/>
              </a:rPr>
              <a:t>Green Building Basics: Renewable Energy</a:t>
            </a:r>
          </a:p>
        </p:txBody>
      </p:sp>
    </p:spTree>
    <p:extLst>
      <p:ext uri="{BB962C8B-B14F-4D97-AF65-F5344CB8AC3E}">
        <p14:creationId xmlns:p14="http://schemas.microsoft.com/office/powerpoint/2010/main" xmlns="" val="262510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14400" y="1828800"/>
            <a:ext cx="7467600" cy="914400"/>
          </a:xfrm>
          <a:prstGeom prst="rect">
            <a:avLst/>
          </a:prstGeom>
        </p:spPr>
        <p:txBody>
          <a:bodyPr/>
          <a:lstStyle>
            <a:lvl1pPr>
              <a:buNone/>
              <a:defRPr sz="3600"/>
            </a:lvl1pPr>
          </a:lstStyle>
          <a:p>
            <a:pPr lvl="0"/>
            <a:r>
              <a:rPr lang="en-US" dirty="0" smtClean="0"/>
              <a:t>Click to edit Master text styles</a:t>
            </a:r>
          </a:p>
        </p:txBody>
      </p:sp>
    </p:spTree>
    <p:extLst>
      <p:ext uri="{BB962C8B-B14F-4D97-AF65-F5344CB8AC3E}">
        <p14:creationId xmlns:p14="http://schemas.microsoft.com/office/powerpoint/2010/main" xmlns="" val="159183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366853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781730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877927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131230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3635479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0999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1838240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88607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905247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781235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text only">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90600" y="2133600"/>
            <a:ext cx="6858000" cy="3276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7620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206479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816170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071352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623527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2368310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1675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294893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384884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872745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949394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699480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hoto/image o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600200" y="1143000"/>
            <a:ext cx="6324600" cy="2514600"/>
          </a:xfrm>
          <a:prstGeom prst="rect">
            <a:avLst/>
          </a:prstGeom>
        </p:spPr>
        <p:txBody>
          <a:bodyPr/>
          <a:lstStyle/>
          <a:p>
            <a:pPr lvl="0"/>
            <a:endParaRPr lang="en-US" noProof="0"/>
          </a:p>
        </p:txBody>
      </p:sp>
      <p:sp>
        <p:nvSpPr>
          <p:cNvPr id="8" name="Content Placeholder 7"/>
          <p:cNvSpPr>
            <a:spLocks noGrp="1"/>
          </p:cNvSpPr>
          <p:nvPr>
            <p:ph sz="quarter" idx="11"/>
          </p:nvPr>
        </p:nvSpPr>
        <p:spPr>
          <a:xfrm>
            <a:off x="1066800" y="4038600"/>
            <a:ext cx="7315200" cy="914400"/>
          </a:xfrm>
          <a:prstGeom prst="rect">
            <a:avLst/>
          </a:prstGeom>
        </p:spPr>
        <p:txBody>
          <a:bodyPr/>
          <a:lstStyle>
            <a:lvl1pPr>
              <a:buNone/>
              <a:defRPr sz="4000"/>
            </a:lvl1pPr>
          </a:lstStyle>
          <a:p>
            <a:pPr lvl="0"/>
            <a:r>
              <a:rPr lang="en-US" dirty="0" smtClean="0"/>
              <a:t>Click to edit Master text styles</a:t>
            </a:r>
          </a:p>
        </p:txBody>
      </p:sp>
    </p:spTree>
    <p:extLst>
      <p:ext uri="{BB962C8B-B14F-4D97-AF65-F5344CB8AC3E}">
        <p14:creationId xmlns:p14="http://schemas.microsoft.com/office/powerpoint/2010/main" xmlns="" val="3191662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858548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946247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3702996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6887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1311308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442346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989468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265160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512776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53012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wo columns/text only">
    <p:spTree>
      <p:nvGrpSpPr>
        <p:cNvPr id="1" name=""/>
        <p:cNvGrpSpPr/>
        <p:nvPr/>
      </p:nvGrpSpPr>
      <p:grpSpPr>
        <a:xfrm>
          <a:off x="0" y="0"/>
          <a:ext cx="0" cy="0"/>
          <a:chOff x="0" y="0"/>
          <a:chExt cx="0" cy="0"/>
        </a:xfrm>
      </p:grpSpPr>
      <p:sp>
        <p:nvSpPr>
          <p:cNvPr id="5" name="Text Placeholder 10"/>
          <p:cNvSpPr>
            <a:spLocks noGrp="1"/>
          </p:cNvSpPr>
          <p:nvPr>
            <p:ph type="body" sz="quarter" idx="13"/>
          </p:nvPr>
        </p:nvSpPr>
        <p:spPr>
          <a:xfrm>
            <a:off x="990600" y="2133600"/>
            <a:ext cx="6858000" cy="3276600"/>
          </a:xfrm>
          <a:prstGeom prst="rect">
            <a:avLst/>
          </a:prstGeom>
        </p:spPr>
        <p:txBody>
          <a:bodyPr numCol="2"/>
          <a:lstStyle>
            <a:lvl3pPr>
              <a:defRPr/>
            </a:lvl3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Title 1"/>
          <p:cNvSpPr>
            <a:spLocks noGrp="1"/>
          </p:cNvSpPr>
          <p:nvPr>
            <p:ph type="title"/>
          </p:nvPr>
        </p:nvSpPr>
        <p:spPr>
          <a:xfrm>
            <a:off x="457200" y="7620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60043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676743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2394963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187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537904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026938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406470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4147524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288063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681520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452589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 text only with watermark">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90600" y="2133600"/>
            <a:ext cx="6858000" cy="3200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457200" y="6858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057288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15584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9442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3975298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5161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894106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992021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2604576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131548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1721221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61092" y="1069912"/>
            <a:ext cx="5216253" cy="1587555"/>
          </a:xfrm>
          <a:prstGeom prst="rect">
            <a:avLst/>
          </a:prstGeom>
        </p:spPr>
      </p:pic>
    </p:spTree>
    <p:extLst>
      <p:ext uri="{BB962C8B-B14F-4D97-AF65-F5344CB8AC3E}">
        <p14:creationId xmlns:p14="http://schemas.microsoft.com/office/powerpoint/2010/main" xmlns="" val="922833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52685B-7C41-412C-922A-9C43D5398013}" type="datetimeFigureOut">
              <a:rPr lang="en-US" smtClean="0">
                <a:solidFill>
                  <a:prstClr val="black">
                    <a:tint val="75000"/>
                  </a:prstClr>
                </a:solidFill>
                <a:latin typeface="Calibri"/>
              </a:rPr>
              <a:pPr/>
              <a:t>9/29/2015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CF4B44F-87F1-4500-9880-139E99A793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197975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eaLnBrk="1" hangingPunct="1"/>
            <a:fld id="{4784911B-B9A5-4A13-A362-C1BB36529B02}" type="datetimeFigureOut">
              <a:rPr lang="en-US" smtClean="0">
                <a:solidFill>
                  <a:prstClr val="black">
                    <a:tint val="75000"/>
                  </a:prstClr>
                </a:solidFill>
                <a:latin typeface="Arial" charset="0"/>
                <a:ea typeface="ＭＳ Ｐゴシック" charset="-128"/>
              </a:rPr>
              <a:pPr defTabSz="457200" eaLnBrk="1" hangingPunct="1"/>
              <a:t>9/29/2015</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eaLnBrk="1" hangingPunct="1"/>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8227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slide - text only">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90600" y="2133600"/>
            <a:ext cx="6858000" cy="3276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7620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6034329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61672" y="5576454"/>
            <a:ext cx="3221341" cy="980408"/>
          </a:xfrm>
          <a:prstGeom prst="rect">
            <a:avLst/>
          </a:prstGeom>
        </p:spPr>
      </p:pic>
    </p:spTree>
    <p:extLst>
      <p:ext uri="{BB962C8B-B14F-4D97-AF65-F5344CB8AC3E}">
        <p14:creationId xmlns:p14="http://schemas.microsoft.com/office/powerpoint/2010/main" xmlns="" val="3182078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52443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xmlns="" val="385867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7.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838200" y="4038600"/>
            <a:ext cx="7772400" cy="1362075"/>
          </a:xfrm>
          <a:prstGeom prst="rect">
            <a:avLst/>
          </a:prstGeom>
        </p:spPr>
        <p:txBody>
          <a:bodyPr/>
          <a:lstStyle>
            <a:lvl1pPr algn="l">
              <a:defRPr sz="4000" b="1" cap="all"/>
            </a:lvl1pPr>
          </a:lstStyle>
          <a:p>
            <a:pPr eaLnBrk="1" fontAlgn="auto" hangingPunct="1">
              <a:spcAft>
                <a:spcPts val="0"/>
              </a:spcAft>
              <a:defRPr/>
            </a:pPr>
            <a:endParaRPr lang="en-US" dirty="0">
              <a:solidFill>
                <a:srgbClr val="CC0000"/>
              </a:solidFill>
              <a:latin typeface="+mj-lt"/>
              <a:ea typeface="+mj-ea"/>
              <a:cs typeface="+mj-cs"/>
            </a:endParaRPr>
          </a:p>
        </p:txBody>
      </p:sp>
      <p:pic>
        <p:nvPicPr>
          <p:cNvPr id="1027" name="Picture 7"/>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176213" y="247650"/>
            <a:ext cx="19050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2133600" y="247650"/>
            <a:ext cx="6705600" cy="304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9" name="Picture 8"/>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609600" y="5883275"/>
            <a:ext cx="2743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2"/>
          <p:cNvPicPr>
            <a:picLocks noChangeAspect="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300038" y="5878513"/>
            <a:ext cx="3052762"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764" r:id="rId5"/>
    <p:sldLayoutId id="2147483765"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24063012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36777310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6560731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26028581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29766561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eaLnBrk="1" hangingPunct="1"/>
            <a:fld id="{8890FB4D-8F98-3B48-81D7-DC256FD022A9}" type="slidenum">
              <a:rPr lang="en-US">
                <a:latin typeface="Arial" charset="0"/>
              </a:rPr>
              <a:pPr defTabSz="457200" eaLnBrk="1" hangingPunct="1"/>
              <a:t>‹#›</a:t>
            </a:fld>
            <a:endParaRPr lang="en-US">
              <a:latin typeface="Arial" charset="0"/>
            </a:endParaRPr>
          </a:p>
        </p:txBody>
      </p:sp>
    </p:spTree>
    <p:extLst>
      <p:ext uri="{BB962C8B-B14F-4D97-AF65-F5344CB8AC3E}">
        <p14:creationId xmlns:p14="http://schemas.microsoft.com/office/powerpoint/2010/main" xmlns="" val="42113797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66" r:id="rId1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0.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185.jp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79064" y="0"/>
            <a:ext cx="9906000" cy="6858000"/>
          </a:xfrm>
          <a:prstGeom prst="rect">
            <a:avLst/>
          </a:prstGeom>
          <a:ln>
            <a:noFill/>
          </a:ln>
          <a:effectLst>
            <a:outerShdw blurRad="292100" dist="139700" dir="2700000" algn="tl" rotWithShape="0">
              <a:srgbClr val="333333">
                <a:alpha val="65000"/>
              </a:srgbClr>
            </a:outerShdw>
          </a:effectLst>
        </p:spPr>
      </p:pic>
      <p:sp>
        <p:nvSpPr>
          <p:cNvPr id="4099" name="Title 4"/>
          <p:cNvSpPr>
            <a:spLocks noGrp="1"/>
          </p:cNvSpPr>
          <p:nvPr>
            <p:ph type="title"/>
          </p:nvPr>
        </p:nvSpPr>
        <p:spPr bwMode="auto">
          <a:xfrm>
            <a:off x="2089978" y="-21465"/>
            <a:ext cx="7260084" cy="10120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800" b="1" dirty="0" smtClean="0"/>
              <a:t>Life of Solar</a:t>
            </a:r>
            <a:endParaRPr lang="en-US" dirty="0" smtClean="0"/>
          </a:p>
        </p:txBody>
      </p:sp>
      <p:pic>
        <p:nvPicPr>
          <p:cNvPr id="6"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6290819"/>
            <a:ext cx="2057400" cy="327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5051581" y="5033947"/>
            <a:ext cx="3867132" cy="1046977"/>
          </a:xfrm>
          <a:prstGeom prst="rect">
            <a:avLst/>
          </a:prstGeom>
        </p:spPr>
      </p:pic>
      <p:sp>
        <p:nvSpPr>
          <p:cNvPr id="7" name="Content Placeholder 2"/>
          <p:cNvSpPr txBox="1">
            <a:spLocks/>
          </p:cNvSpPr>
          <p:nvPr/>
        </p:nvSpPr>
        <p:spPr bwMode="auto">
          <a:xfrm>
            <a:off x="3670447" y="5775798"/>
            <a:ext cx="6629399" cy="791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400" b="0" i="0" kern="1200">
                <a:solidFill>
                  <a:srgbClr val="6A737B"/>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a:pPr>
            <a:r>
              <a:rPr lang="en-US" sz="2800" b="1" dirty="0">
                <a:solidFill>
                  <a:schemeClr val="tx1"/>
                </a:solidFill>
                <a:latin typeface="Gill Sans MT" charset="0"/>
              </a:rPr>
              <a:t>Tommy_Cleveland@ncsu.edu</a:t>
            </a:r>
          </a:p>
        </p:txBody>
      </p:sp>
    </p:spTree>
    <p:extLst>
      <p:ext uri="{BB962C8B-B14F-4D97-AF65-F5344CB8AC3E}">
        <p14:creationId xmlns:p14="http://schemas.microsoft.com/office/powerpoint/2010/main" xmlns="" val="1071048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2949575"/>
            <a:ext cx="4038600" cy="3046413"/>
          </a:xfrm>
          <a:prstGeom prst="rect">
            <a:avLst/>
          </a:prstGeom>
          <a:ln>
            <a:solidFill>
              <a:schemeClr val="bg1">
                <a:alpha val="96000"/>
              </a:schemeClr>
            </a:solidFill>
          </a:ln>
        </p:spPr>
        <p:txBody>
          <a:bodyPr>
            <a:spAutoFit/>
          </a:bodyPr>
          <a:lstStyle/>
          <a:p>
            <a:pPr marL="457200" indent="-457200">
              <a:lnSpc>
                <a:spcPct val="150000"/>
              </a:lnSpc>
              <a:buFont typeface="Arial" pitchFamily="34" charset="0"/>
              <a:buChar char="•"/>
              <a:defRPr/>
            </a:pPr>
            <a:r>
              <a:rPr lang="en-US" sz="3200" dirty="0">
                <a:latin typeface="+mn-lt"/>
              </a:rPr>
              <a:t>PV Module</a:t>
            </a:r>
          </a:p>
          <a:p>
            <a:pPr marL="457200" indent="-457200">
              <a:lnSpc>
                <a:spcPct val="150000"/>
              </a:lnSpc>
              <a:buFont typeface="Arial" pitchFamily="34" charset="0"/>
              <a:buChar char="•"/>
              <a:defRPr/>
            </a:pPr>
            <a:r>
              <a:rPr lang="en-US" sz="3200" dirty="0">
                <a:latin typeface="+mn-lt"/>
              </a:rPr>
              <a:t>PV Panel</a:t>
            </a:r>
          </a:p>
          <a:p>
            <a:pPr marL="457200" indent="-457200">
              <a:lnSpc>
                <a:spcPct val="150000"/>
              </a:lnSpc>
              <a:buFont typeface="Arial" pitchFamily="34" charset="0"/>
              <a:buChar char="•"/>
              <a:defRPr/>
            </a:pPr>
            <a:r>
              <a:rPr lang="en-US" sz="3200" dirty="0">
                <a:latin typeface="+mn-lt"/>
              </a:rPr>
              <a:t>PV Array</a:t>
            </a:r>
          </a:p>
          <a:p>
            <a:pPr marL="457200" indent="-457200">
              <a:lnSpc>
                <a:spcPct val="150000"/>
              </a:lnSpc>
              <a:buFont typeface="Arial" pitchFamily="34" charset="0"/>
              <a:buChar char="•"/>
              <a:defRPr/>
            </a:pPr>
            <a:r>
              <a:rPr lang="en-US" sz="3200" dirty="0">
                <a:latin typeface="+mn-lt"/>
              </a:rPr>
              <a:t> Sub-array or string</a:t>
            </a:r>
          </a:p>
        </p:txBody>
      </p:sp>
      <p:sp>
        <p:nvSpPr>
          <p:cNvPr id="92163" name="Title 4"/>
          <p:cNvSpPr>
            <a:spLocks noGrp="1"/>
          </p:cNvSpPr>
          <p:nvPr>
            <p:ph type="title"/>
          </p:nvPr>
        </p:nvSpPr>
        <p:spPr bwMode="auto">
          <a:xfrm>
            <a:off x="336550" y="210700"/>
            <a:ext cx="8229600" cy="12406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cs typeface="Arial" panose="020B0604020202020204" pitchFamily="34" charset="0"/>
              </a:rPr>
              <a:t>PV System Components</a:t>
            </a:r>
            <a:r>
              <a:rPr lang="en-US" altLang="en-US" sz="3600" b="1" dirty="0" smtClean="0">
                <a:cs typeface="Arial" panose="020B0604020202020204" pitchFamily="34" charset="0"/>
              </a:rPr>
              <a:t>: </a:t>
            </a:r>
            <a:br>
              <a:rPr lang="en-US" altLang="en-US" sz="3600" b="1" dirty="0" smtClean="0">
                <a:cs typeface="Arial" panose="020B0604020202020204" pitchFamily="34" charset="0"/>
              </a:rPr>
            </a:br>
            <a:r>
              <a:rPr lang="en-US" altLang="en-US" sz="3600" b="1" dirty="0" smtClean="0">
                <a:cs typeface="Arial" panose="020B0604020202020204" pitchFamily="34" charset="0"/>
              </a:rPr>
              <a:t>from Cells to Arrays</a:t>
            </a:r>
            <a:r>
              <a:rPr lang="en-US" altLang="en-US" b="1" dirty="0" smtClean="0">
                <a:cs typeface="Arial" panose="020B0604020202020204" pitchFamily="34" charset="0"/>
              </a:rPr>
              <a:t/>
            </a:r>
            <a:br>
              <a:rPr lang="en-US" altLang="en-US" b="1" dirty="0" smtClean="0">
                <a:cs typeface="Arial" panose="020B0604020202020204" pitchFamily="34" charset="0"/>
              </a:rPr>
            </a:br>
            <a:endParaRPr lang="en-US" altLang="en-US" b="1" dirty="0" smtClean="0"/>
          </a:p>
        </p:txBody>
      </p:sp>
      <p:pic>
        <p:nvPicPr>
          <p:cNvPr id="92164" name="Picture 8" descr="http://upload.wikimedia.org/wikipedia/commons/thumb/9/90/Solar_cell.png/220px-Solar_cel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6925" y="1974850"/>
            <a:ext cx="1312863"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5" name="Picture 10" descr="Grape Solar 250 Watt Monocrystalline Solar Pan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0474" y="1189820"/>
            <a:ext cx="1495554" cy="2336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6" name="Picture 12" descr="http://images.wisegeek.com/solar-panels-in-su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786" y="3884476"/>
            <a:ext cx="3156513" cy="285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038225" y="3149600"/>
            <a:ext cx="830263" cy="508000"/>
          </a:xfrm>
          <a:prstGeom prst="rect">
            <a:avLst/>
          </a:prstGeom>
        </p:spPr>
        <p:txBody>
          <a:bodyPr wrap="none">
            <a:spAutoFit/>
          </a:bodyPr>
          <a:lstStyle/>
          <a:p>
            <a:pPr>
              <a:lnSpc>
                <a:spcPct val="150000"/>
              </a:lnSpc>
              <a:defRPr/>
            </a:pPr>
            <a:r>
              <a:rPr lang="en-US" dirty="0">
                <a:latin typeface="+mn-lt"/>
              </a:rPr>
              <a:t>PV Cell</a:t>
            </a:r>
          </a:p>
        </p:txBody>
      </p:sp>
      <p:sp>
        <p:nvSpPr>
          <p:cNvPr id="9" name="Rectangle 8"/>
          <p:cNvSpPr/>
          <p:nvPr/>
        </p:nvSpPr>
        <p:spPr>
          <a:xfrm>
            <a:off x="5998415" y="3640763"/>
            <a:ext cx="1217613" cy="465138"/>
          </a:xfrm>
          <a:prstGeom prst="rect">
            <a:avLst/>
          </a:prstGeom>
        </p:spPr>
        <p:txBody>
          <a:bodyPr wrap="none">
            <a:spAutoFit/>
          </a:bodyPr>
          <a:lstStyle/>
          <a:p>
            <a:pPr>
              <a:lnSpc>
                <a:spcPct val="150000"/>
              </a:lnSpc>
              <a:defRPr/>
            </a:pPr>
            <a:r>
              <a:rPr lang="en-US" dirty="0">
                <a:latin typeface="+mn-lt"/>
              </a:rPr>
              <a:t>PV Module</a:t>
            </a:r>
          </a:p>
        </p:txBody>
      </p:sp>
      <p:sp>
        <p:nvSpPr>
          <p:cNvPr id="13" name="Rectangle 12"/>
          <p:cNvSpPr/>
          <p:nvPr/>
        </p:nvSpPr>
        <p:spPr>
          <a:xfrm>
            <a:off x="3616371" y="4574994"/>
            <a:ext cx="1333500" cy="554037"/>
          </a:xfrm>
          <a:prstGeom prst="rect">
            <a:avLst/>
          </a:prstGeom>
        </p:spPr>
        <p:txBody>
          <a:bodyPr>
            <a:spAutoFit/>
          </a:bodyPr>
          <a:lstStyle/>
          <a:p>
            <a:pPr>
              <a:lnSpc>
                <a:spcPct val="150000"/>
              </a:lnSpc>
              <a:defRPr/>
            </a:pPr>
            <a:r>
              <a:rPr lang="en-US" sz="2000" dirty="0">
                <a:latin typeface="+mn-lt"/>
              </a:rPr>
              <a:t>PV Array</a:t>
            </a:r>
          </a:p>
        </p:txBody>
      </p:sp>
      <p:cxnSp>
        <p:nvCxnSpPr>
          <p:cNvPr id="15" name="Straight Arrow Connector 14"/>
          <p:cNvCxnSpPr/>
          <p:nvPr/>
        </p:nvCxnSpPr>
        <p:spPr>
          <a:xfrm flipH="1">
            <a:off x="2819400" y="5108575"/>
            <a:ext cx="971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16371" y="5495223"/>
            <a:ext cx="5199064" cy="1384995"/>
          </a:xfrm>
          <a:prstGeom prst="rect">
            <a:avLst/>
          </a:prstGeom>
          <a:noFill/>
        </p:spPr>
        <p:txBody>
          <a:bodyPr wrap="square" rtlCol="0">
            <a:spAutoFit/>
          </a:bodyPr>
          <a:lstStyle/>
          <a:p>
            <a:r>
              <a:rPr lang="en-US" sz="2800" dirty="0" smtClean="0">
                <a:latin typeface="+mn-lt"/>
              </a:rPr>
              <a:t>Today’s modules are </a:t>
            </a:r>
            <a:r>
              <a:rPr lang="en-US" sz="2800" b="1" dirty="0" smtClean="0">
                <a:latin typeface="+mn-lt"/>
              </a:rPr>
              <a:t>14% - 21% efficient </a:t>
            </a:r>
            <a:r>
              <a:rPr lang="en-US" sz="2800" dirty="0" smtClean="0">
                <a:latin typeface="+mn-lt"/>
              </a:rPr>
              <a:t>at converting solar energy into DC electricity</a:t>
            </a:r>
            <a:endParaRPr lang="en-US" sz="2800" dirty="0">
              <a:latin typeface="+mn-lt"/>
            </a:endParaRPr>
          </a:p>
        </p:txBody>
      </p:sp>
      <p:sp>
        <p:nvSpPr>
          <p:cNvPr id="17" name="Rectangle 16"/>
          <p:cNvSpPr/>
          <p:nvPr/>
        </p:nvSpPr>
        <p:spPr bwMode="auto">
          <a:xfrm>
            <a:off x="6215903" y="3982556"/>
            <a:ext cx="1000125" cy="465138"/>
          </a:xfrm>
          <a:prstGeom prst="rect">
            <a:avLst/>
          </a:prstGeom>
        </p:spPr>
        <p:txBody>
          <a:bodyPr wrap="none">
            <a:spAutoFit/>
          </a:bodyPr>
          <a:lstStyle/>
          <a:p>
            <a:pPr>
              <a:lnSpc>
                <a:spcPct val="150000"/>
              </a:lnSpc>
              <a:defRPr/>
            </a:pPr>
            <a:r>
              <a:rPr lang="en-US" dirty="0">
                <a:latin typeface="+mn-lt"/>
              </a:rPr>
              <a:t>PV Panel</a:t>
            </a:r>
          </a:p>
        </p:txBody>
      </p:sp>
    </p:spTree>
    <p:extLst>
      <p:ext uri="{BB962C8B-B14F-4D97-AF65-F5344CB8AC3E}">
        <p14:creationId xmlns:p14="http://schemas.microsoft.com/office/powerpoint/2010/main" xmlns="" val="290958309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7875" y="1171575"/>
            <a:ext cx="2171700"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0275" y="3067050"/>
            <a:ext cx="2238375"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3113" y="4724400"/>
            <a:ext cx="2552700" cy="2139950"/>
          </a:xfrm>
          <a:prstGeom prst="rect">
            <a:avLst/>
          </a:prstGeom>
          <a:solidFill>
            <a:schemeClr val="tx1">
              <a:alpha val="62000"/>
            </a:schemeClr>
          </a:solidFill>
          <a:ln>
            <a:noFill/>
          </a:ln>
          <a:extLst/>
        </p:spPr>
      </p:pic>
      <p:sp>
        <p:nvSpPr>
          <p:cNvPr id="108549" name="TextBox 2"/>
          <p:cNvSpPr txBox="1">
            <a:spLocks noChangeArrowheads="1"/>
          </p:cNvSpPr>
          <p:nvPr/>
        </p:nvSpPr>
        <p:spPr bwMode="auto">
          <a:xfrm>
            <a:off x="381000" y="1600200"/>
            <a:ext cx="2932113"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Mono-crystalline</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b="1" dirty="0"/>
              <a:t>Multi-crystalline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b="1" dirty="0" smtClean="0"/>
              <a:t>Thin Film</a:t>
            </a:r>
            <a:endParaRPr lang="en-US" altLang="en-US" b="1" dirty="0"/>
          </a:p>
          <a:p>
            <a:pPr marL="285750" indent="-285750" eaLnBrk="1" hangingPunct="1">
              <a:buFontTx/>
              <a:buChar char="-"/>
            </a:pPr>
            <a:r>
              <a:rPr lang="en-US" altLang="en-US" dirty="0" smtClean="0"/>
              <a:t>Cadmium Telluride or </a:t>
            </a:r>
          </a:p>
          <a:p>
            <a:pPr marL="285750" indent="-285750" eaLnBrk="1" hangingPunct="1">
              <a:buFontTx/>
              <a:buChar char="-"/>
            </a:pPr>
            <a:r>
              <a:rPr lang="en-US" altLang="en-US" dirty="0" smtClean="0"/>
              <a:t>CIGs</a:t>
            </a:r>
            <a:endParaRPr lang="en-US" altLang="en-US" dirty="0"/>
          </a:p>
          <a:p>
            <a:pPr eaLnBrk="1" hangingPunct="1"/>
            <a:endParaRPr lang="en-US" altLang="en-US" dirty="0"/>
          </a:p>
        </p:txBody>
      </p:sp>
      <p:sp>
        <p:nvSpPr>
          <p:cNvPr id="108551" name="TextBox 1"/>
          <p:cNvSpPr txBox="1">
            <a:spLocks noChangeArrowheads="1"/>
          </p:cNvSpPr>
          <p:nvPr/>
        </p:nvSpPr>
        <p:spPr bwMode="auto">
          <a:xfrm>
            <a:off x="169862" y="185738"/>
            <a:ext cx="88392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smtClean="0">
                <a:latin typeface="+mj-lt"/>
              </a:rPr>
              <a:t>Cell </a:t>
            </a:r>
            <a:r>
              <a:rPr lang="en-US" altLang="en-US" sz="4400" b="1" dirty="0">
                <a:latin typeface="+mj-lt"/>
              </a:rPr>
              <a:t>Type Comparison</a:t>
            </a:r>
            <a:endParaRPr lang="en-US" altLang="en-US" sz="3200" b="1" dirty="0">
              <a:latin typeface="+mj-lt"/>
            </a:endParaRPr>
          </a:p>
        </p:txBody>
      </p:sp>
    </p:spTree>
    <p:extLst>
      <p:ext uri="{BB962C8B-B14F-4D97-AF65-F5344CB8AC3E}">
        <p14:creationId xmlns:p14="http://schemas.microsoft.com/office/powerpoint/2010/main" xmlns="" val="97578967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228600" y="0"/>
            <a:ext cx="8610600" cy="1143000"/>
          </a:xfrm>
        </p:spPr>
        <p:txBody>
          <a:bodyPr/>
          <a:lstStyle/>
          <a:p>
            <a:r>
              <a:rPr lang="en-US" b="1" dirty="0" smtClean="0"/>
              <a:t>Crystalline Silicon PV Modules</a:t>
            </a:r>
          </a:p>
        </p:txBody>
      </p:sp>
      <p:sp>
        <p:nvSpPr>
          <p:cNvPr id="68612" name="Rectangle 4"/>
          <p:cNvSpPr>
            <a:spLocks noGrp="1" noChangeArrowheads="1"/>
          </p:cNvSpPr>
          <p:nvPr>
            <p:ph type="body" idx="1"/>
          </p:nvPr>
        </p:nvSpPr>
        <p:spPr>
          <a:xfrm>
            <a:off x="261730" y="990600"/>
            <a:ext cx="7239000" cy="5105400"/>
          </a:xfrm>
        </p:spPr>
        <p:txBody>
          <a:bodyPr/>
          <a:lstStyle/>
          <a:p>
            <a:r>
              <a:rPr lang="en-US" sz="2400" dirty="0" smtClean="0"/>
              <a:t>Mono- or poly-crystalline silicon cells (60 year old technology)</a:t>
            </a:r>
          </a:p>
          <a:p>
            <a:r>
              <a:rPr lang="en-US" sz="2400" dirty="0" smtClean="0"/>
              <a:t>Tempered glass front with polymer back in aluminum frame</a:t>
            </a:r>
          </a:p>
          <a:p>
            <a:r>
              <a:rPr lang="en-US" sz="2400" dirty="0" smtClean="0"/>
              <a:t>Guaranteed to produce at least 85% of nameplate power in 25 years</a:t>
            </a:r>
            <a:endParaRPr lang="en-US" sz="2800" dirty="0" smtClean="0"/>
          </a:p>
        </p:txBody>
      </p:sp>
      <p:pic>
        <p:nvPicPr>
          <p:cNvPr id="68610" name="Picture 2" descr="AP65_7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86600" y="2316929"/>
            <a:ext cx="2577908" cy="4561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4400" y="3810165"/>
            <a:ext cx="4800600" cy="3008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2019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574675"/>
          </a:xfrm>
        </p:spPr>
        <p:txBody>
          <a:bodyPr/>
          <a:lstStyle/>
          <a:p>
            <a:r>
              <a:rPr lang="en-US" dirty="0"/>
              <a:t>2</a:t>
            </a:r>
            <a:r>
              <a:rPr lang="en-US" dirty="0" smtClean="0"/>
              <a:t>5-30 Module Power Warranty</a:t>
            </a:r>
            <a:endParaRPr lang="en-US" dirty="0"/>
          </a:p>
        </p:txBody>
      </p:sp>
      <p:sp>
        <p:nvSpPr>
          <p:cNvPr id="3" name="Content Placeholder 2"/>
          <p:cNvSpPr>
            <a:spLocks noGrp="1"/>
          </p:cNvSpPr>
          <p:nvPr>
            <p:ph idx="1"/>
          </p:nvPr>
        </p:nvSpPr>
        <p:spPr/>
        <p:txBody>
          <a:bodyPr/>
          <a:lstStyle/>
          <a:p>
            <a:endParaRPr lang="en-US"/>
          </a:p>
        </p:txBody>
      </p:sp>
      <p:pic>
        <p:nvPicPr>
          <p:cNvPr id="1026" name="Picture 2" descr="pdg5_warranty.jpg (488×2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66800"/>
            <a:ext cx="9130388"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8260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28600"/>
            <a:ext cx="9144000" cy="6333947"/>
          </a:xfrm>
          <a:prstGeom prst="rect">
            <a:avLst/>
          </a:prstGeom>
        </p:spPr>
      </p:pic>
    </p:spTree>
    <p:extLst>
      <p:ext uri="{BB962C8B-B14F-4D97-AF65-F5344CB8AC3E}">
        <p14:creationId xmlns:p14="http://schemas.microsoft.com/office/powerpoint/2010/main" xmlns="" val="2446318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04" y="-15551"/>
            <a:ext cx="4876800" cy="1143000"/>
          </a:xfrm>
        </p:spPr>
        <p:txBody>
          <a:bodyPr/>
          <a:lstStyle/>
          <a:p>
            <a:r>
              <a:rPr lang="en-US" b="1" dirty="0" smtClean="0"/>
              <a:t>Solar Inverters</a:t>
            </a:r>
            <a:endParaRPr lang="en-US" b="1" dirty="0"/>
          </a:p>
        </p:txBody>
      </p:sp>
      <p:sp>
        <p:nvSpPr>
          <p:cNvPr id="3" name="Content Placeholder 2"/>
          <p:cNvSpPr>
            <a:spLocks noGrp="1"/>
          </p:cNvSpPr>
          <p:nvPr>
            <p:ph idx="1"/>
          </p:nvPr>
        </p:nvSpPr>
        <p:spPr>
          <a:xfrm>
            <a:off x="457200" y="1295400"/>
            <a:ext cx="4267200" cy="4525963"/>
          </a:xfrm>
        </p:spPr>
        <p:txBody>
          <a:bodyPr/>
          <a:lstStyle/>
          <a:p>
            <a:r>
              <a:rPr lang="en-US" dirty="0" smtClean="0"/>
              <a:t>Grid Syncing</a:t>
            </a:r>
          </a:p>
          <a:p>
            <a:r>
              <a:rPr lang="en-US" dirty="0" smtClean="0"/>
              <a:t>Failsafe Safeties</a:t>
            </a:r>
          </a:p>
          <a:p>
            <a:r>
              <a:rPr lang="en-US" dirty="0" smtClean="0"/>
              <a:t>200 W to 1MW</a:t>
            </a:r>
          </a:p>
          <a:p>
            <a:r>
              <a:rPr lang="en-US" dirty="0" smtClean="0"/>
              <a:t>96%+ efficiencies</a:t>
            </a:r>
          </a:p>
          <a:p>
            <a:r>
              <a:rPr lang="en-US" dirty="0" smtClean="0"/>
              <a:t>10 to 25 year warranties</a:t>
            </a:r>
            <a:endParaRPr lang="en-US" dirty="0"/>
          </a:p>
        </p:txBody>
      </p:sp>
      <p:pic>
        <p:nvPicPr>
          <p:cNvPr id="9218" name="Picture 2" descr="http://www.sma-america.com/typo3temp/pics/47a20ffbb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4679138" y="762000"/>
            <a:ext cx="1986283" cy="2690019"/>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SUNNY CENTRAL 500HE-US"/>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3657600" y="3516948"/>
            <a:ext cx="3419197" cy="331462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solarprofessional.com/userfiles/image/SP5_4_pg58_Fisher_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6874412" y="1580776"/>
            <a:ext cx="2286000" cy="38162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716783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274638"/>
            <a:ext cx="9502723" cy="620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xmlns="" val="376590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S:\Projects\Commercial\Jobs\2 - Construction\C-031-11-SROB (South Robeson Farm-Hunt)\1. Photos\Aerial and Completed Array Photos\SoRo Aerial Low Res.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1974"/>
            <a:ext cx="9184153" cy="599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343364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716272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4446" y="83756"/>
            <a:ext cx="8865609" cy="6621844"/>
          </a:xfrm>
        </p:spPr>
      </p:pic>
    </p:spTree>
    <p:extLst>
      <p:ext uri="{BB962C8B-B14F-4D97-AF65-F5344CB8AC3E}">
        <p14:creationId xmlns:p14="http://schemas.microsoft.com/office/powerpoint/2010/main" xmlns="" val="3429282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3"/>
          </p:nvPr>
        </p:nvSpPr>
        <p:spPr bwMode="auto">
          <a:xfrm>
            <a:off x="159237" y="2047653"/>
            <a:ext cx="4488963" cy="3962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9400" indent="-279400" eaLnBrk="1" hangingPunct="1">
              <a:lnSpc>
                <a:spcPct val="90000"/>
              </a:lnSpc>
              <a:spcBef>
                <a:spcPct val="50000"/>
              </a:spcBef>
            </a:pPr>
            <a:r>
              <a:rPr lang="en-US" sz="2200" dirty="0" smtClean="0"/>
              <a:t>Created in 1988 as a resource for renewable energy programs and information, training, technical assistance and applied research</a:t>
            </a:r>
          </a:p>
          <a:p>
            <a:pPr marL="231775" indent="-231775" eaLnBrk="1" hangingPunct="1">
              <a:lnSpc>
                <a:spcPct val="90000"/>
              </a:lnSpc>
              <a:spcBef>
                <a:spcPct val="50000"/>
              </a:spcBef>
            </a:pPr>
            <a:r>
              <a:rPr lang="en-US" sz="2200" dirty="0" smtClean="0"/>
              <a:t>Operated by the College of Engineering at N.C. State University</a:t>
            </a:r>
          </a:p>
          <a:p>
            <a:pPr marL="279400" indent="-279400" eaLnBrk="1" hangingPunct="1">
              <a:lnSpc>
                <a:spcPct val="90000"/>
              </a:lnSpc>
              <a:spcBef>
                <a:spcPct val="50000"/>
              </a:spcBef>
            </a:pPr>
            <a:r>
              <a:rPr lang="en-US" sz="2200" dirty="0" smtClean="0"/>
              <a:t>Funded by the N.C. Department of Natural Resources (DENR), federal and state grants, and fee-for-service</a:t>
            </a:r>
          </a:p>
        </p:txBody>
      </p:sp>
      <p:sp>
        <p:nvSpPr>
          <p:cNvPr id="5" name="Text Placeholder 1"/>
          <p:cNvSpPr txBox="1">
            <a:spLocks/>
          </p:cNvSpPr>
          <p:nvPr/>
        </p:nvSpPr>
        <p:spPr>
          <a:xfrm>
            <a:off x="4953000" y="2209800"/>
            <a:ext cx="4267200" cy="3657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200" b="1" dirty="0" smtClean="0">
                <a:latin typeface="+mj-lt"/>
              </a:rPr>
              <a:t>Major Program Areas:</a:t>
            </a:r>
          </a:p>
          <a:p>
            <a:pPr>
              <a:spcBef>
                <a:spcPts val="500"/>
              </a:spcBef>
              <a:defRPr/>
            </a:pPr>
            <a:r>
              <a:rPr lang="en-US" sz="2200" dirty="0" smtClean="0">
                <a:latin typeface="+mj-lt"/>
              </a:rPr>
              <a:t>Renewable </a:t>
            </a:r>
            <a:r>
              <a:rPr lang="en-US" sz="2200" dirty="0">
                <a:latin typeface="+mj-lt"/>
              </a:rPr>
              <a:t>Energy</a:t>
            </a:r>
          </a:p>
          <a:p>
            <a:pPr>
              <a:spcBef>
                <a:spcPts val="500"/>
              </a:spcBef>
              <a:defRPr/>
            </a:pPr>
            <a:r>
              <a:rPr lang="en-US" sz="2200" dirty="0">
                <a:latin typeface="+mj-lt"/>
              </a:rPr>
              <a:t>Clean </a:t>
            </a:r>
            <a:r>
              <a:rPr lang="en-US" sz="2200" dirty="0" smtClean="0">
                <a:latin typeface="+mj-lt"/>
              </a:rPr>
              <a:t>Power &amp; Efficiency</a:t>
            </a:r>
          </a:p>
          <a:p>
            <a:pPr eaLnBrk="1" hangingPunct="1">
              <a:spcBef>
                <a:spcPts val="500"/>
              </a:spcBef>
              <a:defRPr/>
            </a:pPr>
            <a:r>
              <a:rPr lang="en-US" sz="2200" dirty="0">
                <a:solidFill>
                  <a:prstClr val="black"/>
                </a:solidFill>
                <a:cs typeface="Arial" charset="0"/>
              </a:rPr>
              <a:t>Clean </a:t>
            </a:r>
            <a:r>
              <a:rPr lang="en-US" sz="2200" dirty="0" smtClean="0">
                <a:solidFill>
                  <a:prstClr val="black"/>
                </a:solidFill>
                <a:cs typeface="Arial" charset="0"/>
              </a:rPr>
              <a:t>Transportation</a:t>
            </a:r>
            <a:endParaRPr lang="en-US" sz="2200" dirty="0">
              <a:latin typeface="+mj-lt"/>
            </a:endParaRPr>
          </a:p>
          <a:p>
            <a:pPr>
              <a:spcBef>
                <a:spcPts val="500"/>
              </a:spcBef>
              <a:defRPr/>
            </a:pPr>
            <a:r>
              <a:rPr lang="en-US" sz="2200" dirty="0" smtClean="0">
                <a:latin typeface="+mj-lt"/>
              </a:rPr>
              <a:t>Economic Development</a:t>
            </a:r>
          </a:p>
          <a:p>
            <a:pPr eaLnBrk="1" hangingPunct="1">
              <a:spcBef>
                <a:spcPts val="500"/>
              </a:spcBef>
              <a:defRPr/>
            </a:pPr>
            <a:r>
              <a:rPr lang="en-US" sz="2200" dirty="0">
                <a:solidFill>
                  <a:prstClr val="black"/>
                </a:solidFill>
                <a:cs typeface="Arial" charset="0"/>
              </a:rPr>
              <a:t>Energy </a:t>
            </a:r>
            <a:r>
              <a:rPr lang="en-US" sz="2200" dirty="0" smtClean="0">
                <a:solidFill>
                  <a:prstClr val="black"/>
                </a:solidFill>
                <a:cs typeface="Arial" charset="0"/>
              </a:rPr>
              <a:t>Policy</a:t>
            </a:r>
            <a:endParaRPr lang="en-US" sz="2200" dirty="0">
              <a:latin typeface="+mj-lt"/>
            </a:endParaRPr>
          </a:p>
          <a:p>
            <a:pPr>
              <a:spcBef>
                <a:spcPts val="500"/>
              </a:spcBef>
              <a:defRPr/>
            </a:pPr>
            <a:r>
              <a:rPr lang="en-US" sz="2200" dirty="0">
                <a:latin typeface="+mj-lt"/>
              </a:rPr>
              <a:t>Workforce Development</a:t>
            </a:r>
          </a:p>
          <a:p>
            <a:pPr>
              <a:spcBef>
                <a:spcPts val="500"/>
              </a:spcBef>
              <a:defRPr/>
            </a:pPr>
            <a:r>
              <a:rPr lang="en-US" sz="2200" dirty="0" smtClean="0">
                <a:latin typeface="+mj-lt"/>
              </a:rPr>
              <a:t>Education </a:t>
            </a:r>
            <a:r>
              <a:rPr lang="en-US" sz="2200" dirty="0">
                <a:latin typeface="+mj-lt"/>
              </a:rPr>
              <a:t>&amp; Outreach</a:t>
            </a:r>
          </a:p>
          <a:p>
            <a:pPr marL="0" indent="0" eaLnBrk="1" hangingPunct="1">
              <a:spcBef>
                <a:spcPct val="50000"/>
              </a:spcBef>
              <a:buFont typeface="Arial" charset="0"/>
              <a:buNone/>
              <a:defRPr/>
            </a:pPr>
            <a:endParaRPr lang="en-US" sz="2200" dirty="0" smtClean="0">
              <a:latin typeface="+mj-lt"/>
            </a:endParaRPr>
          </a:p>
          <a:p>
            <a:pPr marL="0" indent="0" eaLnBrk="1" hangingPunct="1">
              <a:spcBef>
                <a:spcPct val="50000"/>
              </a:spcBef>
              <a:buFont typeface="Arial" charset="0"/>
              <a:buNone/>
              <a:defRPr/>
            </a:pPr>
            <a:endParaRPr lang="en-US" sz="2200" dirty="0">
              <a:latin typeface="+mj-lt"/>
            </a:endParaRPr>
          </a:p>
        </p:txBody>
      </p:sp>
      <p:cxnSp>
        <p:nvCxnSpPr>
          <p:cNvPr id="8" name="Straight Connector 7"/>
          <p:cNvCxnSpPr/>
          <p:nvPr/>
        </p:nvCxnSpPr>
        <p:spPr>
          <a:xfrm>
            <a:off x="4648200" y="2209800"/>
            <a:ext cx="0" cy="3429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365" name="Title 4"/>
          <p:cNvSpPr txBox="1">
            <a:spLocks/>
          </p:cNvSpPr>
          <p:nvPr/>
        </p:nvSpPr>
        <p:spPr bwMode="auto">
          <a:xfrm>
            <a:off x="414032" y="572266"/>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a:latin typeface="Calibri" pitchFamily="34" charset="0"/>
              </a:rPr>
              <a:t>N.C. </a:t>
            </a:r>
            <a:r>
              <a:rPr lang="en-US" sz="3600" b="1" dirty="0" smtClean="0">
                <a:latin typeface="Calibri" pitchFamily="34" charset="0"/>
              </a:rPr>
              <a:t>Clean Energy Technology </a:t>
            </a:r>
            <a:r>
              <a:rPr lang="en-US" sz="3600" b="1" dirty="0">
                <a:latin typeface="Calibri" pitchFamily="34" charset="0"/>
              </a:rPr>
              <a:t>Center </a:t>
            </a:r>
            <a:r>
              <a:rPr lang="en-US" sz="3600" b="1" dirty="0" smtClean="0">
                <a:latin typeface="Calibri" pitchFamily="34" charset="0"/>
              </a:rPr>
              <a:t>(formerly the NC Solar Center) Overview</a:t>
            </a:r>
            <a:endParaRPr lang="en-US" sz="3600" b="1" dirty="0">
              <a:latin typeface="Calibri" pitchFamily="34" charset="0"/>
            </a:endParaRPr>
          </a:p>
        </p:txBody>
      </p:sp>
    </p:spTree>
    <p:extLst>
      <p:ext uri="{BB962C8B-B14F-4D97-AF65-F5344CB8AC3E}">
        <p14:creationId xmlns:p14="http://schemas.microsoft.com/office/powerpoint/2010/main" xmlns="" val="1269359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56923"/>
            <a:ext cx="9144000" cy="5144153"/>
          </a:xfrm>
          <a:prstGeom prst="rect">
            <a:avLst/>
          </a:prstGeom>
        </p:spPr>
      </p:pic>
    </p:spTree>
    <p:extLst>
      <p:ext uri="{BB962C8B-B14F-4D97-AF65-F5344CB8AC3E}">
        <p14:creationId xmlns:p14="http://schemas.microsoft.com/office/powerpoint/2010/main" xmlns="" val="514249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57150"/>
            <a:ext cx="9067800" cy="6800850"/>
          </a:xfrm>
          <a:prstGeom prst="rect">
            <a:avLst/>
          </a:prstGeom>
        </p:spPr>
      </p:pic>
    </p:spTree>
    <p:extLst>
      <p:ext uri="{BB962C8B-B14F-4D97-AF65-F5344CB8AC3E}">
        <p14:creationId xmlns:p14="http://schemas.microsoft.com/office/powerpoint/2010/main" xmlns="" val="3280289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1802267"/>
            <a:ext cx="9546398" cy="394580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152400" y="5791200"/>
            <a:ext cx="3903510" cy="82061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6708278" y="5952717"/>
            <a:ext cx="2376529" cy="9052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394392" y="2163508"/>
            <a:ext cx="6979187" cy="3543024"/>
          </a:xfrm>
          <a:prstGeom prst="rect">
            <a:avLst/>
          </a:prstGeom>
        </p:spPr>
      </p:pic>
      <p:sp>
        <p:nvSpPr>
          <p:cNvPr id="8" name="Title 1"/>
          <p:cNvSpPr txBox="1">
            <a:spLocks/>
          </p:cNvSpPr>
          <p:nvPr/>
        </p:nvSpPr>
        <p:spPr>
          <a:xfrm>
            <a:off x="533400" y="37437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600" b="1" dirty="0" smtClean="0">
                <a:solidFill>
                  <a:schemeClr val="tx1"/>
                </a:solidFill>
              </a:rPr>
              <a:t>Sources of Utility-Scale PV Costs – 		LCOE vs. Upfront Costs</a:t>
            </a:r>
            <a:endParaRPr lang="en-US" sz="3600" b="1" dirty="0">
              <a:solidFill>
                <a:schemeClr val="tx1"/>
              </a:solidFill>
            </a:endParaRPr>
          </a:p>
        </p:txBody>
      </p:sp>
    </p:spTree>
    <p:extLst>
      <p:ext uri="{BB962C8B-B14F-4D97-AF65-F5344CB8AC3E}">
        <p14:creationId xmlns:p14="http://schemas.microsoft.com/office/powerpoint/2010/main" xmlns="" val="4108836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3887" y="274638"/>
            <a:ext cx="7848600" cy="6700024"/>
          </a:xfrm>
          <a:prstGeom prst="rect">
            <a:avLst/>
          </a:prstGeom>
        </p:spPr>
      </p:pic>
    </p:spTree>
    <p:extLst>
      <p:ext uri="{BB962C8B-B14F-4D97-AF65-F5344CB8AC3E}">
        <p14:creationId xmlns:p14="http://schemas.microsoft.com/office/powerpoint/2010/main" xmlns="" val="1865222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5660"/>
            <a:ext cx="8507896" cy="6887344"/>
          </a:xfrm>
          <a:prstGeom prst="rect">
            <a:avLst/>
          </a:prstGeom>
        </p:spPr>
      </p:pic>
    </p:spTree>
    <p:extLst>
      <p:ext uri="{BB962C8B-B14F-4D97-AF65-F5344CB8AC3E}">
        <p14:creationId xmlns:p14="http://schemas.microsoft.com/office/powerpoint/2010/main" xmlns="" val="1954557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3252" y="1143001"/>
            <a:ext cx="9309652" cy="4654826"/>
          </a:xfrm>
          <a:prstGeom prst="rect">
            <a:avLst/>
          </a:prstGeom>
        </p:spPr>
      </p:pic>
    </p:spTree>
    <p:extLst>
      <p:ext uri="{BB962C8B-B14F-4D97-AF65-F5344CB8AC3E}">
        <p14:creationId xmlns:p14="http://schemas.microsoft.com/office/powerpoint/2010/main" xmlns="" val="1330336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28599" y="274638"/>
            <a:ext cx="8786681" cy="6202362"/>
          </a:xfrm>
          <a:prstGeom prst="rect">
            <a:avLst/>
          </a:prstGeom>
        </p:spPr>
      </p:pic>
    </p:spTree>
    <p:extLst>
      <p:ext uri="{BB962C8B-B14F-4D97-AF65-F5344CB8AC3E}">
        <p14:creationId xmlns:p14="http://schemas.microsoft.com/office/powerpoint/2010/main" xmlns="" val="2970532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6114" cy="990600"/>
          </a:xfrm>
        </p:spPr>
        <p:txBody>
          <a:bodyPr/>
          <a:lstStyle/>
          <a:p>
            <a:r>
              <a:rPr lang="en-US" sz="3200" dirty="0" smtClean="0"/>
              <a:t>PV Systems are complex system of systems</a:t>
            </a:r>
            <a:endParaRPr lang="en-US" sz="32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8219"/>
          <a:stretch/>
        </p:blipFill>
        <p:spPr>
          <a:xfrm>
            <a:off x="0" y="1600200"/>
            <a:ext cx="9006114" cy="5105400"/>
          </a:xfrm>
          <a:prstGeom prst="rect">
            <a:avLst/>
          </a:prstGeom>
        </p:spPr>
      </p:pic>
    </p:spTree>
    <p:extLst>
      <p:ext uri="{BB962C8B-B14F-4D97-AF65-F5344CB8AC3E}">
        <p14:creationId xmlns:p14="http://schemas.microsoft.com/office/powerpoint/2010/main" xmlns="" val="1973330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49313"/>
          </a:xfrm>
        </p:spPr>
        <p:txBody>
          <a:bodyPr/>
          <a:lstStyle/>
          <a:p>
            <a:r>
              <a:rPr lang="en-US" dirty="0" smtClean="0"/>
              <a:t>(Very Shallow) Bathtub Failures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 y="875817"/>
            <a:ext cx="9205725" cy="5753583"/>
          </a:xfrm>
          <a:prstGeom prst="rect">
            <a:avLst/>
          </a:prstGeom>
        </p:spPr>
      </p:pic>
    </p:spTree>
    <p:extLst>
      <p:ext uri="{BB962C8B-B14F-4D97-AF65-F5344CB8AC3E}">
        <p14:creationId xmlns:p14="http://schemas.microsoft.com/office/powerpoint/2010/main" xmlns="" val="512803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74675"/>
          </a:xfrm>
        </p:spPr>
        <p:txBody>
          <a:bodyPr/>
          <a:lstStyle/>
          <a:p>
            <a:r>
              <a:rPr lang="en-US" dirty="0" smtClean="0"/>
              <a:t>Module Degradation and Failures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76194" y="1371600"/>
            <a:ext cx="9220194" cy="4191000"/>
          </a:xfrm>
          <a:prstGeom prst="rect">
            <a:avLst/>
          </a:prstGeom>
        </p:spPr>
      </p:pic>
    </p:spTree>
    <p:extLst>
      <p:ext uri="{BB962C8B-B14F-4D97-AF65-F5344CB8AC3E}">
        <p14:creationId xmlns:p14="http://schemas.microsoft.com/office/powerpoint/2010/main" xmlns="" val="612769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43" y="619771"/>
            <a:ext cx="8229600" cy="838200"/>
          </a:xfrm>
        </p:spPr>
        <p:txBody>
          <a:bodyPr>
            <a:normAutofit/>
          </a:bodyPr>
          <a:lstStyle/>
          <a:p>
            <a:r>
              <a:rPr lang="en-US" sz="4800" b="1" dirty="0" smtClean="0">
                <a:ea typeface="Tahoma" pitchFamily="34" charset="0"/>
                <a:cs typeface="Tahoma" pitchFamily="34" charset="0"/>
              </a:rPr>
              <a:t>“Solar Panels”</a:t>
            </a:r>
            <a:endParaRPr lang="en-US" sz="4800" b="1" dirty="0">
              <a:ea typeface="Tahoma" pitchFamily="34" charset="0"/>
              <a:cs typeface="Tahoma" pitchFamily="34" charset="0"/>
            </a:endParaRPr>
          </a:p>
        </p:txBody>
      </p:sp>
      <p:sp>
        <p:nvSpPr>
          <p:cNvPr id="7" name="Text Placeholder 6"/>
          <p:cNvSpPr>
            <a:spLocks noGrp="1"/>
          </p:cNvSpPr>
          <p:nvPr>
            <p:ph type="body" idx="1"/>
          </p:nvPr>
        </p:nvSpPr>
        <p:spPr>
          <a:xfrm>
            <a:off x="1188396" y="1286488"/>
            <a:ext cx="3136247" cy="639762"/>
          </a:xfrm>
        </p:spPr>
        <p:txBody>
          <a:bodyPr/>
          <a:lstStyle/>
          <a:p>
            <a:r>
              <a:rPr lang="en-US" sz="3600" dirty="0" smtClean="0">
                <a:latin typeface="+mj-lt"/>
                <a:ea typeface="Tahoma" pitchFamily="34" charset="0"/>
                <a:cs typeface="Tahoma" pitchFamily="34" charset="0"/>
              </a:rPr>
              <a:t>Thermal</a:t>
            </a:r>
            <a:endParaRPr lang="en-US" sz="3600" dirty="0">
              <a:latin typeface="+mj-lt"/>
              <a:ea typeface="Tahoma" pitchFamily="34" charset="0"/>
              <a:cs typeface="Tahoma" pitchFamily="34" charset="0"/>
            </a:endParaRPr>
          </a:p>
        </p:txBody>
      </p:sp>
      <p:sp>
        <p:nvSpPr>
          <p:cNvPr id="5" name="Content Placeholder 4"/>
          <p:cNvSpPr>
            <a:spLocks noGrp="1"/>
          </p:cNvSpPr>
          <p:nvPr>
            <p:ph sz="half" idx="2"/>
          </p:nvPr>
        </p:nvSpPr>
        <p:spPr>
          <a:xfrm>
            <a:off x="423204" y="1923465"/>
            <a:ext cx="4301196" cy="3951288"/>
          </a:xfrm>
        </p:spPr>
        <p:txBody>
          <a:bodyPr/>
          <a:lstStyle/>
          <a:p>
            <a:r>
              <a:rPr lang="en-US" dirty="0" smtClean="0">
                <a:ea typeface="Tahoma" pitchFamily="34" charset="0"/>
                <a:cs typeface="Tahoma" pitchFamily="34" charset="0"/>
              </a:rPr>
              <a:t>Heats water instead of creating electricity</a:t>
            </a:r>
          </a:p>
          <a:p>
            <a:r>
              <a:rPr lang="en-US" dirty="0" smtClean="0">
                <a:ea typeface="Tahoma" pitchFamily="34" charset="0"/>
                <a:cs typeface="Tahoma" pitchFamily="34" charset="0"/>
              </a:rPr>
              <a:t>Slightly thicker panels than PV</a:t>
            </a:r>
          </a:p>
        </p:txBody>
      </p:sp>
      <p:sp>
        <p:nvSpPr>
          <p:cNvPr id="8" name="Text Placeholder 7"/>
          <p:cNvSpPr>
            <a:spLocks noGrp="1"/>
          </p:cNvSpPr>
          <p:nvPr>
            <p:ph type="body" sz="quarter" idx="3"/>
          </p:nvPr>
        </p:nvSpPr>
        <p:spPr>
          <a:xfrm>
            <a:off x="5108087" y="1290806"/>
            <a:ext cx="3584575" cy="639762"/>
          </a:xfrm>
        </p:spPr>
        <p:txBody>
          <a:bodyPr/>
          <a:lstStyle/>
          <a:p>
            <a:r>
              <a:rPr lang="en-US" sz="3600" dirty="0" smtClean="0">
                <a:latin typeface="+mj-lt"/>
                <a:ea typeface="Tahoma" pitchFamily="34" charset="0"/>
                <a:cs typeface="Tahoma" pitchFamily="34" charset="0"/>
              </a:rPr>
              <a:t>Photovoltaic (PV)</a:t>
            </a:r>
            <a:endParaRPr lang="en-US" sz="3600" dirty="0">
              <a:latin typeface="+mj-lt"/>
              <a:ea typeface="Tahoma" pitchFamily="34" charset="0"/>
              <a:cs typeface="Tahoma" pitchFamily="34" charset="0"/>
            </a:endParaRPr>
          </a:p>
        </p:txBody>
      </p:sp>
      <p:sp>
        <p:nvSpPr>
          <p:cNvPr id="9" name="Content Placeholder 8"/>
          <p:cNvSpPr>
            <a:spLocks noGrp="1"/>
          </p:cNvSpPr>
          <p:nvPr>
            <p:ph sz="quarter" idx="4"/>
          </p:nvPr>
        </p:nvSpPr>
        <p:spPr>
          <a:xfrm>
            <a:off x="4933486" y="1930568"/>
            <a:ext cx="3732212" cy="1398494"/>
          </a:xfrm>
        </p:spPr>
        <p:txBody>
          <a:bodyPr/>
          <a:lstStyle/>
          <a:p>
            <a:r>
              <a:rPr lang="en-US" dirty="0" smtClean="0">
                <a:ea typeface="Tahoma" pitchFamily="34" charset="0"/>
                <a:cs typeface="Tahoma" pitchFamily="34" charset="0"/>
              </a:rPr>
              <a:t>Converts sunlight into electricity</a:t>
            </a:r>
          </a:p>
          <a:p>
            <a:r>
              <a:rPr lang="en-US" dirty="0" smtClean="0">
                <a:ea typeface="Tahoma" pitchFamily="34" charset="0"/>
                <a:cs typeface="Tahoma" pitchFamily="34" charset="0"/>
              </a:rPr>
              <a:t>Most new systems are PV</a:t>
            </a:r>
          </a:p>
        </p:txBody>
      </p:sp>
      <p:sp>
        <p:nvSpPr>
          <p:cNvPr id="6" name="TextBox 5"/>
          <p:cNvSpPr txBox="1"/>
          <p:nvPr/>
        </p:nvSpPr>
        <p:spPr>
          <a:xfrm>
            <a:off x="1343898" y="1878106"/>
            <a:ext cx="184666" cy="369332"/>
          </a:xfrm>
          <a:prstGeom prst="rect">
            <a:avLst/>
          </a:prstGeom>
          <a:noFill/>
        </p:spPr>
        <p:txBody>
          <a:bodyPr wrap="none" rtlCol="0">
            <a:spAutoFit/>
          </a:bodyPr>
          <a:lstStyle/>
          <a:p>
            <a:endParaRPr lang="en-US" dirty="0"/>
          </a:p>
        </p:txBody>
      </p:sp>
      <p:pic>
        <p:nvPicPr>
          <p:cNvPr id="11" name="Picture 10" descr="images.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8087" y="3633287"/>
            <a:ext cx="3581400" cy="1905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3431981"/>
            <a:ext cx="3162300" cy="2085285"/>
          </a:xfrm>
          <a:prstGeom prst="rect">
            <a:avLst/>
          </a:prstGeom>
        </p:spPr>
      </p:pic>
    </p:spTree>
    <p:extLst>
      <p:ext uri="{BB962C8B-B14F-4D97-AF65-F5344CB8AC3E}">
        <p14:creationId xmlns:p14="http://schemas.microsoft.com/office/powerpoint/2010/main" xmlns="" val="229744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31862" y="381000"/>
            <a:ext cx="8880275" cy="4495800"/>
          </a:xfrm>
          <a:prstGeom prst="rect">
            <a:avLst/>
          </a:prstGeom>
        </p:spPr>
      </p:pic>
      <p:sp>
        <p:nvSpPr>
          <p:cNvPr id="5" name="TextBox 4"/>
          <p:cNvSpPr txBox="1"/>
          <p:nvPr/>
        </p:nvSpPr>
        <p:spPr>
          <a:xfrm>
            <a:off x="148427" y="4943061"/>
            <a:ext cx="4114800" cy="1815882"/>
          </a:xfrm>
          <a:prstGeom prst="rect">
            <a:avLst/>
          </a:prstGeom>
          <a:noFill/>
        </p:spPr>
        <p:txBody>
          <a:bodyPr wrap="square" rtlCol="0">
            <a:spAutoFit/>
          </a:bodyPr>
          <a:lstStyle/>
          <a:p>
            <a:pPr algn="ctr"/>
            <a:r>
              <a:rPr lang="en-US" sz="2800" dirty="0" smtClean="0"/>
              <a:t>Module Failure </a:t>
            </a:r>
            <a:r>
              <a:rPr lang="en-US" sz="2800" dirty="0"/>
              <a:t>rates due to customer complaints in the first two years after delivery</a:t>
            </a:r>
          </a:p>
        </p:txBody>
      </p:sp>
      <p:sp>
        <p:nvSpPr>
          <p:cNvPr id="6" name="TextBox 5"/>
          <p:cNvSpPr txBox="1"/>
          <p:nvPr/>
        </p:nvSpPr>
        <p:spPr>
          <a:xfrm>
            <a:off x="5181600" y="4929809"/>
            <a:ext cx="3505200" cy="1569660"/>
          </a:xfrm>
          <a:prstGeom prst="rect">
            <a:avLst/>
          </a:prstGeom>
          <a:noFill/>
        </p:spPr>
        <p:txBody>
          <a:bodyPr wrap="square" rtlCol="0">
            <a:spAutoFit/>
          </a:bodyPr>
          <a:lstStyle/>
          <a:p>
            <a:pPr algn="ctr"/>
            <a:r>
              <a:rPr lang="en-US" sz="2400" dirty="0" smtClean="0"/>
              <a:t>Module Failure </a:t>
            </a:r>
            <a:r>
              <a:rPr lang="en-US" sz="2400" dirty="0"/>
              <a:t>rates due to customer complaints in the first two years after delivery</a:t>
            </a:r>
          </a:p>
        </p:txBody>
      </p:sp>
    </p:spTree>
    <p:extLst>
      <p:ext uri="{BB962C8B-B14F-4D97-AF65-F5344CB8AC3E}">
        <p14:creationId xmlns:p14="http://schemas.microsoft.com/office/powerpoint/2010/main" xmlns="" val="1004481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under-performance</a:t>
            </a:r>
            <a:endParaRPr lang="en-US" dirty="0"/>
          </a:p>
        </p:txBody>
      </p:sp>
      <p:sp>
        <p:nvSpPr>
          <p:cNvPr id="3" name="Content Placeholder 2"/>
          <p:cNvSpPr>
            <a:spLocks noGrp="1"/>
          </p:cNvSpPr>
          <p:nvPr>
            <p:ph idx="1"/>
          </p:nvPr>
        </p:nvSpPr>
        <p:spPr>
          <a:xfrm>
            <a:off x="457200" y="1066800"/>
            <a:ext cx="8229600" cy="5045075"/>
          </a:xfrm>
        </p:spPr>
        <p:txBody>
          <a:bodyPr/>
          <a:lstStyle/>
          <a:p>
            <a:r>
              <a:rPr lang="en-US" sz="2400" dirty="0" smtClean="0"/>
              <a:t>Shading</a:t>
            </a:r>
          </a:p>
          <a:p>
            <a:r>
              <a:rPr lang="en-US" sz="2400" dirty="0" smtClean="0"/>
              <a:t>Soiling</a:t>
            </a:r>
          </a:p>
          <a:p>
            <a:r>
              <a:rPr lang="en-US" sz="2400" dirty="0" smtClean="0"/>
              <a:t>Module mismatch</a:t>
            </a:r>
          </a:p>
          <a:p>
            <a:r>
              <a:rPr lang="en-US" sz="2400" dirty="0" smtClean="0"/>
              <a:t>Module failures/degradation</a:t>
            </a:r>
          </a:p>
          <a:p>
            <a:r>
              <a:rPr lang="en-US" sz="2400" dirty="0" smtClean="0"/>
              <a:t>Potential-induced degradation (PID)</a:t>
            </a:r>
          </a:p>
          <a:p>
            <a:r>
              <a:rPr lang="en-US" sz="2400" dirty="0" smtClean="0"/>
              <a:t>Inverter failures</a:t>
            </a:r>
          </a:p>
          <a:p>
            <a:r>
              <a:rPr lang="en-US" sz="2400" dirty="0" smtClean="0"/>
              <a:t>Fuse/breaker</a:t>
            </a:r>
          </a:p>
          <a:p>
            <a:r>
              <a:rPr lang="en-US" sz="2400" dirty="0" smtClean="0"/>
              <a:t>Temperature impacts</a:t>
            </a:r>
          </a:p>
          <a:p>
            <a:r>
              <a:rPr lang="en-US" sz="2400" dirty="0" smtClean="0"/>
              <a:t>Out of inverter voltage range</a:t>
            </a:r>
          </a:p>
          <a:p>
            <a:r>
              <a:rPr lang="en-US" sz="2400" dirty="0" smtClean="0"/>
              <a:t>Clipping by inverter</a:t>
            </a:r>
          </a:p>
          <a:p>
            <a:r>
              <a:rPr lang="en-US" sz="2400" dirty="0" smtClean="0"/>
              <a:t>Animals, extreme weather, lightning</a:t>
            </a:r>
          </a:p>
          <a:p>
            <a:endParaRPr lang="en-US" sz="2400" dirty="0"/>
          </a:p>
        </p:txBody>
      </p:sp>
    </p:spTree>
    <p:extLst>
      <p:ext uri="{BB962C8B-B14F-4D97-AF65-F5344CB8AC3E}">
        <p14:creationId xmlns:p14="http://schemas.microsoft.com/office/powerpoint/2010/main" xmlns="" val="3998067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198393"/>
            <a:ext cx="8305800" cy="6659607"/>
          </a:xfrm>
        </p:spPr>
      </p:pic>
    </p:spTree>
    <p:extLst>
      <p:ext uri="{BB962C8B-B14F-4D97-AF65-F5344CB8AC3E}">
        <p14:creationId xmlns:p14="http://schemas.microsoft.com/office/powerpoint/2010/main" xmlns="" val="2744339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US Solar Market</a:t>
            </a:r>
            <a:endParaRPr lang="en-US" dirty="0"/>
          </a:p>
        </p:txBody>
      </p:sp>
      <p:sp>
        <p:nvSpPr>
          <p:cNvPr id="4" name="Text Placeholder 3"/>
          <p:cNvSpPr>
            <a:spLocks noGrp="1"/>
          </p:cNvSpPr>
          <p:nvPr>
            <p:ph type="body" sz="quarter" idx="10"/>
          </p:nvPr>
        </p:nvSpPr>
        <p:spPr/>
        <p:txBody>
          <a:bodyPr/>
          <a:lstStyle/>
          <a:p>
            <a:r>
              <a:rPr lang="en-US" dirty="0" smtClean="0"/>
              <a:t>Source:  SEIA/GTM “Solar Market Insight”</a:t>
            </a:r>
            <a:endParaRPr lang="en-US" dirty="0"/>
          </a:p>
        </p:txBody>
      </p:sp>
      <p:graphicFrame>
        <p:nvGraphicFramePr>
          <p:cNvPr id="5" name="Chart 4"/>
          <p:cNvGraphicFramePr/>
          <p:nvPr>
            <p:extLst/>
          </p:nvPr>
        </p:nvGraphicFramePr>
        <p:xfrm>
          <a:off x="125507" y="990600"/>
          <a:ext cx="8749552"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2895600" y="4419600"/>
            <a:ext cx="1676400" cy="771525"/>
          </a:xfrm>
          <a:prstGeom prst="wedgeRoundRectCallout">
            <a:avLst>
              <a:gd name="adj1" fmla="val -23136"/>
              <a:gd name="adj2" fmla="val 67134"/>
              <a:gd name="adj3" fmla="val 16667"/>
            </a:avLst>
          </a:prstGeom>
          <a:solidFill>
            <a:schemeClr val="lt1">
              <a:alpha val="82000"/>
            </a:schemeClr>
          </a:solidFill>
          <a:ln>
            <a:solidFill>
              <a:schemeClr val="accent1">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457200" eaLnBrk="1" hangingPunct="1"/>
            <a:r>
              <a:rPr lang="en-US" sz="2000" dirty="0" smtClean="0">
                <a:solidFill>
                  <a:srgbClr val="181300"/>
                </a:solidFill>
                <a:latin typeface="Gill Sans MT" pitchFamily="34" charset="0"/>
              </a:rPr>
              <a:t>4.8% of US Capacity</a:t>
            </a:r>
            <a:endParaRPr lang="en-US" sz="2000" dirty="0">
              <a:solidFill>
                <a:srgbClr val="181300"/>
              </a:solidFill>
              <a:latin typeface="Gill Sans MT" pitchFamily="34" charset="0"/>
            </a:endParaRPr>
          </a:p>
        </p:txBody>
      </p:sp>
    </p:spTree>
    <p:extLst>
      <p:ext uri="{BB962C8B-B14F-4D97-AF65-F5344CB8AC3E}">
        <p14:creationId xmlns:p14="http://schemas.microsoft.com/office/powerpoint/2010/main" xmlns="" val="501881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NC Solar Market</a:t>
            </a:r>
            <a:endParaRPr lang="en-US" dirty="0"/>
          </a:p>
        </p:txBody>
      </p:sp>
      <p:sp>
        <p:nvSpPr>
          <p:cNvPr id="4" name="Text Placeholder 3"/>
          <p:cNvSpPr>
            <a:spLocks noGrp="1"/>
          </p:cNvSpPr>
          <p:nvPr>
            <p:ph type="body" sz="quarter" idx="10"/>
          </p:nvPr>
        </p:nvSpPr>
        <p:spPr/>
        <p:txBody>
          <a:bodyPr/>
          <a:lstStyle/>
          <a:p>
            <a:r>
              <a:rPr lang="en-US" dirty="0" smtClean="0"/>
              <a:t>Source:  SEIA/GTM “Solar Market Insight”</a:t>
            </a:r>
            <a:endParaRPr lang="en-US" dirty="0"/>
          </a:p>
        </p:txBody>
      </p:sp>
      <p:graphicFrame>
        <p:nvGraphicFramePr>
          <p:cNvPr id="5" name="Chart 4"/>
          <p:cNvGraphicFramePr/>
          <p:nvPr>
            <p:extLst/>
          </p:nvPr>
        </p:nvGraphicFramePr>
        <p:xfrm>
          <a:off x="125507" y="990600"/>
          <a:ext cx="8749552"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1601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dqbasmyouzti2.cloudfront.net/assets/content/cache/made/content/images/articles/ussmi-2014-2_562_42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0" y="838200"/>
            <a:ext cx="9144000" cy="5754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3105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Cost of Solar PV</a:t>
            </a:r>
            <a:endParaRPr lang="en-US" b="0" dirty="0"/>
          </a:p>
        </p:txBody>
      </p:sp>
      <p:sp>
        <p:nvSpPr>
          <p:cNvPr id="5" name="Slide Number Placeholder 4"/>
          <p:cNvSpPr>
            <a:spLocks noGrp="1"/>
          </p:cNvSpPr>
          <p:nvPr>
            <p:ph type="sldNum" sz="quarter" idx="12"/>
          </p:nvPr>
        </p:nvSpPr>
        <p:spPr/>
        <p:txBody>
          <a:bodyPr/>
          <a:lstStyle/>
          <a:p>
            <a:fld id="{642CEF9C-A152-4A4E-BFD8-E61515FC5ADF}" type="slidenum">
              <a:rPr lang="en-US" smtClean="0"/>
              <a:pPr/>
              <a:t>8</a:t>
            </a:fld>
            <a:endParaRPr lang="en-US"/>
          </a:p>
        </p:txBody>
      </p:sp>
      <p:graphicFrame>
        <p:nvGraphicFramePr>
          <p:cNvPr id="7" name="Chart 6"/>
          <p:cNvGraphicFramePr/>
          <p:nvPr>
            <p:extLst/>
          </p:nvPr>
        </p:nvGraphicFramePr>
        <p:xfrm>
          <a:off x="258185" y="1129553"/>
          <a:ext cx="8509298" cy="49592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0"/>
          </p:nvPr>
        </p:nvSpPr>
        <p:spPr>
          <a:xfrm>
            <a:off x="2171699" y="6381749"/>
            <a:ext cx="6384925" cy="476251"/>
          </a:xfrm>
        </p:spPr>
        <p:txBody>
          <a:bodyPr/>
          <a:lstStyle/>
          <a:p>
            <a:r>
              <a:rPr lang="en-US" dirty="0"/>
              <a:t>Tracking the Sun </a:t>
            </a:r>
            <a:r>
              <a:rPr lang="en-US" dirty="0" smtClean="0"/>
              <a:t>VII: </a:t>
            </a:r>
            <a:r>
              <a:rPr lang="en-US" dirty="0"/>
              <a:t>The Installed Cost of Photovoltaics in the US from </a:t>
            </a:r>
            <a:r>
              <a:rPr lang="en-US" dirty="0" smtClean="0"/>
              <a:t>1998-2013 </a:t>
            </a:r>
            <a:r>
              <a:rPr lang="en-US" dirty="0"/>
              <a:t>(LBNL</a:t>
            </a:r>
            <a:r>
              <a:rPr lang="en-US" dirty="0" smtClean="0"/>
              <a:t>)</a:t>
            </a:r>
            <a:endParaRPr lang="en-US" dirty="0"/>
          </a:p>
        </p:txBody>
      </p:sp>
      <p:sp>
        <p:nvSpPr>
          <p:cNvPr id="6" name="Rounded Rectangular Callout 5"/>
          <p:cNvSpPr/>
          <p:nvPr/>
        </p:nvSpPr>
        <p:spPr>
          <a:xfrm>
            <a:off x="6096000" y="4419600"/>
            <a:ext cx="2438400" cy="902525"/>
          </a:xfrm>
          <a:prstGeom prst="wedgeRoundRectCallout">
            <a:avLst>
              <a:gd name="adj1" fmla="val 21346"/>
              <a:gd name="adj2" fmla="val -60158"/>
              <a:gd name="adj3" fmla="val 16667"/>
            </a:avLst>
          </a:prstGeom>
          <a:solidFill>
            <a:srgbClr val="F3F5FF">
              <a:alpha val="60000"/>
            </a:srgbClr>
          </a:solidFill>
          <a:ln>
            <a:solidFill>
              <a:srgbClr val="C2581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r>
              <a:rPr lang="en-US" sz="2000" b="1" dirty="0" smtClean="0">
                <a:solidFill>
                  <a:srgbClr val="181300"/>
                </a:solidFill>
                <a:latin typeface="Gill Sans MT"/>
                <a:cs typeface="Gill Sans MT"/>
              </a:rPr>
              <a:t>33% drop in price</a:t>
            </a:r>
          </a:p>
          <a:p>
            <a:pPr algn="ctr" defTabSz="457200" eaLnBrk="1" hangingPunct="1"/>
            <a:r>
              <a:rPr lang="en-US" sz="2000" dirty="0" smtClean="0">
                <a:solidFill>
                  <a:srgbClr val="181300"/>
                </a:solidFill>
                <a:latin typeface="Gill Sans MT"/>
                <a:cs typeface="Gill Sans MT"/>
              </a:rPr>
              <a:t>2010 - 2013</a:t>
            </a:r>
          </a:p>
        </p:txBody>
      </p:sp>
    </p:spTree>
    <p:extLst>
      <p:ext uri="{BB962C8B-B14F-4D97-AF65-F5344CB8AC3E}">
        <p14:creationId xmlns:p14="http://schemas.microsoft.com/office/powerpoint/2010/main" xmlns="" val="3668956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274638"/>
            <a:ext cx="9502723" cy="620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xmlns="" val="1917946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tion_no watermark">
  <a:themeElements>
    <a:clrScheme name="NC Solar Center">
      <a:dk1>
        <a:sysClr val="windowText" lastClr="000000"/>
      </a:dk1>
      <a:lt1>
        <a:sysClr val="window" lastClr="FFFFFF"/>
      </a:lt1>
      <a:dk2>
        <a:srgbClr val="CC0000"/>
      </a:dk2>
      <a:lt2>
        <a:srgbClr val="718674"/>
      </a:lt2>
      <a:accent1>
        <a:srgbClr val="CC0000"/>
      </a:accent1>
      <a:accent2>
        <a:srgbClr val="000000"/>
      </a:accent2>
      <a:accent3>
        <a:srgbClr val="718674"/>
      </a:accent3>
      <a:accent4>
        <a:srgbClr val="FFFFFF"/>
      </a:accent4>
      <a:accent5>
        <a:srgbClr val="FFFFFF"/>
      </a:accent5>
      <a:accent6>
        <a:srgbClr val="FFFFFF"/>
      </a:accent6>
      <a:hlink>
        <a:srgbClr val="CC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5013</TotalTime>
  <Words>1119</Words>
  <Application>Microsoft Office PowerPoint</Application>
  <PresentationFormat>On-screen Show (4:3)</PresentationFormat>
  <Paragraphs>140</Paragraphs>
  <Slides>31</Slides>
  <Notes>20</Notes>
  <HiddenSlides>1</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Presentation_no watermark</vt:lpstr>
      <vt:lpstr>2_SunShot External Presentation Template - White_v3</vt:lpstr>
      <vt:lpstr>3_SunShot External Presentation Template - White_v3</vt:lpstr>
      <vt:lpstr>4_SunShot External Presentation Template - White_v3</vt:lpstr>
      <vt:lpstr>5_SunShot External Presentation Template - White_v3</vt:lpstr>
      <vt:lpstr>6_SunShot External Presentation Template - White_v3</vt:lpstr>
      <vt:lpstr>7_SunShot External Presentation Template - White_v3</vt:lpstr>
      <vt:lpstr>Life of Solar</vt:lpstr>
      <vt:lpstr>Slide 2</vt:lpstr>
      <vt:lpstr>“Solar Panels”</vt:lpstr>
      <vt:lpstr>Slide 4</vt:lpstr>
      <vt:lpstr>US Solar Market</vt:lpstr>
      <vt:lpstr>NC Solar Market</vt:lpstr>
      <vt:lpstr>Slide 7</vt:lpstr>
      <vt:lpstr>The Cost of Solar PV</vt:lpstr>
      <vt:lpstr>Slide 9</vt:lpstr>
      <vt:lpstr>PV System Components:  from Cells to Arrays </vt:lpstr>
      <vt:lpstr>Slide 11</vt:lpstr>
      <vt:lpstr>Crystalline Silicon PV Modules</vt:lpstr>
      <vt:lpstr>25-30 Module Power Warranty</vt:lpstr>
      <vt:lpstr>Slide 14</vt:lpstr>
      <vt:lpstr>Solar Inverters</vt:lpstr>
      <vt:lpstr>Slide 16</vt:lpstr>
      <vt:lpstr>Slide 17</vt:lpstr>
      <vt:lpstr>Slide 18</vt:lpstr>
      <vt:lpstr>Slide 19</vt:lpstr>
      <vt:lpstr>Slide 20</vt:lpstr>
      <vt:lpstr>Slide 21</vt:lpstr>
      <vt:lpstr>Slide 22</vt:lpstr>
      <vt:lpstr>Slide 23</vt:lpstr>
      <vt:lpstr>Slide 24</vt:lpstr>
      <vt:lpstr>Slide 25</vt:lpstr>
      <vt:lpstr>Slide 26</vt:lpstr>
      <vt:lpstr>PV Systems are complex system of systems</vt:lpstr>
      <vt:lpstr>(Very Shallow) Bathtub Failures</vt:lpstr>
      <vt:lpstr>Module Degradation and Failures</vt:lpstr>
      <vt:lpstr>Slide 30</vt:lpstr>
      <vt:lpstr>Sources of under-performance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Brasco</dc:creator>
  <cp:lastModifiedBy>NCTCA 1</cp:lastModifiedBy>
  <cp:revision>52</cp:revision>
  <dcterms:created xsi:type="dcterms:W3CDTF">2011-06-15T14:20:20Z</dcterms:created>
  <dcterms:modified xsi:type="dcterms:W3CDTF">2015-09-29T19:28:26Z</dcterms:modified>
</cp:coreProperties>
</file>