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sldIdLst>
    <p:sldId id="403" r:id="rId2"/>
    <p:sldId id="256" r:id="rId3"/>
    <p:sldId id="468" r:id="rId4"/>
    <p:sldId id="469" r:id="rId5"/>
    <p:sldId id="470" r:id="rId6"/>
    <p:sldId id="471" r:id="rId7"/>
    <p:sldId id="472" r:id="rId8"/>
    <p:sldId id="334" r:id="rId9"/>
    <p:sldId id="304" r:id="rId10"/>
    <p:sldId id="495" r:id="rId11"/>
    <p:sldId id="446" r:id="rId12"/>
    <p:sldId id="496" r:id="rId13"/>
    <p:sldId id="363" r:id="rId14"/>
    <p:sldId id="505" r:id="rId15"/>
    <p:sldId id="506" r:id="rId16"/>
    <p:sldId id="507" r:id="rId17"/>
    <p:sldId id="428" r:id="rId18"/>
    <p:sldId id="429" r:id="rId19"/>
    <p:sldId id="375" r:id="rId20"/>
    <p:sldId id="493" r:id="rId21"/>
    <p:sldId id="494" r:id="rId22"/>
    <p:sldId id="379" r:id="rId23"/>
    <p:sldId id="377" r:id="rId24"/>
    <p:sldId id="483" r:id="rId25"/>
    <p:sldId id="378" r:id="rId26"/>
    <p:sldId id="376" r:id="rId27"/>
    <p:sldId id="380" r:id="rId28"/>
    <p:sldId id="508" r:id="rId29"/>
    <p:sldId id="519" r:id="rId30"/>
    <p:sldId id="520" r:id="rId31"/>
    <p:sldId id="544" r:id="rId32"/>
    <p:sldId id="545" r:id="rId33"/>
    <p:sldId id="525" r:id="rId34"/>
    <p:sldId id="527" r:id="rId35"/>
    <p:sldId id="543" r:id="rId36"/>
    <p:sldId id="528" r:id="rId37"/>
    <p:sldId id="529" r:id="rId38"/>
    <p:sldId id="530" r:id="rId39"/>
    <p:sldId id="536" r:id="rId40"/>
    <p:sldId id="531" r:id="rId41"/>
    <p:sldId id="540" r:id="rId42"/>
    <p:sldId id="538" r:id="rId43"/>
    <p:sldId id="533" r:id="rId44"/>
    <p:sldId id="535" r:id="rId45"/>
    <p:sldId id="546" r:id="rId46"/>
    <p:sldId id="542" r:id="rId47"/>
    <p:sldId id="509" r:id="rId48"/>
    <p:sldId id="541" r:id="rId49"/>
    <p:sldId id="286"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B35F2B"/>
    <a:srgbClr val="00F4EE"/>
    <a:srgbClr val="267E5A"/>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867" autoAdjust="0"/>
    <p:restoredTop sz="93318" autoAdjust="0"/>
  </p:normalViewPr>
  <p:slideViewPr>
    <p:cSldViewPr>
      <p:cViewPr>
        <p:scale>
          <a:sx n="70" d="100"/>
          <a:sy n="70" d="100"/>
        </p:scale>
        <p:origin x="-1469"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6756650-7572-4F62-9493-1FFDB8AF0C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E882D3A-1559-4F2B-BDB3-550EA8E68C1D}" type="slidenum">
              <a:rPr lang="en-US" smtClean="0"/>
              <a:pPr/>
              <a:t>1</a:t>
            </a:fld>
            <a:endParaRPr lang="en-US" smtClean="0"/>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F2B3007-8562-47F7-8F9D-DAFA07C4F21A}" type="slidenum">
              <a:rPr lang="en-US" smtClean="0"/>
              <a:pPr/>
              <a:t>30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F2B3007-8562-47F7-8F9D-DAFA07C4F21A}" type="slidenum">
              <a:rPr lang="en-US" smtClean="0"/>
              <a:pPr/>
              <a:t>31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F2B3007-8562-47F7-8F9D-DAFA07C4F21A}" type="slidenum">
              <a:rPr lang="en-US" smtClean="0"/>
              <a:pPr/>
              <a:t>32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3FFE2C3-0E23-433A-B8FE-A3A351018F25}" type="slidenum">
              <a:rPr lang="en-US" smtClean="0"/>
              <a:pPr/>
              <a:t>45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3FFE2C3-0E23-433A-B8FE-A3A351018F25}" type="slidenum">
              <a:rPr lang="en-US" smtClean="0"/>
              <a:pPr/>
              <a:t>46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6EC0D81-5C2B-4497-B6D3-D6035E1313DE}" type="slidenum">
              <a:rPr lang="en-US" smtClean="0"/>
              <a:pPr/>
              <a:t>47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389063B-8EF4-49AD-B8A2-19D05BD8A3F8}" type="slidenum">
              <a:rPr lang="en-US" smtClean="0"/>
              <a:pPr/>
              <a:t>48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659503A-425B-44E8-9E5B-FE2FF99CFC98}" type="slidenum">
              <a:rPr lang="en-US" smtClean="0"/>
              <a:pPr/>
              <a:t>49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C8803C4-CCEB-46E0-BE79-E866A52D4127}" type="slidenum">
              <a:rPr lang="en-US" smtClean="0"/>
              <a:pPr/>
              <a:t>2</a:t>
            </a:fld>
            <a:endParaRPr lang="en-US" smtClean="0"/>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2D9697-9B71-497B-8E2D-F72541B783A4}" type="slidenum">
              <a:rPr lang="en-US" smtClean="0"/>
              <a:pPr/>
              <a:t>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NCRR was established by the state in order to bring people and goods into the state. Runs through cities: New Bern, Kinston, Goldsboro, Selma, Raleigh, Durham, Burlington, Greensboro, Lexington, Salisbury, Concord, Charlotte.</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E0B316A-BB46-444A-8335-D70D44EED7DD}" type="slidenum">
              <a:rPr lang="en-US" smtClean="0"/>
              <a:pPr/>
              <a:t>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NCRR was established by the state in order to bring people and goods into the state. Runs through cities: New Bern, Kinston, Goldsboro, Selma, Raleigh, Durham, Burlington, Greensboro, Lexington, Salisbury, Concord, Charlotte.</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E9467BB-5A1C-42CF-8F28-BF53FCF89E40}" type="slidenum">
              <a:rPr lang="en-US" smtClean="0"/>
              <a:pPr/>
              <a:t>13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E6863BE-2B76-4B44-9DDB-78B9864619E4}" type="slidenum">
              <a:rPr lang="en-US" smtClean="0"/>
              <a:pPr/>
              <a:t>14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1881607-54F6-4AB4-936E-64C8F9382B8D}" type="slidenum">
              <a:rPr lang="en-US" smtClean="0"/>
              <a:pPr/>
              <a:t>15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5BB1F62-3D4F-420E-8D3B-188E2AFA8557}" type="slidenum">
              <a:rPr lang="en-US" smtClean="0"/>
              <a:pPr/>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D89E1F1-6C68-4DD8-875F-0ECACF9DEB89}" type="slidenum">
              <a:rPr lang="en-US" smtClean="0"/>
              <a:pPr/>
              <a:t>29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userDrawn="1"/>
        </p:nvSpPr>
        <p:spPr>
          <a:xfrm>
            <a:off x="0" y="0"/>
            <a:ext cx="9144000" cy="762000"/>
          </a:xfrm>
          <a:prstGeom prst="rect">
            <a:avLst/>
          </a:prstGeom>
          <a:solidFill>
            <a:schemeClr val="accent1">
              <a:lumMod val="50000"/>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Connector 16"/>
          <p:cNvCxnSpPr/>
          <p:nvPr userDrawn="1"/>
        </p:nvCxnSpPr>
        <p:spPr>
          <a:xfrm>
            <a:off x="0" y="804863"/>
            <a:ext cx="9144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NCRR_LOGO.png"/>
          <p:cNvPicPr>
            <a:picLocks noChangeAspect="1"/>
          </p:cNvPicPr>
          <p:nvPr userDrawn="1"/>
        </p:nvPicPr>
        <p:blipFill>
          <a:blip r:embed="rId13" cstate="print">
            <a:duotone>
              <a:prstClr val="black"/>
              <a:schemeClr val="accent3">
                <a:tint val="45000"/>
                <a:satMod val="400000"/>
              </a:schemeClr>
            </a:duotone>
          </a:blip>
          <a:stretch>
            <a:fillRect/>
          </a:stretch>
        </p:blipFill>
        <p:spPr>
          <a:xfrm>
            <a:off x="8153400" y="6534989"/>
            <a:ext cx="892921" cy="246811"/>
          </a:xfrm>
          <a:prstGeom prst="rect">
            <a:avLst/>
          </a:prstGeom>
          <a:effectLst>
            <a:outerShdw blurRad="50800" dist="38100" dir="5400000" algn="t" rotWithShape="0">
              <a:prstClr val="black">
                <a:alpha val="40000"/>
              </a:prstClr>
            </a:outerShdw>
          </a:effectLst>
        </p:spPr>
      </p:pic>
      <p:pic>
        <p:nvPicPr>
          <p:cNvPr id="8" name="Picture 7" descr="_DSC4082 Neuse River Bridge_Johnston_compressed.jpg"/>
          <p:cNvPicPr>
            <a:picLocks noChangeAspect="1"/>
          </p:cNvPicPr>
          <p:nvPr userDrawn="1"/>
        </p:nvPicPr>
        <p:blipFill>
          <a:blip r:embed="rId14" cstate="print">
            <a:duotone>
              <a:schemeClr val="accent5">
                <a:shade val="45000"/>
                <a:satMod val="135000"/>
              </a:schemeClr>
              <a:prstClr val="white"/>
            </a:duotone>
          </a:blip>
          <a:stretch>
            <a:fillRect/>
          </a:stretch>
        </p:blipFill>
        <p:spPr>
          <a:xfrm>
            <a:off x="0" y="838200"/>
            <a:ext cx="9144000" cy="6019800"/>
          </a:xfrm>
          <a:prstGeom prst="rect">
            <a:avLst/>
          </a:prstGeom>
        </p:spPr>
      </p:pic>
      <p:sp>
        <p:nvSpPr>
          <p:cNvPr id="14" name="Rectangle 13"/>
          <p:cNvSpPr/>
          <p:nvPr userDrawn="1"/>
        </p:nvSpPr>
        <p:spPr>
          <a:xfrm>
            <a:off x="0" y="838200"/>
            <a:ext cx="9144000" cy="6019800"/>
          </a:xfrm>
          <a:prstGeom prst="rect">
            <a:avLst/>
          </a:prstGeom>
          <a:solidFill>
            <a:schemeClr val="tx1">
              <a:lumMod val="85000"/>
              <a:lumOff val="1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228600" y="0"/>
            <a:ext cx="8763000" cy="609600"/>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North Carolina Railroad Company</a:t>
            </a:r>
          </a:p>
        </p:txBody>
      </p:sp>
      <p:sp>
        <p:nvSpPr>
          <p:cNvPr id="2051" name="Text Box 6"/>
          <p:cNvSpPr txBox="1">
            <a:spLocks noChangeArrowheads="1"/>
          </p:cNvSpPr>
          <p:nvPr/>
        </p:nvSpPr>
        <p:spPr bwMode="auto">
          <a:xfrm>
            <a:off x="381000" y="1600200"/>
            <a:ext cx="8382000" cy="4918075"/>
          </a:xfrm>
          <a:prstGeom prst="rect">
            <a:avLst/>
          </a:prstGeom>
          <a:noFill/>
          <a:ln w="9525">
            <a:noFill/>
            <a:miter lim="800000"/>
            <a:headEnd/>
            <a:tailEnd/>
          </a:ln>
        </p:spPr>
        <p:txBody>
          <a:bodyPr>
            <a:spAutoFit/>
          </a:bodyPr>
          <a:lstStyle/>
          <a:p>
            <a:pPr algn="ctr"/>
            <a:r>
              <a:rPr lang="en-US" sz="2400">
                <a:solidFill>
                  <a:schemeClr val="bg1"/>
                </a:solidFill>
              </a:rPr>
              <a:t>A Presentation to the </a:t>
            </a:r>
          </a:p>
          <a:p>
            <a:pPr algn="ctr"/>
            <a:r>
              <a:rPr lang="en-US" sz="2400">
                <a:solidFill>
                  <a:schemeClr val="bg1"/>
                </a:solidFill>
              </a:rPr>
              <a:t>North Carolina Department of Revenue</a:t>
            </a:r>
          </a:p>
          <a:p>
            <a:pPr algn="ctr"/>
            <a:r>
              <a:rPr lang="en-US" sz="2400">
                <a:solidFill>
                  <a:schemeClr val="bg1"/>
                </a:solidFill>
              </a:rPr>
              <a:t>2015 Advanced Real Property Seminar</a:t>
            </a:r>
          </a:p>
          <a:p>
            <a:pPr algn="ctr"/>
            <a:endParaRPr lang="en-US" sz="2400">
              <a:solidFill>
                <a:schemeClr val="bg1"/>
              </a:solidFill>
            </a:endParaRPr>
          </a:p>
          <a:p>
            <a:pPr algn="ctr"/>
            <a:r>
              <a:rPr lang="en-US" sz="2400" i="1">
                <a:solidFill>
                  <a:schemeClr val="bg1"/>
                </a:solidFill>
              </a:rPr>
              <a:t>September 30, 2015</a:t>
            </a:r>
          </a:p>
          <a:p>
            <a:pPr algn="ctr"/>
            <a:r>
              <a:rPr lang="en-US" sz="2400" i="1">
                <a:solidFill>
                  <a:schemeClr val="bg1"/>
                </a:solidFill>
              </a:rPr>
              <a:t>-----------</a:t>
            </a:r>
          </a:p>
          <a:p>
            <a:pPr algn="ctr"/>
            <a:r>
              <a:rPr lang="en-US" sz="3200" i="1">
                <a:solidFill>
                  <a:schemeClr val="bg1"/>
                </a:solidFill>
              </a:rPr>
              <a:t>Railroad Right-of-Way</a:t>
            </a:r>
          </a:p>
          <a:p>
            <a:pPr algn="ctr"/>
            <a:r>
              <a:rPr lang="en-US" sz="3200" i="1">
                <a:solidFill>
                  <a:schemeClr val="bg1"/>
                </a:solidFill>
              </a:rPr>
              <a:t>Issues</a:t>
            </a:r>
          </a:p>
          <a:p>
            <a:pPr algn="ctr"/>
            <a:endParaRPr lang="en-US" sz="2400" i="1">
              <a:solidFill>
                <a:schemeClr val="bg1"/>
              </a:solidFill>
            </a:endParaRPr>
          </a:p>
          <a:p>
            <a:pPr algn="ctr">
              <a:spcBef>
                <a:spcPct val="20000"/>
              </a:spcBef>
            </a:pPr>
            <a:r>
              <a:rPr lang="en-US" sz="1600">
                <a:solidFill>
                  <a:schemeClr val="bg1"/>
                </a:solidFill>
              </a:rPr>
              <a:t>Chuck Burnell, V.P. – Real Estate</a:t>
            </a:r>
          </a:p>
          <a:p>
            <a:pPr algn="ctr">
              <a:spcBef>
                <a:spcPct val="20000"/>
              </a:spcBef>
            </a:pPr>
            <a:endParaRPr lang="en-US" sz="1600">
              <a:solidFill>
                <a:schemeClr val="bg1"/>
              </a:solidFill>
            </a:endParaRPr>
          </a:p>
          <a:p>
            <a:pPr algn="ctr">
              <a:spcBef>
                <a:spcPct val="20000"/>
              </a:spcBef>
            </a:pPr>
            <a:r>
              <a:rPr lang="en-US" sz="1600">
                <a:solidFill>
                  <a:schemeClr val="bg1"/>
                </a:solidFill>
              </a:rPr>
              <a:t>North Carolina Railroad Company</a:t>
            </a:r>
          </a:p>
          <a:p>
            <a:pPr algn="ctr"/>
            <a:endParaRPr lang="en-US" sz="2400" i="1">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68"/>
          <p:cNvPicPr>
            <a:picLocks noChangeAspect="1" noChangeArrowheads="1"/>
          </p:cNvPicPr>
          <p:nvPr/>
        </p:nvPicPr>
        <p:blipFill>
          <a:blip r:embed="rId2" cstate="print"/>
          <a:srcRect/>
          <a:stretch>
            <a:fillRect/>
          </a:stretch>
        </p:blipFill>
        <p:spPr bwMode="auto">
          <a:xfrm>
            <a:off x="2667000" y="1828800"/>
            <a:ext cx="6096000" cy="3863975"/>
          </a:xfrm>
          <a:prstGeom prst="rect">
            <a:avLst/>
          </a:prstGeom>
          <a:noFill/>
          <a:ln w="9525">
            <a:noFill/>
            <a:miter lim="800000"/>
            <a:headEnd/>
            <a:tailEnd/>
          </a:ln>
        </p:spPr>
      </p:pic>
      <p:sp>
        <p:nvSpPr>
          <p:cNvPr id="4" name="Rectangle 2"/>
          <p:cNvSpPr>
            <a:spLocks noGrp="1" noChangeArrowheads="1"/>
          </p:cNvSpPr>
          <p:nvPr>
            <p:ph type="title"/>
          </p:nvPr>
        </p:nvSpPr>
        <p:spPr bwMode="auto">
          <a:xfrm>
            <a:off x="838200" y="0"/>
            <a:ext cx="7543800" cy="6397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Transportation Corridor</a:t>
            </a:r>
          </a:p>
        </p:txBody>
      </p:sp>
      <p:sp>
        <p:nvSpPr>
          <p:cNvPr id="11268" name="TextBox 4"/>
          <p:cNvSpPr txBox="1">
            <a:spLocks noChangeArrowheads="1"/>
          </p:cNvSpPr>
          <p:nvPr/>
        </p:nvSpPr>
        <p:spPr bwMode="auto">
          <a:xfrm>
            <a:off x="914400" y="990600"/>
            <a:ext cx="7315200" cy="461963"/>
          </a:xfrm>
          <a:prstGeom prst="rect">
            <a:avLst/>
          </a:prstGeom>
          <a:noFill/>
          <a:ln w="9525">
            <a:noFill/>
            <a:miter lim="800000"/>
            <a:headEnd/>
            <a:tailEnd/>
          </a:ln>
        </p:spPr>
        <p:txBody>
          <a:bodyPr>
            <a:spAutoFit/>
          </a:bodyPr>
          <a:lstStyle/>
          <a:p>
            <a:pPr marL="0" lvl="1" algn="ctr"/>
            <a:r>
              <a:rPr lang="en-US" sz="2400">
                <a:solidFill>
                  <a:schemeClr val="bg1"/>
                </a:solidFill>
              </a:rPr>
              <a:t>Corridor Operators on the NCRR Corridor</a:t>
            </a:r>
          </a:p>
        </p:txBody>
      </p:sp>
      <p:sp>
        <p:nvSpPr>
          <p:cNvPr id="7" name="Rectangle 11"/>
          <p:cNvSpPr txBox="1">
            <a:spLocks noChangeArrowheads="1"/>
          </p:cNvSpPr>
          <p:nvPr/>
        </p:nvSpPr>
        <p:spPr bwMode="auto">
          <a:xfrm>
            <a:off x="152400" y="1600200"/>
            <a:ext cx="5334000" cy="4495800"/>
          </a:xfrm>
          <a:prstGeom prst="rect">
            <a:avLst/>
          </a:prstGeom>
          <a:noFill/>
          <a:ln>
            <a:miter lim="800000"/>
            <a:headEnd/>
            <a:tailEnd/>
          </a:ln>
        </p:spPr>
        <p:txBody>
          <a:bodyPr/>
          <a:lstStyle/>
          <a:p>
            <a:pPr marL="342900" indent="-342900">
              <a:lnSpc>
                <a:spcPct val="80000"/>
              </a:lnSpc>
              <a:spcBef>
                <a:spcPct val="20000"/>
              </a:spcBef>
              <a:buFontTx/>
              <a:buBlip>
                <a:blip r:embed="rId3"/>
              </a:buBlip>
              <a:defRPr/>
            </a:pPr>
            <a:endParaRPr lang="en-US" sz="200" kern="0" dirty="0">
              <a:solidFill>
                <a:schemeClr val="bg1"/>
              </a:solidFill>
              <a:latin typeface="+mn-lt"/>
            </a:endParaRPr>
          </a:p>
          <a:p>
            <a:pPr marL="342900" indent="-342900">
              <a:lnSpc>
                <a:spcPct val="80000"/>
              </a:lnSpc>
              <a:spcBef>
                <a:spcPct val="20000"/>
              </a:spcBef>
              <a:buFontTx/>
              <a:buBlip>
                <a:blip r:embed="rId3"/>
              </a:buBlip>
              <a:defRPr/>
            </a:pPr>
            <a:endParaRPr lang="en-US" sz="500" kern="0" dirty="0">
              <a:solidFill>
                <a:schemeClr val="bg1"/>
              </a:solidFill>
              <a:latin typeface="+mn-lt"/>
            </a:endParaRPr>
          </a:p>
          <a:p>
            <a:pPr marL="1143000" lvl="2" indent="-228600">
              <a:lnSpc>
                <a:spcPct val="80000"/>
              </a:lnSpc>
              <a:spcBef>
                <a:spcPct val="20000"/>
              </a:spcBef>
              <a:defRPr/>
            </a:pPr>
            <a:endParaRPr lang="en-US" sz="2000" kern="0" dirty="0">
              <a:solidFill>
                <a:schemeClr val="bg1"/>
              </a:solidFill>
              <a:latin typeface="+mn-lt"/>
            </a:endParaRPr>
          </a:p>
        </p:txBody>
      </p:sp>
      <p:pic>
        <p:nvPicPr>
          <p:cNvPr id="5" name="Picture 2069"/>
          <p:cNvPicPr>
            <a:picLocks noChangeAspect="1" noChangeArrowheads="1"/>
          </p:cNvPicPr>
          <p:nvPr/>
        </p:nvPicPr>
        <p:blipFill>
          <a:blip r:embed="rId4" cstate="print"/>
          <a:srcRect/>
          <a:stretch>
            <a:fillRect/>
          </a:stretch>
        </p:blipFill>
        <p:spPr bwMode="auto">
          <a:xfrm>
            <a:off x="533400" y="3581400"/>
            <a:ext cx="4724400" cy="2813050"/>
          </a:xfrm>
          <a:prstGeom prst="rect">
            <a:avLst/>
          </a:prstGeom>
          <a:noFill/>
          <a:ln w="9525">
            <a:noFill/>
            <a:miter lim="800000"/>
            <a:headEnd/>
            <a:tailEnd/>
          </a:ln>
        </p:spPr>
      </p:pic>
      <p:sp>
        <p:nvSpPr>
          <p:cNvPr id="8" name="TextBox 7"/>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10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838200" y="0"/>
            <a:ext cx="7543800" cy="6397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Transportation Corridor</a:t>
            </a:r>
          </a:p>
        </p:txBody>
      </p:sp>
      <p:sp>
        <p:nvSpPr>
          <p:cNvPr id="12291" name="TextBox 4"/>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marL="0" lvl="1" algn="ctr"/>
            <a:r>
              <a:rPr lang="en-US" sz="2400">
                <a:solidFill>
                  <a:schemeClr val="bg1"/>
                </a:solidFill>
              </a:rPr>
              <a:t>Corridor Operators on the NCRR Corridor</a:t>
            </a:r>
          </a:p>
          <a:p>
            <a:endParaRPr lang="en-US"/>
          </a:p>
        </p:txBody>
      </p:sp>
      <p:sp>
        <p:nvSpPr>
          <p:cNvPr id="7" name="Rectangle 11"/>
          <p:cNvSpPr txBox="1">
            <a:spLocks noChangeArrowheads="1"/>
          </p:cNvSpPr>
          <p:nvPr/>
        </p:nvSpPr>
        <p:spPr bwMode="auto">
          <a:xfrm>
            <a:off x="152400" y="1600200"/>
            <a:ext cx="5334000" cy="4495800"/>
          </a:xfrm>
          <a:prstGeom prst="rect">
            <a:avLst/>
          </a:prstGeom>
          <a:noFill/>
          <a:ln>
            <a:miter lim="800000"/>
            <a:headEnd/>
            <a:tailEnd/>
          </a:ln>
        </p:spPr>
        <p:txBody>
          <a:bodyPr/>
          <a:lstStyle/>
          <a:p>
            <a:pPr marL="342900" indent="-342900">
              <a:lnSpc>
                <a:spcPct val="80000"/>
              </a:lnSpc>
              <a:spcBef>
                <a:spcPct val="20000"/>
              </a:spcBef>
              <a:buFontTx/>
              <a:buBlip>
                <a:blip r:embed="rId2"/>
              </a:buBlip>
              <a:defRPr/>
            </a:pPr>
            <a:endParaRPr lang="en-US" sz="200" kern="0" dirty="0">
              <a:solidFill>
                <a:schemeClr val="bg1"/>
              </a:solidFill>
              <a:latin typeface="+mn-lt"/>
            </a:endParaRPr>
          </a:p>
          <a:p>
            <a:pPr marL="342900" indent="-342900">
              <a:lnSpc>
                <a:spcPct val="80000"/>
              </a:lnSpc>
              <a:spcBef>
                <a:spcPct val="20000"/>
              </a:spcBef>
              <a:buFontTx/>
              <a:buBlip>
                <a:blip r:embed="rId2"/>
              </a:buBlip>
              <a:defRPr/>
            </a:pPr>
            <a:endParaRPr lang="en-US" sz="500" kern="0" dirty="0">
              <a:solidFill>
                <a:schemeClr val="bg1"/>
              </a:solidFill>
              <a:latin typeface="+mn-lt"/>
            </a:endParaRPr>
          </a:p>
          <a:p>
            <a:pPr marL="1143000" lvl="2" indent="-228600">
              <a:lnSpc>
                <a:spcPct val="80000"/>
              </a:lnSpc>
              <a:spcBef>
                <a:spcPct val="20000"/>
              </a:spcBef>
              <a:defRPr/>
            </a:pPr>
            <a:endParaRPr lang="en-US" sz="2000" kern="0" dirty="0">
              <a:solidFill>
                <a:schemeClr val="bg1"/>
              </a:solidFill>
              <a:latin typeface="+mn-lt"/>
            </a:endParaRPr>
          </a:p>
        </p:txBody>
      </p:sp>
      <p:pic>
        <p:nvPicPr>
          <p:cNvPr id="12293" name="Picture 8" descr="Archdale Station"/>
          <p:cNvPicPr>
            <a:picLocks noChangeAspect="1" noChangeArrowheads="1"/>
          </p:cNvPicPr>
          <p:nvPr/>
        </p:nvPicPr>
        <p:blipFill>
          <a:blip r:embed="rId3" cstate="print"/>
          <a:srcRect/>
          <a:stretch>
            <a:fillRect/>
          </a:stretch>
        </p:blipFill>
        <p:spPr bwMode="auto">
          <a:xfrm>
            <a:off x="1828800" y="2209800"/>
            <a:ext cx="5495925" cy="3657600"/>
          </a:xfrm>
          <a:prstGeom prst="rect">
            <a:avLst/>
          </a:prstGeom>
          <a:noFill/>
          <a:ln w="9525">
            <a:noFill/>
            <a:miter lim="800000"/>
            <a:headEnd/>
            <a:tailEnd/>
          </a:ln>
        </p:spPr>
      </p:pic>
      <p:sp>
        <p:nvSpPr>
          <p:cNvPr id="6" name="TextBox 5"/>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11</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838200" y="0"/>
            <a:ext cx="7543800" cy="6397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Transportation Corridor</a:t>
            </a:r>
          </a:p>
        </p:txBody>
      </p:sp>
      <p:sp>
        <p:nvSpPr>
          <p:cNvPr id="13315" name="TextBox 4"/>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marL="0" lvl="1" algn="ctr"/>
            <a:r>
              <a:rPr lang="en-US" sz="2400">
                <a:solidFill>
                  <a:schemeClr val="bg1"/>
                </a:solidFill>
              </a:rPr>
              <a:t>Corridor Operators on the NCRR Corridor</a:t>
            </a:r>
          </a:p>
          <a:p>
            <a:endParaRPr lang="en-US"/>
          </a:p>
        </p:txBody>
      </p:sp>
      <p:sp>
        <p:nvSpPr>
          <p:cNvPr id="7" name="Rectangle 11"/>
          <p:cNvSpPr txBox="1">
            <a:spLocks noChangeArrowheads="1"/>
          </p:cNvSpPr>
          <p:nvPr/>
        </p:nvSpPr>
        <p:spPr bwMode="auto">
          <a:xfrm>
            <a:off x="152400" y="1600200"/>
            <a:ext cx="5334000" cy="4495800"/>
          </a:xfrm>
          <a:prstGeom prst="rect">
            <a:avLst/>
          </a:prstGeom>
          <a:noFill/>
          <a:ln>
            <a:miter lim="800000"/>
            <a:headEnd/>
            <a:tailEnd/>
          </a:ln>
        </p:spPr>
        <p:txBody>
          <a:bodyPr/>
          <a:lstStyle/>
          <a:p>
            <a:pPr marL="342900" indent="-342900">
              <a:lnSpc>
                <a:spcPct val="80000"/>
              </a:lnSpc>
              <a:spcBef>
                <a:spcPct val="20000"/>
              </a:spcBef>
              <a:buFontTx/>
              <a:buBlip>
                <a:blip r:embed="rId2"/>
              </a:buBlip>
              <a:defRPr/>
            </a:pPr>
            <a:endParaRPr lang="en-US" sz="200" kern="0" dirty="0">
              <a:solidFill>
                <a:schemeClr val="bg1"/>
              </a:solidFill>
              <a:latin typeface="+mn-lt"/>
            </a:endParaRPr>
          </a:p>
          <a:p>
            <a:pPr marL="342900" indent="-342900">
              <a:lnSpc>
                <a:spcPct val="80000"/>
              </a:lnSpc>
              <a:spcBef>
                <a:spcPct val="20000"/>
              </a:spcBef>
              <a:buFontTx/>
              <a:buBlip>
                <a:blip r:embed="rId2"/>
              </a:buBlip>
              <a:defRPr/>
            </a:pPr>
            <a:endParaRPr lang="en-US" sz="500" kern="0" dirty="0">
              <a:solidFill>
                <a:schemeClr val="bg1"/>
              </a:solidFill>
              <a:latin typeface="+mn-lt"/>
            </a:endParaRPr>
          </a:p>
          <a:p>
            <a:pPr marL="1143000" lvl="2" indent="-228600">
              <a:lnSpc>
                <a:spcPct val="80000"/>
              </a:lnSpc>
              <a:spcBef>
                <a:spcPct val="20000"/>
              </a:spcBef>
              <a:defRPr/>
            </a:pPr>
            <a:endParaRPr lang="en-US" sz="2000" kern="0" dirty="0">
              <a:solidFill>
                <a:schemeClr val="bg1"/>
              </a:solidFill>
              <a:latin typeface="+mn-lt"/>
            </a:endParaRPr>
          </a:p>
        </p:txBody>
      </p:sp>
      <p:pic>
        <p:nvPicPr>
          <p:cNvPr id="13317" name="Picture 3" descr="Railroad Crossing Safety"/>
          <p:cNvPicPr>
            <a:picLocks noChangeAspect="1" noChangeArrowheads="1"/>
          </p:cNvPicPr>
          <p:nvPr/>
        </p:nvPicPr>
        <p:blipFill>
          <a:blip r:embed="rId3" cstate="print"/>
          <a:srcRect/>
          <a:stretch>
            <a:fillRect/>
          </a:stretch>
        </p:blipFill>
        <p:spPr bwMode="auto">
          <a:xfrm>
            <a:off x="1447800" y="2209800"/>
            <a:ext cx="6413500" cy="3797300"/>
          </a:xfrm>
          <a:prstGeom prst="rect">
            <a:avLst/>
          </a:prstGeom>
          <a:noFill/>
          <a:ln w="9525">
            <a:noFill/>
            <a:miter lim="800000"/>
            <a:headEnd/>
            <a:tailEnd/>
          </a:ln>
        </p:spPr>
      </p:pic>
      <p:sp>
        <p:nvSpPr>
          <p:cNvPr id="6" name="TextBox 5"/>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12</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14339"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does a Railroad Right-of-Way impact use of land by Third Parties adjoining the Railroad Right-of-way?</a:t>
            </a:r>
          </a:p>
        </p:txBody>
      </p:sp>
      <p:cxnSp>
        <p:nvCxnSpPr>
          <p:cNvPr id="4" name="Straight Connector 3"/>
          <p:cNvCxnSpPr/>
          <p:nvPr/>
        </p:nvCxnSpPr>
        <p:spPr>
          <a:xfrm>
            <a:off x="11430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13</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5" descr="H:\My Documents\powerpoint\NC Adv Real Ppty Seminar Sept 2015\Mebane 1.JPG"/>
          <p:cNvPicPr>
            <a:picLocks noChangeAspect="1" noChangeArrowheads="1"/>
          </p:cNvPicPr>
          <p:nvPr/>
        </p:nvPicPr>
        <p:blipFill>
          <a:blip r:embed="rId3" cstate="print"/>
          <a:srcRect/>
          <a:stretch>
            <a:fillRect/>
          </a:stretch>
        </p:blipFill>
        <p:spPr bwMode="auto">
          <a:xfrm>
            <a:off x="1447800" y="2743200"/>
            <a:ext cx="6654800" cy="3702050"/>
          </a:xfrm>
          <a:prstGeom prst="rect">
            <a:avLst/>
          </a:prstGeom>
          <a:noFill/>
          <a:ln w="9525">
            <a:noFill/>
            <a:miter lim="800000"/>
            <a:headEnd/>
            <a:tailEnd/>
          </a:ln>
        </p:spPr>
      </p:pic>
      <p:pic>
        <p:nvPicPr>
          <p:cNvPr id="15366" name="Picture 6" descr="H:\My Documents\powerpoint\NC Adv Real Ppty Seminar Sept 2015\Mebane 2.jpg"/>
          <p:cNvPicPr>
            <a:picLocks noChangeAspect="1" noChangeArrowheads="1"/>
          </p:cNvPicPr>
          <p:nvPr/>
        </p:nvPicPr>
        <p:blipFill>
          <a:blip r:embed="rId4" cstate="print"/>
          <a:srcRect/>
          <a:stretch>
            <a:fillRect/>
          </a:stretch>
        </p:blipFill>
        <p:spPr bwMode="auto">
          <a:xfrm>
            <a:off x="1447800" y="2743200"/>
            <a:ext cx="6648450" cy="3698875"/>
          </a:xfrm>
          <a:prstGeom prst="rect">
            <a:avLst/>
          </a:prstGeom>
          <a:noFill/>
          <a:ln w="9525">
            <a:noFill/>
            <a:miter lim="800000"/>
            <a:headEnd/>
            <a:tailEnd/>
          </a:ln>
        </p:spPr>
      </p:pic>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15365"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dirty="0">
                <a:solidFill>
                  <a:schemeClr val="bg1"/>
                </a:solidFill>
              </a:rPr>
              <a:t>How does a Railroad Right-of-Way impact use of land by Third Parties adjoining the Railroad Right-of-way?</a:t>
            </a:r>
          </a:p>
        </p:txBody>
      </p:sp>
      <p:sp>
        <p:nvSpPr>
          <p:cNvPr id="2" name="TextBox 3"/>
          <p:cNvSpPr txBox="1">
            <a:spLocks noChangeArrowheads="1"/>
          </p:cNvSpPr>
          <p:nvPr/>
        </p:nvSpPr>
        <p:spPr bwMode="auto">
          <a:xfrm>
            <a:off x="914400" y="2057400"/>
            <a:ext cx="7848600" cy="461963"/>
          </a:xfrm>
          <a:prstGeom prst="rect">
            <a:avLst/>
          </a:prstGeom>
          <a:noFill/>
          <a:ln w="9525">
            <a:noFill/>
            <a:miter lim="800000"/>
            <a:headEnd/>
            <a:tailEnd/>
          </a:ln>
        </p:spPr>
        <p:txBody>
          <a:bodyPr>
            <a:spAutoFit/>
          </a:bodyPr>
          <a:lstStyle/>
          <a:p>
            <a:pPr marL="457200" indent="-457200">
              <a:buFont typeface="Arial" charset="0"/>
              <a:buChar char="•"/>
            </a:pPr>
            <a:r>
              <a:rPr lang="en-US" sz="2400">
                <a:solidFill>
                  <a:srgbClr val="FFFF00"/>
                </a:solidFill>
              </a:rPr>
              <a:t>Why are Railroad Rights-of-Way located where they are?</a:t>
            </a:r>
          </a:p>
        </p:txBody>
      </p:sp>
      <p:cxnSp>
        <p:nvCxnSpPr>
          <p:cNvPr id="7" name="Straight Connector 6"/>
          <p:cNvCxnSpPr/>
          <p:nvPr/>
        </p:nvCxnSpPr>
        <p:spPr>
          <a:xfrm>
            <a:off x="11430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16387"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does a Railroad Right-of-Way impact use of land by Third Parties adjoining the Railroad Right-of-way?</a:t>
            </a:r>
          </a:p>
        </p:txBody>
      </p:sp>
      <p:sp>
        <p:nvSpPr>
          <p:cNvPr id="16388" name="TextBox 3"/>
          <p:cNvSpPr txBox="1">
            <a:spLocks noChangeArrowheads="1"/>
          </p:cNvSpPr>
          <p:nvPr/>
        </p:nvSpPr>
        <p:spPr bwMode="auto">
          <a:xfrm>
            <a:off x="914400" y="2057400"/>
            <a:ext cx="7696200" cy="908050"/>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chemeClr val="bg1"/>
                </a:solidFill>
              </a:rPr>
              <a:t>Why are Railroad Rights-of-Way located where they are?</a:t>
            </a:r>
          </a:p>
          <a:p>
            <a:pPr marL="457200" indent="-457200">
              <a:spcAft>
                <a:spcPts val="600"/>
              </a:spcAft>
              <a:buFont typeface="Arial" charset="0"/>
              <a:buChar char="•"/>
            </a:pPr>
            <a:r>
              <a:rPr lang="en-US" sz="2400">
                <a:solidFill>
                  <a:srgbClr val="FFFF00"/>
                </a:solidFill>
              </a:rPr>
              <a:t>Why does Railroad Rights-of-Way vary in width?</a:t>
            </a:r>
          </a:p>
        </p:txBody>
      </p:sp>
      <p:pic>
        <p:nvPicPr>
          <p:cNvPr id="16389" name="Picture 3"/>
          <p:cNvPicPr>
            <a:picLocks noChangeAspect="1" noChangeArrowheads="1"/>
          </p:cNvPicPr>
          <p:nvPr/>
        </p:nvPicPr>
        <p:blipFill>
          <a:blip r:embed="rId3" cstate="print"/>
          <a:srcRect/>
          <a:stretch>
            <a:fillRect/>
          </a:stretch>
        </p:blipFill>
        <p:spPr bwMode="auto">
          <a:xfrm>
            <a:off x="3486150" y="3009900"/>
            <a:ext cx="4729163" cy="3444875"/>
          </a:xfrm>
          <a:prstGeom prst="rect">
            <a:avLst/>
          </a:prstGeom>
          <a:noFill/>
          <a:ln w="9525">
            <a:noFill/>
            <a:miter lim="800000"/>
            <a:headEnd/>
            <a:tailEnd/>
          </a:ln>
        </p:spPr>
      </p:pic>
      <p:cxnSp>
        <p:nvCxnSpPr>
          <p:cNvPr id="6" name="Straight Connector 5"/>
          <p:cNvCxnSpPr/>
          <p:nvPr/>
        </p:nvCxnSpPr>
        <p:spPr>
          <a:xfrm>
            <a:off x="11430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15</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17411"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does a Railroad Right-of-Way impact use of land by Third Parties adjoining the Railroad Right-of-way?</a:t>
            </a:r>
          </a:p>
        </p:txBody>
      </p:sp>
      <p:sp>
        <p:nvSpPr>
          <p:cNvPr id="17412" name="TextBox 3"/>
          <p:cNvSpPr txBox="1">
            <a:spLocks noChangeArrowheads="1"/>
          </p:cNvSpPr>
          <p:nvPr/>
        </p:nvSpPr>
        <p:spPr bwMode="auto">
          <a:xfrm>
            <a:off x="914400" y="2057400"/>
            <a:ext cx="7696200" cy="1354138"/>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chemeClr val="bg1"/>
                </a:solidFill>
              </a:rPr>
              <a:t>Why are Railroad Rights-of-Way located where they are?</a:t>
            </a:r>
          </a:p>
          <a:p>
            <a:pPr marL="457200" indent="-457200">
              <a:spcAft>
                <a:spcPts val="600"/>
              </a:spcAft>
              <a:buFont typeface="Arial" charset="0"/>
              <a:buChar char="•"/>
            </a:pPr>
            <a:r>
              <a:rPr lang="en-US" sz="2400">
                <a:solidFill>
                  <a:schemeClr val="bg1"/>
                </a:solidFill>
              </a:rPr>
              <a:t>Why does Railroad Rights-of-Way vary in width?</a:t>
            </a:r>
          </a:p>
          <a:p>
            <a:pPr marL="457200" indent="-457200">
              <a:spcAft>
                <a:spcPts val="600"/>
              </a:spcAft>
              <a:buFont typeface="Arial" charset="0"/>
              <a:buChar char="•"/>
            </a:pPr>
            <a:r>
              <a:rPr lang="en-US" sz="2400">
                <a:solidFill>
                  <a:srgbClr val="FFFF00"/>
                </a:solidFill>
              </a:rPr>
              <a:t>How did NCRR acquire the Rail Corridor?</a:t>
            </a:r>
          </a:p>
        </p:txBody>
      </p:sp>
      <p:pic>
        <p:nvPicPr>
          <p:cNvPr id="17413" name="Picture 2"/>
          <p:cNvPicPr>
            <a:picLocks noChangeAspect="1" noChangeArrowheads="1"/>
          </p:cNvPicPr>
          <p:nvPr/>
        </p:nvPicPr>
        <p:blipFill>
          <a:blip r:embed="rId3" cstate="print"/>
          <a:srcRect/>
          <a:stretch>
            <a:fillRect/>
          </a:stretch>
        </p:blipFill>
        <p:spPr bwMode="auto">
          <a:xfrm>
            <a:off x="6019800" y="3429000"/>
            <a:ext cx="2166938" cy="3041650"/>
          </a:xfrm>
          <a:prstGeom prst="rect">
            <a:avLst/>
          </a:prstGeom>
          <a:noFill/>
          <a:ln w="9525">
            <a:noFill/>
            <a:miter lim="800000"/>
            <a:headEnd/>
            <a:tailEnd/>
          </a:ln>
        </p:spPr>
      </p:pic>
      <p:cxnSp>
        <p:nvCxnSpPr>
          <p:cNvPr id="6" name="Straight Connector 5"/>
          <p:cNvCxnSpPr/>
          <p:nvPr/>
        </p:nvCxnSpPr>
        <p:spPr>
          <a:xfrm>
            <a:off x="11430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16</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bwMode="auto">
          <a:xfrm>
            <a:off x="457200" y="1600200"/>
            <a:ext cx="7848600" cy="4114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400" smtClean="0">
                <a:solidFill>
                  <a:srgbClr val="FFFF00"/>
                </a:solidFill>
              </a:rPr>
              <a:t>Prescribed in 1849 (NCRR) / 1852 (A&amp;NCRR) Charters</a:t>
            </a:r>
          </a:p>
        </p:txBody>
      </p:sp>
      <p:sp>
        <p:nvSpPr>
          <p:cNvPr id="6"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sp>
        <p:nvSpPr>
          <p:cNvPr id="18436" name="TextBox 3"/>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cxnSp>
        <p:nvCxnSpPr>
          <p:cNvPr id="5" name="Straight Connector 4"/>
          <p:cNvCxnSpPr/>
          <p:nvPr/>
        </p:nvCxnSpPr>
        <p:spPr>
          <a:xfrm>
            <a:off x="1143000" y="1600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17</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114800"/>
          </a:xfrm>
        </p:spPr>
        <p:txBody>
          <a:bodyPr/>
          <a:lstStyle/>
          <a:p>
            <a:pPr>
              <a:buFontTx/>
              <a:buNone/>
              <a:defRPr/>
            </a:pPr>
            <a:r>
              <a:rPr lang="en-US" sz="2400" dirty="0" smtClean="0">
                <a:solidFill>
                  <a:schemeClr val="bg1"/>
                </a:solidFill>
              </a:rPr>
              <a:t>Prescribed in 1849 (NCRR) / 1852 (A&amp;NCRR) Charters</a:t>
            </a:r>
          </a:p>
          <a:p>
            <a:pPr marL="457200" indent="-457200">
              <a:buFontTx/>
              <a:buAutoNum type="arabicPeriod"/>
              <a:defRPr/>
            </a:pPr>
            <a:r>
              <a:rPr lang="en-US" sz="2400" dirty="0" smtClean="0">
                <a:solidFill>
                  <a:srgbClr val="FFFF00"/>
                </a:solidFill>
              </a:rPr>
              <a:t>State Grant where no previous grant was issued:</a:t>
            </a:r>
          </a:p>
          <a:p>
            <a:pPr marL="457200" indent="4763">
              <a:buFontTx/>
              <a:buNone/>
              <a:defRPr/>
            </a:pPr>
            <a:r>
              <a:rPr lang="en-US" sz="2400" dirty="0" smtClean="0">
                <a:solidFill>
                  <a:schemeClr val="bg1"/>
                </a:solidFill>
              </a:rPr>
              <a:t>"That all lands not heretofore granted to any person nor appropriated by law to the use of the State, within one hundred feet of the centre of said road which may be constructed by the said company, </a:t>
            </a:r>
            <a:r>
              <a:rPr lang="en-US" sz="2400" dirty="0" smtClean="0">
                <a:solidFill>
                  <a:srgbClr val="FFFF00"/>
                </a:solidFill>
              </a:rPr>
              <a:t>shall vest in the company</a:t>
            </a:r>
            <a:r>
              <a:rPr lang="en-US" sz="2400" dirty="0" smtClean="0">
                <a:solidFill>
                  <a:schemeClr val="bg1"/>
                </a:solidFill>
              </a:rPr>
              <a:t> as soon as the line of the road is definitely laid out through it, and any grant of said land thereafter shall be void." (Section 30)</a:t>
            </a:r>
            <a:endParaRPr lang="en-US" sz="2400" dirty="0">
              <a:solidFill>
                <a:schemeClr val="bg1"/>
              </a:solidFill>
            </a:endParaRPr>
          </a:p>
        </p:txBody>
      </p:sp>
      <p:sp>
        <p:nvSpPr>
          <p:cNvPr id="6"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sp>
        <p:nvSpPr>
          <p:cNvPr id="19460" name="TextBox 3"/>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cxnSp>
        <p:nvCxnSpPr>
          <p:cNvPr id="5" name="Straight Connector 4"/>
          <p:cNvCxnSpPr/>
          <p:nvPr/>
        </p:nvCxnSpPr>
        <p:spPr>
          <a:xfrm>
            <a:off x="1143000" y="1600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18</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114800"/>
          </a:xfrm>
        </p:spPr>
        <p:txBody>
          <a:bodyPr/>
          <a:lstStyle/>
          <a:p>
            <a:pPr>
              <a:buFontTx/>
              <a:buNone/>
              <a:defRPr/>
            </a:pPr>
            <a:r>
              <a:rPr lang="en-US" sz="2400" dirty="0" smtClean="0">
                <a:solidFill>
                  <a:schemeClr val="bg1"/>
                </a:solidFill>
              </a:rPr>
              <a:t>Prescribed in 1849 (NCRR) / 1852 (A&amp;NCRR) Charters</a:t>
            </a:r>
          </a:p>
          <a:p>
            <a:pPr marL="457200" indent="-457200">
              <a:buFontTx/>
              <a:buAutoNum type="arabicPeriod"/>
              <a:defRPr/>
            </a:pPr>
            <a:r>
              <a:rPr lang="en-US" sz="2400" dirty="0" smtClean="0">
                <a:solidFill>
                  <a:schemeClr val="bg1"/>
                </a:solidFill>
              </a:rPr>
              <a:t>State Grant where no previous grant was issued.</a:t>
            </a:r>
          </a:p>
          <a:p>
            <a:pPr marL="457200" indent="-457200">
              <a:buFontTx/>
              <a:buAutoNum type="arabicPeriod"/>
              <a:defRPr/>
            </a:pPr>
            <a:r>
              <a:rPr lang="en-US" sz="2400" dirty="0" smtClean="0">
                <a:solidFill>
                  <a:srgbClr val="FFFF00"/>
                </a:solidFill>
              </a:rPr>
              <a:t>Landowner agreed to convey:</a:t>
            </a:r>
          </a:p>
          <a:p>
            <a:pPr marL="457200" indent="4763">
              <a:buFontTx/>
              <a:buNone/>
              <a:defRPr/>
            </a:pPr>
            <a:r>
              <a:rPr lang="en-US" sz="2400" dirty="0" smtClean="0">
                <a:solidFill>
                  <a:schemeClr val="bg1"/>
                </a:solidFill>
              </a:rPr>
              <a:t>"...company may purchase, have and hold, in fee, or for a term of years, any land ... which may be necessary for the said road, or the appurtenances thereof...for effecting transportation thereon...."  (Section 25)</a:t>
            </a:r>
          </a:p>
          <a:p>
            <a:pPr marL="457200" indent="4763">
              <a:buFontTx/>
              <a:buNone/>
              <a:defRPr/>
            </a:pPr>
            <a:endParaRPr lang="en-US" sz="2400" dirty="0">
              <a:solidFill>
                <a:schemeClr val="bg1"/>
              </a:solidFill>
            </a:endParaRPr>
          </a:p>
        </p:txBody>
      </p:sp>
      <p:sp>
        <p:nvSpPr>
          <p:cNvPr id="6"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sp>
        <p:nvSpPr>
          <p:cNvPr id="20484" name="TextBox 3"/>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cxnSp>
        <p:nvCxnSpPr>
          <p:cNvPr id="5" name="Straight Connector 4"/>
          <p:cNvCxnSpPr/>
          <p:nvPr/>
        </p:nvCxnSpPr>
        <p:spPr>
          <a:xfrm>
            <a:off x="1143000" y="1600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19</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228600" y="0"/>
            <a:ext cx="8763000" cy="609600"/>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North Carolina Railroad Company</a:t>
            </a:r>
          </a:p>
        </p:txBody>
      </p:sp>
      <p:sp>
        <p:nvSpPr>
          <p:cNvPr id="3075" name="Text Box 6"/>
          <p:cNvSpPr txBox="1">
            <a:spLocks noChangeArrowheads="1"/>
          </p:cNvSpPr>
          <p:nvPr/>
        </p:nvSpPr>
        <p:spPr bwMode="auto">
          <a:xfrm>
            <a:off x="457200" y="1295400"/>
            <a:ext cx="8229600" cy="1538288"/>
          </a:xfrm>
          <a:prstGeom prst="rect">
            <a:avLst/>
          </a:prstGeom>
          <a:noFill/>
          <a:ln w="9525">
            <a:noFill/>
            <a:miter lim="800000"/>
            <a:headEnd/>
            <a:tailEnd/>
          </a:ln>
        </p:spPr>
        <p:txBody>
          <a:bodyPr>
            <a:spAutoFit/>
          </a:bodyPr>
          <a:lstStyle/>
          <a:p>
            <a:pPr algn="ctr"/>
            <a:r>
              <a:rPr lang="en-US" sz="2800" b="1">
                <a:solidFill>
                  <a:schemeClr val="bg1"/>
                </a:solidFill>
              </a:rPr>
              <a:t>NCRR’s Mission</a:t>
            </a:r>
          </a:p>
          <a:p>
            <a:pPr algn="ctr"/>
            <a:endParaRPr lang="en-US">
              <a:solidFill>
                <a:schemeClr val="bg1"/>
              </a:solidFill>
            </a:endParaRPr>
          </a:p>
          <a:p>
            <a:pPr algn="ctr"/>
            <a:r>
              <a:rPr lang="en-US" sz="2400" b="1" i="1">
                <a:solidFill>
                  <a:schemeClr val="bg1"/>
                </a:solidFill>
              </a:rPr>
              <a:t>To develop the unique North Carolina Railroad assets for the good of the people of North Carolinas.</a:t>
            </a:r>
          </a:p>
        </p:txBody>
      </p:sp>
      <p:sp>
        <p:nvSpPr>
          <p:cNvPr id="3076" name="TextBox 3"/>
          <p:cNvSpPr txBox="1">
            <a:spLocks noChangeArrowheads="1"/>
          </p:cNvSpPr>
          <p:nvPr/>
        </p:nvSpPr>
        <p:spPr bwMode="auto">
          <a:xfrm>
            <a:off x="1143000" y="3200400"/>
            <a:ext cx="6858000" cy="2892425"/>
          </a:xfrm>
          <a:prstGeom prst="rect">
            <a:avLst/>
          </a:prstGeom>
          <a:noFill/>
          <a:ln w="9525">
            <a:noFill/>
            <a:miter lim="800000"/>
            <a:headEnd/>
            <a:tailEnd/>
          </a:ln>
        </p:spPr>
        <p:txBody>
          <a:bodyPr>
            <a:spAutoFit/>
          </a:bodyPr>
          <a:lstStyle/>
          <a:p>
            <a:pPr marL="1085850" indent="-1085850">
              <a:spcAft>
                <a:spcPts val="600"/>
              </a:spcAft>
            </a:pPr>
            <a:r>
              <a:rPr lang="en-US" i="1">
                <a:solidFill>
                  <a:schemeClr val="bg1"/>
                </a:solidFill>
              </a:rPr>
              <a:t>Develop:	Enhancements to assets through partner relationships and capital investments</a:t>
            </a:r>
          </a:p>
          <a:p>
            <a:pPr marL="1085850" indent="-1085850">
              <a:spcAft>
                <a:spcPts val="600"/>
              </a:spcAft>
            </a:pPr>
            <a:r>
              <a:rPr lang="en-US" i="1">
                <a:solidFill>
                  <a:schemeClr val="bg1"/>
                </a:solidFill>
              </a:rPr>
              <a:t>Unique:	Oldest private entity owned by North Carolina managing the corridor specified for railroad</a:t>
            </a:r>
          </a:p>
          <a:p>
            <a:pPr marL="1085850" indent="-1085850">
              <a:spcAft>
                <a:spcPts val="600"/>
              </a:spcAft>
            </a:pPr>
            <a:r>
              <a:rPr lang="en-US" i="1">
                <a:solidFill>
                  <a:schemeClr val="bg1"/>
                </a:solidFill>
              </a:rPr>
              <a:t>Assets:	The 317-mile corridor and other properties under our stewardship</a:t>
            </a:r>
          </a:p>
          <a:p>
            <a:pPr marL="1085850" indent="-1085850">
              <a:spcAft>
                <a:spcPts val="600"/>
              </a:spcAft>
            </a:pPr>
            <a:r>
              <a:rPr lang="en-US" i="1">
                <a:solidFill>
                  <a:schemeClr val="bg1"/>
                </a:solidFill>
              </a:rPr>
              <a:t>Good:	Economic and public enhancements</a:t>
            </a:r>
          </a:p>
          <a:p>
            <a:pPr marL="1085850" indent="-1085850">
              <a:spcAft>
                <a:spcPts val="600"/>
              </a:spcAft>
            </a:pPr>
            <a:r>
              <a:rPr lang="en-US" i="1">
                <a:solidFill>
                  <a:schemeClr val="bg1"/>
                </a:solidFill>
              </a:rPr>
              <a:t>People:	We balance agendas to ensure that all decisions are made in the best interests of the citizens of North Carolina</a:t>
            </a:r>
          </a:p>
        </p:txBody>
      </p:sp>
      <p:sp>
        <p:nvSpPr>
          <p:cNvPr id="6" name="TextBox 5"/>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2</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sp>
        <p:nvSpPr>
          <p:cNvPr id="21507" name="TextBox 7"/>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pic>
        <p:nvPicPr>
          <p:cNvPr id="21508" name="Picture 5"/>
          <p:cNvPicPr>
            <a:picLocks noChangeAspect="1" noChangeArrowheads="1"/>
          </p:cNvPicPr>
          <p:nvPr/>
        </p:nvPicPr>
        <p:blipFill>
          <a:blip r:embed="rId2" cstate="print"/>
          <a:srcRect/>
          <a:stretch>
            <a:fillRect/>
          </a:stretch>
        </p:blipFill>
        <p:spPr bwMode="auto">
          <a:xfrm>
            <a:off x="914400" y="1752600"/>
            <a:ext cx="7315200" cy="4733925"/>
          </a:xfrm>
          <a:prstGeom prst="rect">
            <a:avLst/>
          </a:prstGeom>
          <a:noFill/>
          <a:ln w="9525">
            <a:noFill/>
            <a:miter lim="800000"/>
            <a:headEnd/>
            <a:tailEnd/>
          </a:ln>
        </p:spPr>
      </p:pic>
      <p:sp>
        <p:nvSpPr>
          <p:cNvPr id="5" name="TextBox 4"/>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20</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p:cNvPicPr>
            <a:picLocks noChangeAspect="1" noChangeArrowheads="1"/>
          </p:cNvPicPr>
          <p:nvPr/>
        </p:nvPicPr>
        <p:blipFill>
          <a:blip r:embed="rId2" cstate="print"/>
          <a:srcRect/>
          <a:stretch>
            <a:fillRect/>
          </a:stretch>
        </p:blipFill>
        <p:spPr bwMode="auto">
          <a:xfrm>
            <a:off x="923925" y="1752600"/>
            <a:ext cx="7300913" cy="4724400"/>
          </a:xfrm>
          <a:prstGeom prst="rect">
            <a:avLst/>
          </a:prstGeom>
          <a:noFill/>
          <a:ln w="9525">
            <a:noFill/>
            <a:miter lim="800000"/>
            <a:headEnd/>
            <a:tailEnd/>
          </a:ln>
        </p:spPr>
      </p:pic>
      <p:sp>
        <p:nvSpPr>
          <p:cNvPr id="6"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sp>
        <p:nvSpPr>
          <p:cNvPr id="22532" name="TextBox 7"/>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cxnSp>
        <p:nvCxnSpPr>
          <p:cNvPr id="8" name="Straight Connector 7"/>
          <p:cNvCxnSpPr/>
          <p:nvPr/>
        </p:nvCxnSpPr>
        <p:spPr>
          <a:xfrm>
            <a:off x="3429000" y="3276600"/>
            <a:ext cx="762000" cy="281940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0" y="2438400"/>
            <a:ext cx="2590800" cy="99060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29000" y="2362200"/>
            <a:ext cx="762000" cy="106680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noChangeArrowheads="1"/>
          </p:cNvPicPr>
          <p:nvPr/>
        </p:nvPicPr>
        <p:blipFill>
          <a:blip r:embed="rId3" cstate="print"/>
          <a:srcRect l="11168" t="2729"/>
          <a:stretch>
            <a:fillRect/>
          </a:stretch>
        </p:blipFill>
        <p:spPr bwMode="auto">
          <a:xfrm>
            <a:off x="4191000" y="3429000"/>
            <a:ext cx="3030538" cy="2716213"/>
          </a:xfrm>
          <a:prstGeom prst="rect">
            <a:avLst/>
          </a:prstGeom>
          <a:noFill/>
          <a:ln w="38100">
            <a:solidFill>
              <a:srgbClr val="0070C0"/>
            </a:solidFill>
            <a:miter lim="800000"/>
            <a:headEnd/>
            <a:tailEnd/>
          </a:ln>
          <a:effectLst>
            <a:outerShdw blurRad="520700" dir="13500000" sx="111000" sy="111000" algn="tl" rotWithShape="0">
              <a:prstClr val="black">
                <a:alpha val="46000"/>
              </a:prstClr>
            </a:outerShdw>
          </a:effectLst>
        </p:spPr>
      </p:pic>
      <p:sp>
        <p:nvSpPr>
          <p:cNvPr id="9" name="TextBox 8"/>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21</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114800"/>
          </a:xfrm>
        </p:spPr>
        <p:txBody>
          <a:bodyPr/>
          <a:lstStyle/>
          <a:p>
            <a:pPr>
              <a:buFontTx/>
              <a:buNone/>
              <a:defRPr/>
            </a:pPr>
            <a:r>
              <a:rPr lang="en-US" sz="2400" dirty="0" smtClean="0">
                <a:solidFill>
                  <a:schemeClr val="bg1"/>
                </a:solidFill>
              </a:rPr>
              <a:t>Prescribed in 1849 (NCRR) / 1852 (A&amp;NCRR) Charters</a:t>
            </a:r>
          </a:p>
          <a:p>
            <a:pPr marL="457200" indent="-457200">
              <a:buFontTx/>
              <a:buAutoNum type="arabicPeriod"/>
              <a:defRPr/>
            </a:pPr>
            <a:r>
              <a:rPr lang="en-US" sz="2400" dirty="0" smtClean="0">
                <a:solidFill>
                  <a:schemeClr val="bg1"/>
                </a:solidFill>
              </a:rPr>
              <a:t>State Grant where no previous grant was issued.</a:t>
            </a:r>
          </a:p>
          <a:p>
            <a:pPr marL="457200" indent="-457200">
              <a:buFontTx/>
              <a:buAutoNum type="arabicPeriod"/>
              <a:defRPr/>
            </a:pPr>
            <a:r>
              <a:rPr lang="en-US" sz="2400" dirty="0" smtClean="0">
                <a:solidFill>
                  <a:schemeClr val="bg1"/>
                </a:solidFill>
              </a:rPr>
              <a:t>Landowner agreed to convey.</a:t>
            </a:r>
          </a:p>
          <a:p>
            <a:pPr marL="457200" indent="-457200">
              <a:buFontTx/>
              <a:buAutoNum type="arabicPeriod"/>
              <a:defRPr/>
            </a:pPr>
            <a:r>
              <a:rPr lang="en-US" sz="2400" dirty="0" smtClean="0">
                <a:solidFill>
                  <a:srgbClr val="FFFF00"/>
                </a:solidFill>
              </a:rPr>
              <a:t>If Landowner did not (or could not) agree to convey, NCRR authorized to condemn (landowner retained right of </a:t>
            </a:r>
            <a:r>
              <a:rPr lang="en-US" sz="2400" dirty="0" err="1" smtClean="0">
                <a:solidFill>
                  <a:srgbClr val="FFFF00"/>
                </a:solidFill>
              </a:rPr>
              <a:t>reverter</a:t>
            </a:r>
            <a:r>
              <a:rPr lang="en-US" sz="2400" dirty="0" smtClean="0">
                <a:solidFill>
                  <a:srgbClr val="FFFF00"/>
                </a:solidFill>
              </a:rPr>
              <a:t>, a future right):</a:t>
            </a:r>
          </a:p>
          <a:p>
            <a:pPr>
              <a:buFontTx/>
              <a:buNone/>
              <a:defRPr/>
            </a:pPr>
            <a:r>
              <a:rPr lang="en-US" sz="2400" dirty="0" smtClean="0">
                <a:solidFill>
                  <a:schemeClr val="bg1"/>
                </a:solidFill>
              </a:rPr>
              <a:t> </a:t>
            </a:r>
          </a:p>
          <a:p>
            <a:pPr marL="457200" indent="4763">
              <a:buFontTx/>
              <a:buNone/>
              <a:defRPr/>
            </a:pPr>
            <a:r>
              <a:rPr lang="en-US" sz="2400" dirty="0" smtClean="0">
                <a:solidFill>
                  <a:schemeClr val="bg1"/>
                </a:solidFill>
              </a:rPr>
              <a:t>	</a:t>
            </a:r>
            <a:endParaRPr lang="en-US" sz="2400" dirty="0">
              <a:solidFill>
                <a:schemeClr val="bg1"/>
              </a:solidFill>
            </a:endParaRPr>
          </a:p>
        </p:txBody>
      </p:sp>
      <p:sp>
        <p:nvSpPr>
          <p:cNvPr id="6"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sp>
        <p:nvSpPr>
          <p:cNvPr id="23556" name="TextBox 3"/>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cxnSp>
        <p:nvCxnSpPr>
          <p:cNvPr id="5" name="Straight Connector 4"/>
          <p:cNvCxnSpPr/>
          <p:nvPr/>
        </p:nvCxnSpPr>
        <p:spPr>
          <a:xfrm>
            <a:off x="1143000" y="1600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22</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495800"/>
          </a:xfrm>
        </p:spPr>
        <p:txBody>
          <a:bodyPr/>
          <a:lstStyle/>
          <a:p>
            <a:pPr>
              <a:defRPr/>
            </a:pPr>
            <a:r>
              <a:rPr lang="en-US" sz="2400" dirty="0" smtClean="0">
                <a:solidFill>
                  <a:schemeClr val="bg1"/>
                </a:solidFill>
              </a:rPr>
              <a:t>"...when land or right of way may be required...and </a:t>
            </a:r>
            <a:r>
              <a:rPr lang="en-US" sz="2400" dirty="0" smtClean="0">
                <a:solidFill>
                  <a:srgbClr val="FFFF00"/>
                </a:solidFill>
              </a:rPr>
              <a:t>for the want of agreement</a:t>
            </a:r>
            <a:r>
              <a:rPr lang="en-US" sz="2400" dirty="0" smtClean="0">
                <a:solidFill>
                  <a:schemeClr val="bg1"/>
                </a:solidFill>
              </a:rPr>
              <a:t> as to the value thereof, or from any other cause...the same </a:t>
            </a:r>
            <a:r>
              <a:rPr lang="en-US" sz="2400" dirty="0" smtClean="0">
                <a:solidFill>
                  <a:srgbClr val="FFFF66"/>
                </a:solidFill>
              </a:rPr>
              <a:t>may be taken </a:t>
            </a:r>
            <a:r>
              <a:rPr lang="en-US" sz="2400" dirty="0" smtClean="0">
                <a:solidFill>
                  <a:schemeClr val="bg1"/>
                </a:solidFill>
              </a:rPr>
              <a:t>at a valuation to be made by five commissioners...to be appointed by any court of record…the said commissioners shall take into consideration the loss or damage which may accrue to the owner or owners in consequence of the land or the right-of-way being surrendered, </a:t>
            </a:r>
            <a:r>
              <a:rPr lang="en-US" sz="2400" dirty="0" smtClean="0">
                <a:solidFill>
                  <a:srgbClr val="FFFF00"/>
                </a:solidFill>
              </a:rPr>
              <a:t>and the benefit and advantage he, she or they may receive from the erection or establishment of the railroad</a:t>
            </a:r>
            <a:r>
              <a:rPr lang="en-US" sz="2400" dirty="0" smtClean="0">
                <a:solidFill>
                  <a:schemeClr val="bg1"/>
                </a:solidFill>
              </a:rPr>
              <a:t>...provided…any person…dissatisfied with the valuation…may have an appeal to the Superior Court…</a:t>
            </a:r>
          </a:p>
          <a:p>
            <a:pPr marL="457200" indent="4763">
              <a:buFontTx/>
              <a:buNone/>
              <a:defRPr/>
            </a:pPr>
            <a:r>
              <a:rPr lang="en-US" sz="2400" dirty="0" smtClean="0">
                <a:solidFill>
                  <a:schemeClr val="bg1"/>
                </a:solidFill>
              </a:rPr>
              <a:t>	</a:t>
            </a:r>
            <a:endParaRPr lang="en-US" sz="2400" dirty="0">
              <a:solidFill>
                <a:schemeClr val="bg1"/>
              </a:solidFill>
            </a:endParaRPr>
          </a:p>
        </p:txBody>
      </p:sp>
      <p:sp>
        <p:nvSpPr>
          <p:cNvPr id="6"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sp>
        <p:nvSpPr>
          <p:cNvPr id="24580" name="TextBox 3"/>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cxnSp>
        <p:nvCxnSpPr>
          <p:cNvPr id="5" name="Straight Connector 4"/>
          <p:cNvCxnSpPr/>
          <p:nvPr/>
        </p:nvCxnSpPr>
        <p:spPr>
          <a:xfrm>
            <a:off x="1143000" y="1600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23</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495800"/>
          </a:xfrm>
        </p:spPr>
        <p:txBody>
          <a:bodyPr/>
          <a:lstStyle/>
          <a:p>
            <a:pPr>
              <a:defRPr/>
            </a:pPr>
            <a:r>
              <a:rPr lang="en-US" sz="2400" dirty="0" smtClean="0">
                <a:solidFill>
                  <a:schemeClr val="bg1"/>
                </a:solidFill>
              </a:rPr>
              <a:t>(t)he proceedings of the said commissioners, accompanied with a full description of the said land…shall be returned…to the court from which the commission issued, </a:t>
            </a:r>
            <a:r>
              <a:rPr lang="en-US" sz="2400" dirty="0" smtClean="0">
                <a:solidFill>
                  <a:srgbClr val="FFFF00"/>
                </a:solidFill>
              </a:rPr>
              <a:t>there to remain a matter of record</a:t>
            </a:r>
            <a:r>
              <a:rPr lang="en-US" sz="2400" dirty="0" smtClean="0">
                <a:solidFill>
                  <a:schemeClr val="bg1"/>
                </a:solidFill>
              </a:rPr>
              <a:t>…(a)</a:t>
            </a:r>
            <a:r>
              <a:rPr lang="en-US" sz="2400" dirty="0" err="1" smtClean="0">
                <a:solidFill>
                  <a:schemeClr val="bg1"/>
                </a:solidFill>
              </a:rPr>
              <a:t>nd</a:t>
            </a:r>
            <a:r>
              <a:rPr lang="en-US" sz="2400" dirty="0" smtClean="0">
                <a:solidFill>
                  <a:schemeClr val="bg1"/>
                </a:solidFill>
              </a:rPr>
              <a:t> the lands or right of way so valued...</a:t>
            </a:r>
            <a:r>
              <a:rPr lang="en-US" sz="2400" dirty="0" smtClean="0">
                <a:solidFill>
                  <a:srgbClr val="FFFF00"/>
                </a:solidFill>
              </a:rPr>
              <a:t>shall vest in the said company so long as the same shall be used for the purposes of said rail road</a:t>
            </a:r>
            <a:r>
              <a:rPr lang="en-US" sz="2400" dirty="0" smtClean="0">
                <a:solidFill>
                  <a:schemeClr val="bg1"/>
                </a:solidFill>
              </a:rPr>
              <a:t>…” (Section 27); and</a:t>
            </a:r>
          </a:p>
          <a:p>
            <a:pPr marL="457200" indent="4763">
              <a:buFontTx/>
              <a:buNone/>
              <a:defRPr/>
            </a:pPr>
            <a:r>
              <a:rPr lang="en-US" sz="2400" dirty="0" smtClean="0">
                <a:solidFill>
                  <a:schemeClr val="bg1"/>
                </a:solidFill>
              </a:rPr>
              <a:t>	</a:t>
            </a:r>
            <a:endParaRPr lang="en-US" sz="2400" dirty="0">
              <a:solidFill>
                <a:schemeClr val="bg1"/>
              </a:solidFill>
            </a:endParaRPr>
          </a:p>
        </p:txBody>
      </p:sp>
      <p:sp>
        <p:nvSpPr>
          <p:cNvPr id="6"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sp>
        <p:nvSpPr>
          <p:cNvPr id="25604" name="TextBox 3"/>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cxnSp>
        <p:nvCxnSpPr>
          <p:cNvPr id="5" name="Straight Connector 4"/>
          <p:cNvCxnSpPr/>
          <p:nvPr/>
        </p:nvCxnSpPr>
        <p:spPr>
          <a:xfrm>
            <a:off x="1143000" y="1600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24</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114800"/>
          </a:xfrm>
        </p:spPr>
        <p:txBody>
          <a:bodyPr/>
          <a:lstStyle/>
          <a:p>
            <a:pPr indent="1588">
              <a:buFontTx/>
              <a:buNone/>
              <a:defRPr/>
            </a:pPr>
            <a:r>
              <a:rPr lang="en-US" sz="2400" dirty="0" smtClean="0">
                <a:solidFill>
                  <a:schemeClr val="bg1"/>
                </a:solidFill>
              </a:rPr>
              <a:t> “That the right of said company to condemn lands ... shall extend to the condemning </a:t>
            </a:r>
            <a:r>
              <a:rPr lang="en-US" sz="2400" dirty="0" smtClean="0">
                <a:solidFill>
                  <a:srgbClr val="FFFF00"/>
                </a:solidFill>
              </a:rPr>
              <a:t>one hundred feet on each side of the main track of the road</a:t>
            </a:r>
            <a:r>
              <a:rPr lang="en-US" sz="2400" dirty="0" smtClean="0">
                <a:solidFill>
                  <a:schemeClr val="bg1"/>
                </a:solidFill>
              </a:rPr>
              <a:t>, measuring from the centre of the same... and the company shall also have power to condemn any appropriate lands in like manner...for the constructing and building of depots, shops, warehouses [etc]...not exceeding two acres in any one lot or station.” (Section 28)</a:t>
            </a:r>
          </a:p>
          <a:p>
            <a:pPr marL="457200" indent="-457200">
              <a:buFontTx/>
              <a:buNone/>
              <a:defRPr/>
            </a:pPr>
            <a:endParaRPr lang="en-US" sz="2400" dirty="0" smtClean="0">
              <a:solidFill>
                <a:schemeClr val="bg1"/>
              </a:solidFill>
            </a:endParaRPr>
          </a:p>
          <a:p>
            <a:pPr marL="457200" indent="4763">
              <a:buFontTx/>
              <a:buNone/>
              <a:defRPr/>
            </a:pPr>
            <a:r>
              <a:rPr lang="en-US" sz="2400" dirty="0" smtClean="0">
                <a:solidFill>
                  <a:schemeClr val="bg1"/>
                </a:solidFill>
              </a:rPr>
              <a:t>	</a:t>
            </a:r>
            <a:endParaRPr lang="en-US" sz="2400" dirty="0">
              <a:solidFill>
                <a:schemeClr val="bg1"/>
              </a:solidFill>
            </a:endParaRPr>
          </a:p>
        </p:txBody>
      </p:sp>
      <p:sp>
        <p:nvSpPr>
          <p:cNvPr id="6"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sp>
        <p:nvSpPr>
          <p:cNvPr id="26628" name="TextBox 3"/>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cxnSp>
        <p:nvCxnSpPr>
          <p:cNvPr id="5" name="Straight Connector 4"/>
          <p:cNvCxnSpPr/>
          <p:nvPr/>
        </p:nvCxnSpPr>
        <p:spPr>
          <a:xfrm>
            <a:off x="1143000" y="1600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25</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114800"/>
          </a:xfrm>
        </p:spPr>
        <p:txBody>
          <a:bodyPr/>
          <a:lstStyle/>
          <a:p>
            <a:pPr>
              <a:buFontTx/>
              <a:buNone/>
              <a:defRPr/>
            </a:pPr>
            <a:r>
              <a:rPr lang="en-US" sz="2400" dirty="0" smtClean="0">
                <a:solidFill>
                  <a:schemeClr val="bg1"/>
                </a:solidFill>
              </a:rPr>
              <a:t>Prescribed in 1849 (NCRR) / 1852 (A&amp;NCRR) Charters</a:t>
            </a:r>
          </a:p>
          <a:p>
            <a:pPr marL="457200" indent="-457200">
              <a:buFontTx/>
              <a:buAutoNum type="arabicPeriod"/>
              <a:defRPr/>
            </a:pPr>
            <a:r>
              <a:rPr lang="en-US" sz="2400" dirty="0" smtClean="0">
                <a:solidFill>
                  <a:schemeClr val="bg1"/>
                </a:solidFill>
              </a:rPr>
              <a:t>State Grant where no previous grant was issued.</a:t>
            </a:r>
          </a:p>
          <a:p>
            <a:pPr marL="457200" indent="-457200">
              <a:buFontTx/>
              <a:buAutoNum type="arabicPeriod"/>
              <a:defRPr/>
            </a:pPr>
            <a:r>
              <a:rPr lang="en-US" sz="2400" dirty="0" smtClean="0">
                <a:solidFill>
                  <a:schemeClr val="bg1"/>
                </a:solidFill>
              </a:rPr>
              <a:t>Landowner agreed to convey.</a:t>
            </a:r>
          </a:p>
          <a:p>
            <a:pPr marL="457200" indent="-457200">
              <a:buFontTx/>
              <a:buAutoNum type="arabicPeriod"/>
              <a:defRPr/>
            </a:pPr>
            <a:r>
              <a:rPr lang="en-US" sz="2400" dirty="0" smtClean="0">
                <a:solidFill>
                  <a:schemeClr val="bg1"/>
                </a:solidFill>
              </a:rPr>
              <a:t>If Landowner did not (or could not) agree to convey, authorized to condemn (landowner retains reversion):</a:t>
            </a:r>
          </a:p>
          <a:p>
            <a:pPr>
              <a:buFontTx/>
              <a:buNone/>
              <a:defRPr/>
            </a:pPr>
            <a:r>
              <a:rPr lang="en-US" sz="2400" dirty="0" smtClean="0">
                <a:solidFill>
                  <a:schemeClr val="bg1"/>
                </a:solidFill>
              </a:rPr>
              <a:t>4.  </a:t>
            </a:r>
            <a:r>
              <a:rPr lang="en-US" sz="2400" dirty="0" smtClean="0">
                <a:solidFill>
                  <a:srgbClr val="FFFF00"/>
                </a:solidFill>
              </a:rPr>
              <a:t>If Landowner made a claim for compensation (appealed the report of the commissioners), no </a:t>
            </a:r>
            <a:r>
              <a:rPr lang="en-US" sz="2400" dirty="0" err="1" smtClean="0">
                <a:solidFill>
                  <a:srgbClr val="FFFF00"/>
                </a:solidFill>
              </a:rPr>
              <a:t>reverter</a:t>
            </a:r>
            <a:r>
              <a:rPr lang="en-US" sz="2400" dirty="0" smtClean="0">
                <a:solidFill>
                  <a:srgbClr val="FFFF00"/>
                </a:solidFill>
              </a:rPr>
              <a:t> rights exist:</a:t>
            </a:r>
          </a:p>
          <a:p>
            <a:pPr marL="457200" indent="4763">
              <a:buFontTx/>
              <a:buNone/>
              <a:defRPr/>
            </a:pPr>
            <a:r>
              <a:rPr lang="en-US" sz="2400" dirty="0" smtClean="0">
                <a:solidFill>
                  <a:schemeClr val="bg1"/>
                </a:solidFill>
              </a:rPr>
              <a:t>	</a:t>
            </a:r>
            <a:endParaRPr lang="en-US" sz="2400" dirty="0">
              <a:solidFill>
                <a:schemeClr val="bg1"/>
              </a:solidFill>
            </a:endParaRPr>
          </a:p>
        </p:txBody>
      </p:sp>
      <p:sp>
        <p:nvSpPr>
          <p:cNvPr id="6"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sp>
        <p:nvSpPr>
          <p:cNvPr id="27652" name="TextBox 3"/>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cxnSp>
        <p:nvCxnSpPr>
          <p:cNvPr id="5" name="Straight Connector 4"/>
          <p:cNvCxnSpPr/>
          <p:nvPr/>
        </p:nvCxnSpPr>
        <p:spPr>
          <a:xfrm>
            <a:off x="1143000" y="1600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26</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876800"/>
          </a:xfrm>
        </p:spPr>
        <p:txBody>
          <a:bodyPr/>
          <a:lstStyle/>
          <a:p>
            <a:pPr indent="1588">
              <a:buFontTx/>
              <a:buNone/>
              <a:defRPr/>
            </a:pPr>
            <a:r>
              <a:rPr lang="en-US" sz="2400" dirty="0" smtClean="0">
                <a:solidFill>
                  <a:schemeClr val="bg1"/>
                </a:solidFill>
              </a:rPr>
              <a:t> "...in the absence of any contract ... signed by the owner...which may be confirmed by the owner thereof, it shall be presumed that the land upon which the said road or any of its branches may be constructed, together with the space of one hundred feet on each side of the centre of the said road, has been granted to the said company by the owner or owners thereof...the said </a:t>
            </a:r>
            <a:r>
              <a:rPr lang="en-US" sz="2400" dirty="0" smtClean="0">
                <a:solidFill>
                  <a:srgbClr val="FFFF00"/>
                </a:solidFill>
              </a:rPr>
              <a:t>company shall have good right and title thereto</a:t>
            </a:r>
            <a:r>
              <a:rPr lang="en-US" sz="2400" dirty="0" smtClean="0">
                <a:solidFill>
                  <a:schemeClr val="bg1"/>
                </a:solidFill>
              </a:rPr>
              <a:t>, and shall have, hold and enjoy the same as long as the same be used for the purposes of said road, and no longer, </a:t>
            </a:r>
            <a:r>
              <a:rPr lang="en-US" sz="2400" dirty="0" smtClean="0">
                <a:solidFill>
                  <a:srgbClr val="FFFF00"/>
                </a:solidFill>
              </a:rPr>
              <a:t>unless the person ... owning the said land...shall apply for an assessment of the value of said lands</a:t>
            </a:r>
            <a:r>
              <a:rPr lang="en-US" sz="2400" dirty="0" smtClean="0">
                <a:solidFill>
                  <a:schemeClr val="bg1"/>
                </a:solidFill>
              </a:rPr>
              <a:t>…within two years next after that part of the road…was finished." (Section 29)</a:t>
            </a:r>
          </a:p>
          <a:p>
            <a:pPr indent="1588">
              <a:buFontTx/>
              <a:buNone/>
              <a:defRPr/>
            </a:pPr>
            <a:endParaRPr lang="en-US" sz="2400" dirty="0" smtClean="0">
              <a:solidFill>
                <a:schemeClr val="bg1"/>
              </a:solidFill>
            </a:endParaRPr>
          </a:p>
          <a:p>
            <a:pPr marL="457200" indent="-457200">
              <a:buFontTx/>
              <a:buNone/>
              <a:defRPr/>
            </a:pPr>
            <a:endParaRPr lang="en-US" sz="2400" dirty="0" smtClean="0">
              <a:solidFill>
                <a:schemeClr val="bg1"/>
              </a:solidFill>
            </a:endParaRPr>
          </a:p>
          <a:p>
            <a:pPr marL="457200" indent="4763">
              <a:buFontTx/>
              <a:buNone/>
              <a:defRPr/>
            </a:pPr>
            <a:r>
              <a:rPr lang="en-US" sz="2400" dirty="0" smtClean="0">
                <a:solidFill>
                  <a:schemeClr val="bg1"/>
                </a:solidFill>
              </a:rPr>
              <a:t>	</a:t>
            </a:r>
            <a:endParaRPr lang="en-US" sz="2400" dirty="0">
              <a:solidFill>
                <a:schemeClr val="bg1"/>
              </a:solidFill>
            </a:endParaRPr>
          </a:p>
        </p:txBody>
      </p:sp>
      <p:sp>
        <p:nvSpPr>
          <p:cNvPr id="6"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sp>
        <p:nvSpPr>
          <p:cNvPr id="28676" name="TextBox 3"/>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cxnSp>
        <p:nvCxnSpPr>
          <p:cNvPr id="7" name="Straight Connector 6"/>
          <p:cNvCxnSpPr/>
          <p:nvPr/>
        </p:nvCxnSpPr>
        <p:spPr>
          <a:xfrm>
            <a:off x="1143000" y="1600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27</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914400" y="990600"/>
            <a:ext cx="7315200" cy="738188"/>
          </a:xfrm>
          <a:prstGeom prst="rect">
            <a:avLst/>
          </a:prstGeom>
          <a:noFill/>
          <a:ln w="9525">
            <a:noFill/>
            <a:miter lim="800000"/>
            <a:headEnd/>
            <a:tailEnd/>
          </a:ln>
        </p:spPr>
        <p:txBody>
          <a:bodyPr>
            <a:spAutoFit/>
          </a:bodyPr>
          <a:lstStyle/>
          <a:p>
            <a:pPr algn="ctr"/>
            <a:r>
              <a:rPr lang="en-US" sz="2400">
                <a:solidFill>
                  <a:schemeClr val="bg1"/>
                </a:solidFill>
              </a:rPr>
              <a:t>How did NCRR acquire the Rail Corridor?</a:t>
            </a:r>
          </a:p>
          <a:p>
            <a:endParaRPr lang="en-US"/>
          </a:p>
        </p:txBody>
      </p:sp>
      <p:sp>
        <p:nvSpPr>
          <p:cNvPr id="6" name="TextBox 5"/>
          <p:cNvSpPr txBox="1"/>
          <p:nvPr/>
        </p:nvSpPr>
        <p:spPr>
          <a:xfrm>
            <a:off x="1828800" y="1600200"/>
            <a:ext cx="6400800" cy="4694238"/>
          </a:xfrm>
          <a:prstGeom prst="rect">
            <a:avLst/>
          </a:prstGeom>
          <a:noFill/>
        </p:spPr>
        <p:txBody>
          <a:bodyPr>
            <a:spAutoFit/>
          </a:bodyPr>
          <a:lstStyle/>
          <a:p>
            <a:pPr>
              <a:spcAft>
                <a:spcPts val="600"/>
              </a:spcAft>
              <a:defRPr/>
            </a:pPr>
            <a:r>
              <a:rPr lang="en-US" sz="2400" dirty="0">
                <a:solidFill>
                  <a:schemeClr val="bg1"/>
                </a:solidFill>
              </a:rPr>
              <a:t>To Summarize, ownership may be by:</a:t>
            </a:r>
          </a:p>
          <a:p>
            <a:pPr marL="457200" indent="-457200">
              <a:spcAft>
                <a:spcPts val="600"/>
              </a:spcAft>
              <a:buFontTx/>
              <a:buAutoNum type="arabicPeriod"/>
              <a:defRPr/>
            </a:pPr>
            <a:r>
              <a:rPr lang="en-US" sz="2400" dirty="0">
                <a:solidFill>
                  <a:schemeClr val="bg1"/>
                </a:solidFill>
              </a:rPr>
              <a:t>State Grant</a:t>
            </a:r>
          </a:p>
          <a:p>
            <a:pPr marL="457200" indent="-457200">
              <a:spcAft>
                <a:spcPts val="600"/>
              </a:spcAft>
              <a:buFontTx/>
              <a:buAutoNum type="arabicPeriod"/>
              <a:defRPr/>
            </a:pPr>
            <a:r>
              <a:rPr lang="en-US" sz="2400" dirty="0">
                <a:solidFill>
                  <a:schemeClr val="bg1"/>
                </a:solidFill>
              </a:rPr>
              <a:t>Written Document:</a:t>
            </a:r>
          </a:p>
          <a:p>
            <a:pPr marL="914400" indent="-457200">
              <a:spcAft>
                <a:spcPts val="600"/>
              </a:spcAft>
              <a:buFont typeface="Arial" pitchFamily="34" charset="0"/>
              <a:buChar char="•"/>
              <a:defRPr/>
            </a:pPr>
            <a:r>
              <a:rPr lang="en-US" sz="2400" dirty="0">
                <a:solidFill>
                  <a:schemeClr val="bg1"/>
                </a:solidFill>
              </a:rPr>
              <a:t>Warranty Deed</a:t>
            </a:r>
          </a:p>
          <a:p>
            <a:pPr marL="914400" indent="-457200">
              <a:spcAft>
                <a:spcPts val="600"/>
              </a:spcAft>
              <a:buFont typeface="Arial" pitchFamily="34" charset="0"/>
              <a:buChar char="•"/>
              <a:defRPr/>
            </a:pPr>
            <a:r>
              <a:rPr lang="en-US" sz="2400" dirty="0">
                <a:solidFill>
                  <a:schemeClr val="bg1"/>
                </a:solidFill>
              </a:rPr>
              <a:t>Deed in Lieu of Condemnation (may be Fee Simple Determinable)</a:t>
            </a:r>
          </a:p>
          <a:p>
            <a:pPr marL="914400" indent="-457200">
              <a:spcAft>
                <a:spcPts val="600"/>
              </a:spcAft>
              <a:buFont typeface="Arial" pitchFamily="34" charset="0"/>
              <a:buChar char="•"/>
              <a:defRPr/>
            </a:pPr>
            <a:r>
              <a:rPr lang="en-US" sz="2400" dirty="0">
                <a:solidFill>
                  <a:schemeClr val="bg1"/>
                </a:solidFill>
              </a:rPr>
              <a:t>Deed of Easement</a:t>
            </a:r>
          </a:p>
          <a:p>
            <a:pPr marL="457200" indent="-457200">
              <a:spcAft>
                <a:spcPts val="600"/>
              </a:spcAft>
              <a:defRPr/>
            </a:pPr>
            <a:r>
              <a:rPr lang="en-US" sz="2400" dirty="0">
                <a:solidFill>
                  <a:schemeClr val="bg1"/>
                </a:solidFill>
              </a:rPr>
              <a:t>3.	Proceedings of Condemnation (Fee Simple Determinable)</a:t>
            </a:r>
          </a:p>
          <a:p>
            <a:pPr marL="457200" indent="-457200">
              <a:spcAft>
                <a:spcPts val="600"/>
              </a:spcAft>
              <a:defRPr/>
            </a:pPr>
            <a:r>
              <a:rPr lang="en-US" sz="2400" dirty="0">
                <a:solidFill>
                  <a:schemeClr val="bg1"/>
                </a:solidFill>
              </a:rPr>
              <a:t>4.	Proceedings for Assessment of Value (post-construction).</a:t>
            </a:r>
          </a:p>
        </p:txBody>
      </p:sp>
      <p:sp>
        <p:nvSpPr>
          <p:cNvPr id="4" name="Rectangle 4"/>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Ownership</a:t>
            </a:r>
          </a:p>
        </p:txBody>
      </p:sp>
      <p:cxnSp>
        <p:nvCxnSpPr>
          <p:cNvPr id="7" name="Straight Connector 6"/>
          <p:cNvCxnSpPr/>
          <p:nvPr/>
        </p:nvCxnSpPr>
        <p:spPr>
          <a:xfrm>
            <a:off x="1143000" y="1600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28</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30723"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does a Railroad Right-of-Way impact use of land by Third Parties adjoining the Railroad Right-of-way?</a:t>
            </a:r>
          </a:p>
        </p:txBody>
      </p:sp>
      <p:sp>
        <p:nvSpPr>
          <p:cNvPr id="30724" name="TextBox 3"/>
          <p:cNvSpPr txBox="1">
            <a:spLocks noChangeArrowheads="1"/>
          </p:cNvSpPr>
          <p:nvPr/>
        </p:nvSpPr>
        <p:spPr bwMode="auto">
          <a:xfrm>
            <a:off x="914400" y="2057400"/>
            <a:ext cx="7315200" cy="2170113"/>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chemeClr val="bg1"/>
                </a:solidFill>
              </a:rPr>
              <a:t>Why are Railroad Rights-of-Way located where they are?</a:t>
            </a:r>
          </a:p>
          <a:p>
            <a:pPr marL="457200" indent="-457200">
              <a:spcAft>
                <a:spcPts val="600"/>
              </a:spcAft>
              <a:buFont typeface="Arial" charset="0"/>
              <a:buChar char="•"/>
            </a:pPr>
            <a:r>
              <a:rPr lang="en-US" sz="2400">
                <a:solidFill>
                  <a:schemeClr val="bg1"/>
                </a:solidFill>
              </a:rPr>
              <a:t>Why does Railroad Rights-of-Way vary in width?</a:t>
            </a:r>
          </a:p>
          <a:p>
            <a:pPr marL="457200" indent="-457200">
              <a:spcAft>
                <a:spcPts val="600"/>
              </a:spcAft>
              <a:buFont typeface="Arial" charset="0"/>
              <a:buChar char="•"/>
            </a:pPr>
            <a:r>
              <a:rPr lang="en-US" sz="2400">
                <a:solidFill>
                  <a:schemeClr val="bg1"/>
                </a:solidFill>
              </a:rPr>
              <a:t>How did NCRR acquire the Rail Corridor?</a:t>
            </a:r>
          </a:p>
          <a:p>
            <a:pPr marL="457200" indent="-457200">
              <a:spcAft>
                <a:spcPts val="600"/>
              </a:spcAft>
              <a:buFont typeface="Arial" charset="0"/>
              <a:buChar char="•"/>
            </a:pPr>
            <a:r>
              <a:rPr lang="en-US" sz="2400">
                <a:solidFill>
                  <a:srgbClr val="FFFF00"/>
                </a:solidFill>
              </a:rPr>
              <a:t>What is “Fee Simple Determinable”?</a:t>
            </a:r>
          </a:p>
        </p:txBody>
      </p:sp>
      <p:cxnSp>
        <p:nvCxnSpPr>
          <p:cNvPr id="5" name="Straight Connector 4"/>
          <p:cNvCxnSpPr/>
          <p:nvPr/>
        </p:nvCxnSpPr>
        <p:spPr>
          <a:xfrm>
            <a:off x="11430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29</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838200" y="0"/>
            <a:ext cx="75438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Facts</a:t>
            </a:r>
          </a:p>
        </p:txBody>
      </p:sp>
      <p:sp>
        <p:nvSpPr>
          <p:cNvPr id="4099" name="TextBox 4"/>
          <p:cNvSpPr txBox="1">
            <a:spLocks noChangeArrowheads="1"/>
          </p:cNvSpPr>
          <p:nvPr/>
        </p:nvSpPr>
        <p:spPr bwMode="auto">
          <a:xfrm>
            <a:off x="914400" y="1371600"/>
            <a:ext cx="7315200" cy="1490663"/>
          </a:xfrm>
          <a:prstGeom prst="rect">
            <a:avLst/>
          </a:prstGeom>
          <a:noFill/>
          <a:ln w="9525">
            <a:noFill/>
            <a:miter lim="800000"/>
            <a:headEnd/>
            <a:tailEnd/>
          </a:ln>
        </p:spPr>
        <p:txBody>
          <a:bodyPr>
            <a:spAutoFit/>
          </a:bodyPr>
          <a:lstStyle/>
          <a:p>
            <a:pPr marL="914400" lvl="1" indent="-457200">
              <a:lnSpc>
                <a:spcPct val="80000"/>
              </a:lnSpc>
              <a:spcBef>
                <a:spcPts val="475"/>
              </a:spcBef>
              <a:buFontTx/>
              <a:buChar char="•"/>
            </a:pPr>
            <a:r>
              <a:rPr lang="en-US">
                <a:solidFill>
                  <a:schemeClr val="bg1"/>
                </a:solidFill>
              </a:rPr>
              <a:t>NCRR chartered in 1849 to transform the “Rip Van Winkle State”</a:t>
            </a:r>
          </a:p>
          <a:p>
            <a:pPr lvl="3" indent="-457200">
              <a:lnSpc>
                <a:spcPct val="80000"/>
              </a:lnSpc>
              <a:spcBef>
                <a:spcPts val="475"/>
              </a:spcBef>
              <a:buFontTx/>
              <a:buChar char="•"/>
            </a:pPr>
            <a:r>
              <a:rPr lang="en-US" sz="1600">
                <a:solidFill>
                  <a:schemeClr val="bg1"/>
                </a:solidFill>
              </a:rPr>
              <a:t>223-mile railroad was North Carolina’s longest railroad (Charlotte to Goldsboro)</a:t>
            </a:r>
          </a:p>
          <a:p>
            <a:pPr lvl="3" indent="-457200">
              <a:lnSpc>
                <a:spcPct val="80000"/>
              </a:lnSpc>
              <a:spcBef>
                <a:spcPts val="475"/>
              </a:spcBef>
              <a:buFontTx/>
              <a:buChar char="•"/>
            </a:pPr>
            <a:r>
              <a:rPr lang="en-US" sz="1600">
                <a:solidFill>
                  <a:schemeClr val="bg1"/>
                </a:solidFill>
              </a:rPr>
              <a:t>Immediately North Carolina’s largest business corporation 75% State funded at inception</a:t>
            </a:r>
          </a:p>
          <a:p>
            <a:pPr lvl="3" indent="-457200">
              <a:lnSpc>
                <a:spcPct val="80000"/>
              </a:lnSpc>
              <a:spcBef>
                <a:spcPts val="475"/>
              </a:spcBef>
              <a:buFontTx/>
              <a:buChar char="•"/>
            </a:pPr>
            <a:r>
              <a:rPr lang="en-US" sz="1600">
                <a:solidFill>
                  <a:schemeClr val="bg1"/>
                </a:solidFill>
              </a:rPr>
              <a:t>Various operators until leased to Southern Railway in 1895</a:t>
            </a:r>
          </a:p>
        </p:txBody>
      </p:sp>
      <p:sp>
        <p:nvSpPr>
          <p:cNvPr id="5" name="TextBox 4"/>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3</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31747"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does a Railroad Right-of-Way impact use of land by Third Parties adjoining the Railroad Right-of-way?</a:t>
            </a:r>
          </a:p>
        </p:txBody>
      </p:sp>
      <p:sp>
        <p:nvSpPr>
          <p:cNvPr id="31748" name="TextBox 3"/>
          <p:cNvSpPr txBox="1">
            <a:spLocks noChangeArrowheads="1"/>
          </p:cNvSpPr>
          <p:nvPr/>
        </p:nvSpPr>
        <p:spPr bwMode="auto">
          <a:xfrm>
            <a:off x="914400" y="2057400"/>
            <a:ext cx="7315200" cy="2170113"/>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chemeClr val="bg1"/>
                </a:solidFill>
              </a:rPr>
              <a:t>Why are Railroad Rights-of-Way located where they are?</a:t>
            </a:r>
          </a:p>
          <a:p>
            <a:pPr marL="457200" indent="-457200">
              <a:spcAft>
                <a:spcPts val="600"/>
              </a:spcAft>
              <a:buFont typeface="Arial" charset="0"/>
              <a:buChar char="•"/>
            </a:pPr>
            <a:r>
              <a:rPr lang="en-US" sz="2400">
                <a:solidFill>
                  <a:schemeClr val="bg1"/>
                </a:solidFill>
              </a:rPr>
              <a:t>Why does Railroad Rights-of-Way vary in width?</a:t>
            </a:r>
          </a:p>
          <a:p>
            <a:pPr marL="457200" indent="-457200">
              <a:spcAft>
                <a:spcPts val="600"/>
              </a:spcAft>
              <a:buFont typeface="Arial" charset="0"/>
              <a:buChar char="•"/>
            </a:pPr>
            <a:r>
              <a:rPr lang="en-US" sz="2400">
                <a:solidFill>
                  <a:schemeClr val="bg1"/>
                </a:solidFill>
              </a:rPr>
              <a:t>How did NCRR acquire the Rail Corridor?</a:t>
            </a:r>
          </a:p>
          <a:p>
            <a:pPr marL="457200" indent="-457200">
              <a:spcAft>
                <a:spcPts val="600"/>
              </a:spcAft>
              <a:buFont typeface="Arial" charset="0"/>
              <a:buChar char="•"/>
            </a:pPr>
            <a:r>
              <a:rPr lang="en-US" sz="2400">
                <a:solidFill>
                  <a:srgbClr val="FFFF00"/>
                </a:solidFill>
              </a:rPr>
              <a:t>What is “Fee Simple Determinable”?</a:t>
            </a:r>
          </a:p>
        </p:txBody>
      </p:sp>
      <p:sp>
        <p:nvSpPr>
          <p:cNvPr id="31749" name="TextBox 3"/>
          <p:cNvSpPr txBox="1">
            <a:spLocks noChangeArrowheads="1"/>
          </p:cNvSpPr>
          <p:nvPr/>
        </p:nvSpPr>
        <p:spPr bwMode="auto">
          <a:xfrm>
            <a:off x="1828800" y="4343400"/>
            <a:ext cx="6400800" cy="2308225"/>
          </a:xfrm>
          <a:prstGeom prst="rect">
            <a:avLst/>
          </a:prstGeom>
          <a:noFill/>
          <a:ln w="9525">
            <a:noFill/>
            <a:miter lim="800000"/>
            <a:headEnd/>
            <a:tailEnd/>
          </a:ln>
        </p:spPr>
        <p:txBody>
          <a:bodyPr>
            <a:spAutoFit/>
          </a:bodyPr>
          <a:lstStyle/>
          <a:p>
            <a:r>
              <a:rPr lang="en-US" sz="2400">
                <a:solidFill>
                  <a:schemeClr val="bg1"/>
                </a:solidFill>
              </a:rPr>
              <a:t>A fee simple determinable is an estate that will end automatically when the stated event or condition occurs. The interest will revert to the grantor or the heirs of the grantor.  A life estate is an example of a fee simple determinable.  Ownership transfers to the remainderman when the life estate holder dies.</a:t>
            </a:r>
            <a:r>
              <a:rPr lang="en-US"/>
              <a:t>  </a:t>
            </a:r>
          </a:p>
        </p:txBody>
      </p:sp>
      <p:cxnSp>
        <p:nvCxnSpPr>
          <p:cNvPr id="6" name="Straight Connector 5"/>
          <p:cNvCxnSpPr/>
          <p:nvPr/>
        </p:nvCxnSpPr>
        <p:spPr>
          <a:xfrm>
            <a:off x="11430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30</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31747"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does a Railroad Right-of-Way impact use of land by Third Parties adjoining the Railroad Right-of-way?</a:t>
            </a:r>
          </a:p>
        </p:txBody>
      </p:sp>
      <p:sp>
        <p:nvSpPr>
          <p:cNvPr id="31748" name="TextBox 3"/>
          <p:cNvSpPr txBox="1">
            <a:spLocks noChangeArrowheads="1"/>
          </p:cNvSpPr>
          <p:nvPr/>
        </p:nvSpPr>
        <p:spPr bwMode="auto">
          <a:xfrm>
            <a:off x="914400" y="2057400"/>
            <a:ext cx="7315200" cy="3354765"/>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dirty="0">
                <a:solidFill>
                  <a:schemeClr val="bg1"/>
                </a:solidFill>
              </a:rPr>
              <a:t>Why are Railroad Rights-of-Way located where they are?</a:t>
            </a:r>
          </a:p>
          <a:p>
            <a:pPr marL="457200" indent="-457200">
              <a:spcAft>
                <a:spcPts val="600"/>
              </a:spcAft>
              <a:buFont typeface="Arial" charset="0"/>
              <a:buChar char="•"/>
            </a:pPr>
            <a:r>
              <a:rPr lang="en-US" sz="2400" dirty="0">
                <a:solidFill>
                  <a:schemeClr val="bg1"/>
                </a:solidFill>
              </a:rPr>
              <a:t>Why does Railroad Rights-of-Way vary in width?</a:t>
            </a:r>
          </a:p>
          <a:p>
            <a:pPr marL="457200" indent="-457200">
              <a:spcAft>
                <a:spcPts val="600"/>
              </a:spcAft>
              <a:buFont typeface="Arial" charset="0"/>
              <a:buChar char="•"/>
            </a:pPr>
            <a:r>
              <a:rPr lang="en-US" sz="2400" dirty="0">
                <a:solidFill>
                  <a:schemeClr val="bg1"/>
                </a:solidFill>
              </a:rPr>
              <a:t>How did NCRR acquire the Rail Corridor?</a:t>
            </a:r>
          </a:p>
          <a:p>
            <a:pPr marL="457200" indent="-457200">
              <a:spcAft>
                <a:spcPts val="600"/>
              </a:spcAft>
              <a:buFont typeface="Arial" charset="0"/>
              <a:buChar char="•"/>
            </a:pPr>
            <a:r>
              <a:rPr lang="en-US" sz="2400" dirty="0">
                <a:solidFill>
                  <a:schemeClr val="accent3"/>
                </a:solidFill>
              </a:rPr>
              <a:t>What is “Fee Simple Determinable</a:t>
            </a:r>
            <a:r>
              <a:rPr lang="en-US" sz="2400" dirty="0" smtClean="0">
                <a:solidFill>
                  <a:schemeClr val="accent3"/>
                </a:solidFill>
              </a:rPr>
              <a:t>”?</a:t>
            </a:r>
          </a:p>
          <a:p>
            <a:pPr marL="457200" indent="-457200">
              <a:buFont typeface="Arial" charset="0"/>
              <a:buChar char="•"/>
            </a:pPr>
            <a:r>
              <a:rPr lang="en-US" sz="2400" dirty="0" smtClean="0">
                <a:solidFill>
                  <a:srgbClr val="FFFF00"/>
                </a:solidFill>
              </a:rPr>
              <a:t>What is the “red flag” that a present-day conveyance of land adjacent to the Railroad Right-of-Way includes a portion of the Railroad Right-of-Way?</a:t>
            </a:r>
            <a:endParaRPr lang="en-US" sz="2400" dirty="0">
              <a:solidFill>
                <a:srgbClr val="FFFF00"/>
              </a:solidFill>
            </a:endParaRPr>
          </a:p>
        </p:txBody>
      </p:sp>
      <p:cxnSp>
        <p:nvCxnSpPr>
          <p:cNvPr id="6" name="Straight Connector 5"/>
          <p:cNvCxnSpPr/>
          <p:nvPr/>
        </p:nvCxnSpPr>
        <p:spPr>
          <a:xfrm>
            <a:off x="11430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smtClean="0">
                <a:solidFill>
                  <a:schemeClr val="bg1">
                    <a:lumMod val="65000"/>
                  </a:schemeClr>
                </a:solidFill>
              </a:rPr>
              <a:t>31</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31747"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does a Railroad Right-of-Way impact use of land by Third Parties adjoining the Railroad Right-of-way?</a:t>
            </a:r>
          </a:p>
        </p:txBody>
      </p:sp>
      <p:sp>
        <p:nvSpPr>
          <p:cNvPr id="31748" name="TextBox 3"/>
          <p:cNvSpPr txBox="1">
            <a:spLocks noChangeArrowheads="1"/>
          </p:cNvSpPr>
          <p:nvPr/>
        </p:nvSpPr>
        <p:spPr bwMode="auto">
          <a:xfrm>
            <a:off x="914400" y="2057400"/>
            <a:ext cx="7315200" cy="3354765"/>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dirty="0">
                <a:solidFill>
                  <a:schemeClr val="bg1"/>
                </a:solidFill>
              </a:rPr>
              <a:t>Why are Railroad Rights-of-Way located where they are?</a:t>
            </a:r>
          </a:p>
          <a:p>
            <a:pPr marL="457200" indent="-457200">
              <a:spcAft>
                <a:spcPts val="600"/>
              </a:spcAft>
              <a:buFont typeface="Arial" charset="0"/>
              <a:buChar char="•"/>
            </a:pPr>
            <a:r>
              <a:rPr lang="en-US" sz="2400" dirty="0">
                <a:solidFill>
                  <a:schemeClr val="bg1"/>
                </a:solidFill>
              </a:rPr>
              <a:t>Why does Railroad Rights-of-Way vary in width?</a:t>
            </a:r>
          </a:p>
          <a:p>
            <a:pPr marL="457200" indent="-457200">
              <a:spcAft>
                <a:spcPts val="600"/>
              </a:spcAft>
              <a:buFont typeface="Arial" charset="0"/>
              <a:buChar char="•"/>
            </a:pPr>
            <a:r>
              <a:rPr lang="en-US" sz="2400" dirty="0">
                <a:solidFill>
                  <a:schemeClr val="bg1"/>
                </a:solidFill>
              </a:rPr>
              <a:t>How did NCRR acquire the Rail Corridor?</a:t>
            </a:r>
          </a:p>
          <a:p>
            <a:pPr marL="457200" indent="-457200">
              <a:spcAft>
                <a:spcPts val="600"/>
              </a:spcAft>
              <a:buFont typeface="Arial" charset="0"/>
              <a:buChar char="•"/>
            </a:pPr>
            <a:r>
              <a:rPr lang="en-US" sz="2400" dirty="0">
                <a:solidFill>
                  <a:schemeClr val="accent3"/>
                </a:solidFill>
              </a:rPr>
              <a:t>What is “Fee Simple Determinable</a:t>
            </a:r>
            <a:r>
              <a:rPr lang="en-US" sz="2400" dirty="0" smtClean="0">
                <a:solidFill>
                  <a:schemeClr val="accent3"/>
                </a:solidFill>
              </a:rPr>
              <a:t>”?</a:t>
            </a:r>
          </a:p>
          <a:p>
            <a:pPr marL="457200" indent="-457200">
              <a:buFont typeface="Arial" charset="0"/>
              <a:buChar char="•"/>
            </a:pPr>
            <a:r>
              <a:rPr lang="en-US" sz="2400" dirty="0" smtClean="0">
                <a:solidFill>
                  <a:srgbClr val="FFFF00"/>
                </a:solidFill>
              </a:rPr>
              <a:t>What is the “red flag” that a present-day conveyance of land adjacent to the Railroad Right-of-Way includes a portion of the Railroad Right-of-Way?</a:t>
            </a:r>
            <a:endParaRPr lang="en-US" sz="2400" dirty="0">
              <a:solidFill>
                <a:srgbClr val="FFFF00"/>
              </a:solidFill>
            </a:endParaRPr>
          </a:p>
        </p:txBody>
      </p:sp>
      <p:cxnSp>
        <p:nvCxnSpPr>
          <p:cNvPr id="6" name="Straight Connector 5"/>
          <p:cNvCxnSpPr/>
          <p:nvPr/>
        </p:nvCxnSpPr>
        <p:spPr>
          <a:xfrm>
            <a:off x="11430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332"/>
          </a:xfrm>
          <a:prstGeom prst="rect">
            <a:avLst/>
          </a:prstGeom>
          <a:noFill/>
        </p:spPr>
        <p:txBody>
          <a:bodyPr>
            <a:spAutoFit/>
          </a:bodyPr>
          <a:lstStyle/>
          <a:p>
            <a:pPr>
              <a:defRPr/>
            </a:pPr>
            <a:r>
              <a:rPr lang="en-US" dirty="0" smtClean="0">
                <a:solidFill>
                  <a:schemeClr val="bg1">
                    <a:lumMod val="65000"/>
                  </a:schemeClr>
                </a:solidFill>
              </a:rPr>
              <a:t>32</a:t>
            </a:r>
            <a:endParaRPr lang="en-US" dirty="0">
              <a:solidFill>
                <a:schemeClr val="bg1">
                  <a:lumMod val="65000"/>
                </a:schemeClr>
              </a:solidFill>
            </a:endParaRPr>
          </a:p>
        </p:txBody>
      </p:sp>
      <p:sp>
        <p:nvSpPr>
          <p:cNvPr id="8" name="TextBox 3"/>
          <p:cNvSpPr txBox="1">
            <a:spLocks noChangeArrowheads="1"/>
          </p:cNvSpPr>
          <p:nvPr/>
        </p:nvSpPr>
        <p:spPr bwMode="auto">
          <a:xfrm>
            <a:off x="1828800" y="5410200"/>
            <a:ext cx="6400800" cy="1200150"/>
          </a:xfrm>
          <a:prstGeom prst="rect">
            <a:avLst/>
          </a:prstGeom>
          <a:noFill/>
          <a:ln w="9525">
            <a:noFill/>
            <a:miter lim="800000"/>
            <a:headEnd/>
            <a:tailEnd/>
          </a:ln>
        </p:spPr>
        <p:txBody>
          <a:bodyPr>
            <a:spAutoFit/>
          </a:bodyPr>
          <a:lstStyle/>
          <a:p>
            <a:r>
              <a:rPr lang="en-US" sz="2400" dirty="0">
                <a:solidFill>
                  <a:schemeClr val="bg1"/>
                </a:solidFill>
              </a:rPr>
              <a:t>Deed includes reservation: “Subject to the rights of the railroad”.  Research is needed to understand the nature of the rights owned by the railroad.</a:t>
            </a:r>
            <a:endParaRPr 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914400" y="2057400"/>
            <a:ext cx="7315200" cy="1569660"/>
          </a:xfrm>
          <a:prstGeom prst="rect">
            <a:avLst/>
          </a:prstGeom>
          <a:noFill/>
          <a:ln w="9525">
            <a:noFill/>
            <a:miter lim="800000"/>
            <a:headEnd/>
            <a:tailEnd/>
          </a:ln>
        </p:spPr>
        <p:txBody>
          <a:bodyPr>
            <a:spAutoFit/>
          </a:bodyPr>
          <a:lstStyle/>
          <a:p>
            <a:pPr marL="457200" indent="-457200">
              <a:buFont typeface="Arial" charset="0"/>
              <a:buChar char="•"/>
            </a:pPr>
            <a:r>
              <a:rPr lang="en-US" sz="2400" dirty="0" smtClean="0">
                <a:solidFill>
                  <a:srgbClr val="FFFF00"/>
                </a:solidFill>
              </a:rPr>
              <a:t>What </a:t>
            </a:r>
            <a:r>
              <a:rPr lang="en-US" sz="2400" dirty="0">
                <a:solidFill>
                  <a:srgbClr val="FFFF00"/>
                </a:solidFill>
              </a:rPr>
              <a:t>is transferred from Seller to Buyer when the Railroad Right-of-Way is included within the metes and bounds description of a deed?</a:t>
            </a:r>
          </a:p>
          <a:p>
            <a:pPr marL="457200" indent="-457200">
              <a:buFont typeface="Arial" charset="0"/>
              <a:buChar char="•"/>
            </a:pPr>
            <a:endParaRPr lang="en-US" sz="2400" dirty="0">
              <a:solidFill>
                <a:srgbClr val="FFFF00"/>
              </a:solidFill>
            </a:endParaRPr>
          </a:p>
        </p:txBody>
      </p:sp>
      <p:sp>
        <p:nvSpPr>
          <p:cNvPr id="5"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35844"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does a Railroad Right-of-Way impact use of land by Third Parties adjoining the Railroad Right-of-way?</a:t>
            </a:r>
          </a:p>
        </p:txBody>
      </p:sp>
      <p:sp>
        <p:nvSpPr>
          <p:cNvPr id="35845" name="TextBox 4"/>
          <p:cNvSpPr txBox="1">
            <a:spLocks noChangeArrowheads="1"/>
          </p:cNvSpPr>
          <p:nvPr/>
        </p:nvSpPr>
        <p:spPr bwMode="auto">
          <a:xfrm>
            <a:off x="1828800" y="3429000"/>
            <a:ext cx="6400800" cy="1323975"/>
          </a:xfrm>
          <a:prstGeom prst="rect">
            <a:avLst/>
          </a:prstGeom>
          <a:noFill/>
          <a:ln w="9525">
            <a:noFill/>
            <a:miter lim="800000"/>
            <a:headEnd/>
            <a:tailEnd/>
          </a:ln>
        </p:spPr>
        <p:txBody>
          <a:bodyPr>
            <a:spAutoFit/>
          </a:bodyPr>
          <a:lstStyle/>
          <a:p>
            <a:pPr marL="342900" indent="-342900">
              <a:buFontTx/>
              <a:buAutoNum type="arabicPeriod"/>
            </a:pPr>
            <a:r>
              <a:rPr lang="en-US" sz="2000" dirty="0">
                <a:solidFill>
                  <a:schemeClr val="bg1"/>
                </a:solidFill>
              </a:rPr>
              <a:t>On the NCRR, it is highly likely that they have no current ownership, but only a future </a:t>
            </a:r>
            <a:r>
              <a:rPr lang="en-US" sz="2000" dirty="0" smtClean="0">
                <a:solidFill>
                  <a:schemeClr val="bg1"/>
                </a:solidFill>
              </a:rPr>
              <a:t>right is transferred </a:t>
            </a:r>
            <a:r>
              <a:rPr lang="en-US" sz="2000" dirty="0">
                <a:solidFill>
                  <a:schemeClr val="bg1"/>
                </a:solidFill>
              </a:rPr>
              <a:t>that is dependent on NCRR no longer using Railroad Right-of-Way for railroad purposes.</a:t>
            </a:r>
          </a:p>
        </p:txBody>
      </p:sp>
      <p:cxnSp>
        <p:nvCxnSpPr>
          <p:cNvPr id="6" name="Straight Connector 5"/>
          <p:cNvCxnSpPr/>
          <p:nvPr/>
        </p:nvCxnSpPr>
        <p:spPr>
          <a:xfrm>
            <a:off x="11430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332"/>
          </a:xfrm>
          <a:prstGeom prst="rect">
            <a:avLst/>
          </a:prstGeom>
          <a:noFill/>
        </p:spPr>
        <p:txBody>
          <a:bodyPr>
            <a:spAutoFit/>
          </a:bodyPr>
          <a:lstStyle/>
          <a:p>
            <a:pPr>
              <a:defRPr/>
            </a:pPr>
            <a:r>
              <a:rPr lang="en-US" dirty="0" smtClean="0">
                <a:solidFill>
                  <a:schemeClr val="bg1">
                    <a:lumMod val="65000"/>
                  </a:schemeClr>
                </a:solidFill>
              </a:rPr>
              <a:t>33</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914400" y="2057400"/>
            <a:ext cx="7315200" cy="1200329"/>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dirty="0" smtClean="0">
                <a:solidFill>
                  <a:srgbClr val="FFFF00"/>
                </a:solidFill>
              </a:rPr>
              <a:t>What </a:t>
            </a:r>
            <a:r>
              <a:rPr lang="en-US" sz="2400" dirty="0">
                <a:solidFill>
                  <a:srgbClr val="FFFF00"/>
                </a:solidFill>
              </a:rPr>
              <a:t>is transferred from Seller to Buyer when the Railroad Right-of-Way is included within the metes and bounds description of a deed?</a:t>
            </a:r>
          </a:p>
        </p:txBody>
      </p:sp>
      <p:sp>
        <p:nvSpPr>
          <p:cNvPr id="5"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36868"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does a Railroad Right-of-Way impact use of land by Third Parties adjoining the Railroad Right-of-way?</a:t>
            </a:r>
          </a:p>
        </p:txBody>
      </p:sp>
      <p:sp>
        <p:nvSpPr>
          <p:cNvPr id="36869" name="TextBox 4"/>
          <p:cNvSpPr txBox="1">
            <a:spLocks noChangeArrowheads="1"/>
          </p:cNvSpPr>
          <p:nvPr/>
        </p:nvSpPr>
        <p:spPr bwMode="auto">
          <a:xfrm>
            <a:off x="1828800" y="3429000"/>
            <a:ext cx="6400800" cy="2324100"/>
          </a:xfrm>
          <a:prstGeom prst="rect">
            <a:avLst/>
          </a:prstGeom>
          <a:noFill/>
          <a:ln w="9525">
            <a:noFill/>
            <a:miter lim="800000"/>
            <a:headEnd/>
            <a:tailEnd/>
          </a:ln>
        </p:spPr>
        <p:txBody>
          <a:bodyPr>
            <a:spAutoFit/>
          </a:bodyPr>
          <a:lstStyle/>
          <a:p>
            <a:pPr marL="342900" indent="-342900">
              <a:spcAft>
                <a:spcPts val="600"/>
              </a:spcAft>
              <a:buFontTx/>
              <a:buAutoNum type="arabicPeriod"/>
            </a:pPr>
            <a:r>
              <a:rPr lang="en-US" sz="2000" dirty="0">
                <a:solidFill>
                  <a:schemeClr val="bg1"/>
                </a:solidFill>
              </a:rPr>
              <a:t>On the NCRR, it is highly likely that they have no current ownership, but only a future right </a:t>
            </a:r>
            <a:r>
              <a:rPr lang="en-US" sz="2000" dirty="0" smtClean="0">
                <a:solidFill>
                  <a:schemeClr val="bg1"/>
                </a:solidFill>
              </a:rPr>
              <a:t>is transferred that </a:t>
            </a:r>
            <a:r>
              <a:rPr lang="en-US" sz="2000" dirty="0">
                <a:solidFill>
                  <a:schemeClr val="bg1"/>
                </a:solidFill>
              </a:rPr>
              <a:t>is dependent on NCRR no longer using Railroad Right-of-Way for railroad purposes.</a:t>
            </a:r>
          </a:p>
          <a:p>
            <a:pPr marL="342900" indent="-342900">
              <a:spcAft>
                <a:spcPts val="600"/>
              </a:spcAft>
              <a:buFontTx/>
              <a:buAutoNum type="arabicPeriod"/>
            </a:pPr>
            <a:r>
              <a:rPr lang="en-US" sz="2000" dirty="0">
                <a:solidFill>
                  <a:schemeClr val="bg1"/>
                </a:solidFill>
              </a:rPr>
              <a:t>The possibility of </a:t>
            </a:r>
            <a:r>
              <a:rPr lang="en-US" sz="2000" dirty="0" err="1">
                <a:solidFill>
                  <a:schemeClr val="bg1"/>
                </a:solidFill>
              </a:rPr>
              <a:t>reverter</a:t>
            </a:r>
            <a:r>
              <a:rPr lang="en-US" sz="2000" dirty="0">
                <a:solidFill>
                  <a:schemeClr val="bg1"/>
                </a:solidFill>
              </a:rPr>
              <a:t> (a future right) is created by the Fee Simple Determinate and is transferred to the Buyer.</a:t>
            </a:r>
          </a:p>
        </p:txBody>
      </p:sp>
      <p:cxnSp>
        <p:nvCxnSpPr>
          <p:cNvPr id="6" name="Straight Connector 5"/>
          <p:cNvCxnSpPr/>
          <p:nvPr/>
        </p:nvCxnSpPr>
        <p:spPr>
          <a:xfrm>
            <a:off x="11430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smtClean="0">
                <a:solidFill>
                  <a:schemeClr val="bg1">
                    <a:lumMod val="65000"/>
                  </a:schemeClr>
                </a:solidFill>
              </a:rPr>
              <a:t>34</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ROWwidths2"/>
          <p:cNvPicPr>
            <a:picLocks noChangeArrowheads="1"/>
          </p:cNvPicPr>
          <p:nvPr/>
        </p:nvPicPr>
        <p:blipFill>
          <a:blip r:embed="rId2" cstate="print"/>
          <a:srcRect/>
          <a:stretch>
            <a:fillRect/>
          </a:stretch>
        </p:blipFill>
        <p:spPr bwMode="auto">
          <a:xfrm>
            <a:off x="914400" y="1600200"/>
            <a:ext cx="7315200" cy="4495800"/>
          </a:xfrm>
          <a:prstGeom prst="rect">
            <a:avLst/>
          </a:prstGeom>
          <a:noFill/>
          <a:ln w="28575">
            <a:solidFill>
              <a:schemeClr val="bg2"/>
            </a:solidFill>
            <a:miter lim="800000"/>
            <a:headEnd/>
            <a:tailEnd/>
          </a:ln>
        </p:spPr>
      </p:pic>
      <p:sp>
        <p:nvSpPr>
          <p:cNvPr id="6"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5" name="TextBox 4"/>
          <p:cNvSpPr txBox="1"/>
          <p:nvPr/>
        </p:nvSpPr>
        <p:spPr>
          <a:xfrm>
            <a:off x="8229600" y="6172200"/>
            <a:ext cx="457200" cy="369332"/>
          </a:xfrm>
          <a:prstGeom prst="rect">
            <a:avLst/>
          </a:prstGeom>
          <a:noFill/>
        </p:spPr>
        <p:txBody>
          <a:bodyPr>
            <a:spAutoFit/>
          </a:bodyPr>
          <a:lstStyle/>
          <a:p>
            <a:pPr>
              <a:defRPr/>
            </a:pPr>
            <a:r>
              <a:rPr lang="en-US" dirty="0" smtClean="0">
                <a:solidFill>
                  <a:schemeClr val="bg1">
                    <a:lumMod val="65000"/>
                  </a:schemeClr>
                </a:solidFill>
              </a:rPr>
              <a:t>35</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914400" y="2057400"/>
            <a:ext cx="7315200" cy="2385268"/>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dirty="0" smtClean="0">
                <a:solidFill>
                  <a:schemeClr val="bg1"/>
                </a:solidFill>
              </a:rPr>
              <a:t>What </a:t>
            </a:r>
            <a:r>
              <a:rPr lang="en-US" sz="2400" dirty="0">
                <a:solidFill>
                  <a:schemeClr val="bg1"/>
                </a:solidFill>
              </a:rPr>
              <a:t>is transferred from Seller to Buyer when the Railroad Right-of-Way is included within the metes and bounds description of a deed?</a:t>
            </a:r>
          </a:p>
          <a:p>
            <a:pPr marL="457200" indent="-457200">
              <a:spcAft>
                <a:spcPts val="600"/>
              </a:spcAft>
              <a:buFont typeface="Arial" charset="0"/>
              <a:buChar char="•"/>
            </a:pPr>
            <a:r>
              <a:rPr lang="en-US" sz="2400" dirty="0">
                <a:solidFill>
                  <a:srgbClr val="FFFF00"/>
                </a:solidFill>
              </a:rPr>
              <a:t>What are the </a:t>
            </a:r>
            <a:r>
              <a:rPr lang="en-US" sz="2400" dirty="0" smtClean="0">
                <a:solidFill>
                  <a:srgbClr val="FFFF00"/>
                </a:solidFill>
              </a:rPr>
              <a:t>unintended consequences to adjacent landowners of </a:t>
            </a:r>
            <a:r>
              <a:rPr lang="en-US" sz="2400" dirty="0">
                <a:solidFill>
                  <a:srgbClr val="FFFF00"/>
                </a:solidFill>
              </a:rPr>
              <a:t>not properly documenting a fee simple determinant in the public records?</a:t>
            </a:r>
          </a:p>
        </p:txBody>
      </p:sp>
      <p:sp>
        <p:nvSpPr>
          <p:cNvPr id="5"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38916"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does a Railroad Right-of-Way impact use of land by Third Parties adjoining the Railroad Right-of-way?</a:t>
            </a:r>
          </a:p>
        </p:txBody>
      </p:sp>
      <p:cxnSp>
        <p:nvCxnSpPr>
          <p:cNvPr id="8" name="Straight Connector 7"/>
          <p:cNvCxnSpPr/>
          <p:nvPr/>
        </p:nvCxnSpPr>
        <p:spPr>
          <a:xfrm>
            <a:off x="11430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29600" y="6172200"/>
            <a:ext cx="457200" cy="369332"/>
          </a:xfrm>
          <a:prstGeom prst="rect">
            <a:avLst/>
          </a:prstGeom>
          <a:noFill/>
        </p:spPr>
        <p:txBody>
          <a:bodyPr>
            <a:spAutoFit/>
          </a:bodyPr>
          <a:lstStyle/>
          <a:p>
            <a:pPr>
              <a:defRPr/>
            </a:pPr>
            <a:r>
              <a:rPr lang="en-US" dirty="0" smtClean="0">
                <a:solidFill>
                  <a:schemeClr val="bg1">
                    <a:lumMod val="65000"/>
                  </a:schemeClr>
                </a:solidFill>
              </a:rPr>
              <a:t>36</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914400" y="990600"/>
            <a:ext cx="7315200" cy="1200150"/>
          </a:xfrm>
          <a:prstGeom prst="rect">
            <a:avLst/>
          </a:prstGeom>
          <a:noFill/>
          <a:ln w="9525">
            <a:noFill/>
            <a:miter lim="800000"/>
            <a:headEnd/>
            <a:tailEnd/>
          </a:ln>
        </p:spPr>
        <p:txBody>
          <a:bodyPr>
            <a:spAutoFit/>
          </a:bodyPr>
          <a:lstStyle/>
          <a:p>
            <a:pPr marL="457200" indent="-457200" algn="ctr"/>
            <a:r>
              <a:rPr lang="en-US" sz="2400" dirty="0">
                <a:solidFill>
                  <a:schemeClr val="bg1"/>
                </a:solidFill>
              </a:rPr>
              <a:t>What are the unintended consequences to adjacent landowners of not properly documenting a fee simple determinant in the public records?</a:t>
            </a:r>
          </a:p>
        </p:txBody>
      </p:sp>
      <p:sp>
        <p:nvSpPr>
          <p:cNvPr id="5"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39940" name="TextBox 3"/>
          <p:cNvSpPr txBox="1">
            <a:spLocks noChangeArrowheads="1"/>
          </p:cNvSpPr>
          <p:nvPr/>
        </p:nvSpPr>
        <p:spPr bwMode="auto">
          <a:xfrm>
            <a:off x="914400" y="2133600"/>
            <a:ext cx="7315200" cy="1200150"/>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rgbClr val="FFFF00"/>
                </a:solidFill>
              </a:rPr>
              <a:t>Structures and Improvements located within the Railroad Right-of-Way can be removed by the Railroad without compensation on short notice.</a:t>
            </a:r>
          </a:p>
        </p:txBody>
      </p:sp>
      <p:cxnSp>
        <p:nvCxnSpPr>
          <p:cNvPr id="6" name="Straight Connector 5"/>
          <p:cNvCxnSpPr/>
          <p:nvPr/>
        </p:nvCxnSpPr>
        <p:spPr>
          <a:xfrm>
            <a:off x="1143000" y="213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332"/>
          </a:xfrm>
          <a:prstGeom prst="rect">
            <a:avLst/>
          </a:prstGeom>
          <a:noFill/>
        </p:spPr>
        <p:txBody>
          <a:bodyPr>
            <a:spAutoFit/>
          </a:bodyPr>
          <a:lstStyle/>
          <a:p>
            <a:pPr>
              <a:defRPr/>
            </a:pPr>
            <a:r>
              <a:rPr lang="en-US" dirty="0" smtClean="0">
                <a:solidFill>
                  <a:schemeClr val="bg1">
                    <a:lumMod val="65000"/>
                  </a:schemeClr>
                </a:solidFill>
              </a:rPr>
              <a:t>37</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914400" y="990600"/>
            <a:ext cx="7315200" cy="1200150"/>
          </a:xfrm>
          <a:prstGeom prst="rect">
            <a:avLst/>
          </a:prstGeom>
          <a:noFill/>
          <a:ln w="9525">
            <a:noFill/>
            <a:miter lim="800000"/>
            <a:headEnd/>
            <a:tailEnd/>
          </a:ln>
        </p:spPr>
        <p:txBody>
          <a:bodyPr>
            <a:spAutoFit/>
          </a:bodyPr>
          <a:lstStyle/>
          <a:p>
            <a:pPr marL="457200" indent="-457200" algn="ctr"/>
            <a:r>
              <a:rPr lang="en-US" sz="2400">
                <a:solidFill>
                  <a:schemeClr val="bg1"/>
                </a:solidFill>
              </a:rPr>
              <a:t>What are the unintended consequences to adjacent landowners of not properly documenting a fee simple determinant in the public records?</a:t>
            </a:r>
          </a:p>
        </p:txBody>
      </p:sp>
      <p:sp>
        <p:nvSpPr>
          <p:cNvPr id="5"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40964" name="TextBox 3"/>
          <p:cNvSpPr txBox="1">
            <a:spLocks noChangeArrowheads="1"/>
          </p:cNvSpPr>
          <p:nvPr/>
        </p:nvSpPr>
        <p:spPr bwMode="auto">
          <a:xfrm>
            <a:off x="914400" y="2133600"/>
            <a:ext cx="7315200" cy="2832100"/>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chemeClr val="bg1"/>
                </a:solidFill>
              </a:rPr>
              <a:t>Structures and Improvements located within the Railroad Right-of-Way can be removed by the Railroad without compensation on short notice.</a:t>
            </a:r>
          </a:p>
          <a:p>
            <a:pPr marL="457200" indent="-457200">
              <a:spcAft>
                <a:spcPts val="600"/>
              </a:spcAft>
              <a:buFont typeface="Arial" charset="0"/>
              <a:buChar char="•"/>
            </a:pPr>
            <a:r>
              <a:rPr lang="en-US" sz="2400">
                <a:solidFill>
                  <a:srgbClr val="FFFF00"/>
                </a:solidFill>
              </a:rPr>
              <a:t>An improvement thought to be an appurtenance to the property, such as driveway access, could be removed by the Railroad without compensation on short notice.</a:t>
            </a:r>
          </a:p>
          <a:p>
            <a:pPr marL="457200" indent="-457200">
              <a:buFont typeface="Arial" charset="0"/>
              <a:buChar char="•"/>
            </a:pPr>
            <a:endParaRPr lang="en-US" sz="2400">
              <a:solidFill>
                <a:srgbClr val="FFFF00"/>
              </a:solidFill>
            </a:endParaRPr>
          </a:p>
        </p:txBody>
      </p:sp>
      <p:cxnSp>
        <p:nvCxnSpPr>
          <p:cNvPr id="6" name="Straight Connector 5"/>
          <p:cNvCxnSpPr/>
          <p:nvPr/>
        </p:nvCxnSpPr>
        <p:spPr>
          <a:xfrm>
            <a:off x="1143000" y="213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332"/>
          </a:xfrm>
          <a:prstGeom prst="rect">
            <a:avLst/>
          </a:prstGeom>
          <a:noFill/>
        </p:spPr>
        <p:txBody>
          <a:bodyPr>
            <a:spAutoFit/>
          </a:bodyPr>
          <a:lstStyle/>
          <a:p>
            <a:pPr>
              <a:defRPr/>
            </a:pPr>
            <a:r>
              <a:rPr lang="en-US" dirty="0" smtClean="0">
                <a:solidFill>
                  <a:schemeClr val="bg1">
                    <a:lumMod val="65000"/>
                  </a:schemeClr>
                </a:solidFill>
              </a:rPr>
              <a:t>38</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914400" y="990600"/>
            <a:ext cx="7315200" cy="1200150"/>
          </a:xfrm>
          <a:prstGeom prst="rect">
            <a:avLst/>
          </a:prstGeom>
          <a:noFill/>
          <a:ln w="9525">
            <a:noFill/>
            <a:miter lim="800000"/>
            <a:headEnd/>
            <a:tailEnd/>
          </a:ln>
        </p:spPr>
        <p:txBody>
          <a:bodyPr>
            <a:spAutoFit/>
          </a:bodyPr>
          <a:lstStyle/>
          <a:p>
            <a:pPr marL="457200" indent="-457200" algn="ctr"/>
            <a:r>
              <a:rPr lang="en-US" sz="2400">
                <a:solidFill>
                  <a:schemeClr val="bg1"/>
                </a:solidFill>
              </a:rPr>
              <a:t>What are the unintended consequences to adjacent landowners of not properly documenting a fee simple determinant in the public records?</a:t>
            </a:r>
          </a:p>
        </p:txBody>
      </p:sp>
      <p:sp>
        <p:nvSpPr>
          <p:cNvPr id="5"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41988" name="TextBox 3"/>
          <p:cNvSpPr txBox="1">
            <a:spLocks noChangeArrowheads="1"/>
          </p:cNvSpPr>
          <p:nvPr/>
        </p:nvSpPr>
        <p:spPr bwMode="auto">
          <a:xfrm>
            <a:off x="914400" y="2133600"/>
            <a:ext cx="7315200" cy="3570288"/>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chemeClr val="bg1"/>
                </a:solidFill>
              </a:rPr>
              <a:t>Structures and Improvements located within the Railroad Right-of-Way can be removed by the Railroad without compensation on short notice.</a:t>
            </a:r>
          </a:p>
          <a:p>
            <a:pPr marL="457200" indent="-457200">
              <a:spcAft>
                <a:spcPts val="600"/>
              </a:spcAft>
              <a:buFont typeface="Arial" charset="0"/>
              <a:buChar char="•"/>
            </a:pPr>
            <a:r>
              <a:rPr lang="en-US" sz="2400">
                <a:solidFill>
                  <a:schemeClr val="bg1"/>
                </a:solidFill>
              </a:rPr>
              <a:t>An improvement thought to be an appurtenance to the property, such as driveway access, could be removed by the Railroad without compensation on short notice.</a:t>
            </a:r>
          </a:p>
          <a:p>
            <a:pPr marL="457200" indent="-457200">
              <a:spcAft>
                <a:spcPts val="600"/>
              </a:spcAft>
              <a:buFont typeface="Arial" charset="0"/>
              <a:buChar char="•"/>
            </a:pPr>
            <a:r>
              <a:rPr lang="en-US" sz="2400">
                <a:solidFill>
                  <a:srgbClr val="FFFF00"/>
                </a:solidFill>
              </a:rPr>
              <a:t>An improved piece of land that includes Railroad Right of Way could be unacceptable collateral for a long term mortgage.</a:t>
            </a:r>
          </a:p>
        </p:txBody>
      </p:sp>
      <p:cxnSp>
        <p:nvCxnSpPr>
          <p:cNvPr id="6" name="Straight Connector 5"/>
          <p:cNvCxnSpPr/>
          <p:nvPr/>
        </p:nvCxnSpPr>
        <p:spPr>
          <a:xfrm>
            <a:off x="1143000" y="213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smtClean="0">
                <a:solidFill>
                  <a:schemeClr val="bg1">
                    <a:lumMod val="65000"/>
                  </a:schemeClr>
                </a:solidFill>
              </a:rPr>
              <a:t>39</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838200" y="0"/>
            <a:ext cx="75438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Facts</a:t>
            </a:r>
          </a:p>
        </p:txBody>
      </p:sp>
      <p:sp>
        <p:nvSpPr>
          <p:cNvPr id="5123" name="TextBox 4"/>
          <p:cNvSpPr txBox="1">
            <a:spLocks noChangeArrowheads="1"/>
          </p:cNvSpPr>
          <p:nvPr/>
        </p:nvSpPr>
        <p:spPr bwMode="auto">
          <a:xfrm>
            <a:off x="914400" y="1371600"/>
            <a:ext cx="7315200" cy="2560188"/>
          </a:xfrm>
          <a:prstGeom prst="rect">
            <a:avLst/>
          </a:prstGeom>
          <a:noFill/>
          <a:ln w="9525">
            <a:noFill/>
            <a:miter lim="800000"/>
            <a:headEnd/>
            <a:tailEnd/>
          </a:ln>
        </p:spPr>
        <p:txBody>
          <a:bodyPr>
            <a:spAutoFit/>
          </a:bodyPr>
          <a:lstStyle/>
          <a:p>
            <a:pPr marL="914400" lvl="1" indent="-457200">
              <a:lnSpc>
                <a:spcPct val="80000"/>
              </a:lnSpc>
              <a:spcBef>
                <a:spcPts val="475"/>
              </a:spcBef>
              <a:buFontTx/>
              <a:buChar char="•"/>
              <a:defRPr/>
            </a:pPr>
            <a:r>
              <a:rPr lang="en-US" dirty="0">
                <a:solidFill>
                  <a:schemeClr val="bg1"/>
                </a:solidFill>
              </a:rPr>
              <a:t>NCRR chartered in 1849 to transform the “Rip Van Winkle State”</a:t>
            </a:r>
          </a:p>
          <a:p>
            <a:pPr marL="1371600" lvl="4" indent="-457200">
              <a:lnSpc>
                <a:spcPct val="80000"/>
              </a:lnSpc>
              <a:spcBef>
                <a:spcPts val="475"/>
              </a:spcBef>
              <a:buFontTx/>
              <a:buChar char="•"/>
              <a:defRPr/>
            </a:pPr>
            <a:r>
              <a:rPr lang="en-US" sz="1600" dirty="0">
                <a:solidFill>
                  <a:schemeClr val="bg1"/>
                </a:solidFill>
              </a:rPr>
              <a:t>223-mile railroad was North Carolina’s longest railroad (Charlotte to Goldsboro)</a:t>
            </a:r>
          </a:p>
          <a:p>
            <a:pPr marL="1371600" lvl="4" indent="-457200">
              <a:lnSpc>
                <a:spcPct val="80000"/>
              </a:lnSpc>
              <a:spcBef>
                <a:spcPts val="475"/>
              </a:spcBef>
              <a:buFontTx/>
              <a:buChar char="•"/>
              <a:defRPr/>
            </a:pPr>
            <a:r>
              <a:rPr lang="en-US" sz="1600" dirty="0">
                <a:solidFill>
                  <a:schemeClr val="bg1"/>
                </a:solidFill>
              </a:rPr>
              <a:t>Immediately North Carolina’s largest business corporation 75% State funded at inception</a:t>
            </a:r>
          </a:p>
          <a:p>
            <a:pPr marL="1371600" lvl="4" indent="-457200">
              <a:lnSpc>
                <a:spcPct val="80000"/>
              </a:lnSpc>
              <a:spcBef>
                <a:spcPts val="475"/>
              </a:spcBef>
              <a:buFontTx/>
              <a:buChar char="•"/>
              <a:defRPr/>
            </a:pPr>
            <a:r>
              <a:rPr lang="en-US" sz="1600" dirty="0">
                <a:solidFill>
                  <a:schemeClr val="bg1"/>
                </a:solidFill>
              </a:rPr>
              <a:t>Various operators until leased to Southern Railway in 1895</a:t>
            </a:r>
          </a:p>
          <a:p>
            <a:pPr lvl="2" indent="-457200">
              <a:lnSpc>
                <a:spcPct val="80000"/>
              </a:lnSpc>
              <a:spcBef>
                <a:spcPts val="475"/>
              </a:spcBef>
              <a:buFontTx/>
              <a:buChar char="•"/>
              <a:defRPr/>
            </a:pPr>
            <a:endParaRPr lang="en-US" sz="1600" dirty="0">
              <a:solidFill>
                <a:schemeClr val="bg1"/>
              </a:solidFill>
            </a:endParaRPr>
          </a:p>
          <a:p>
            <a:pPr lvl="2" indent="-457200">
              <a:lnSpc>
                <a:spcPct val="80000"/>
              </a:lnSpc>
              <a:spcBef>
                <a:spcPts val="475"/>
              </a:spcBef>
              <a:buFontTx/>
              <a:buChar char="•"/>
              <a:defRPr/>
            </a:pPr>
            <a:r>
              <a:rPr lang="en-US" dirty="0">
                <a:solidFill>
                  <a:schemeClr val="bg1"/>
                </a:solidFill>
              </a:rPr>
              <a:t>Atlantic &amp; North Carolina Railroad (A&amp;NCRR) chartered in 1854 </a:t>
            </a:r>
          </a:p>
          <a:p>
            <a:pPr marL="1371600" lvl="5" indent="-457200">
              <a:lnSpc>
                <a:spcPct val="80000"/>
              </a:lnSpc>
              <a:spcBef>
                <a:spcPts val="475"/>
              </a:spcBef>
              <a:buFontTx/>
              <a:buChar char="•"/>
              <a:defRPr/>
            </a:pPr>
            <a:r>
              <a:rPr lang="en-US" sz="1600" dirty="0">
                <a:solidFill>
                  <a:schemeClr val="bg1"/>
                </a:solidFill>
              </a:rPr>
              <a:t>96-mile railroad from Goldsboro to Morehead City</a:t>
            </a:r>
          </a:p>
          <a:p>
            <a:pPr marL="1371600" lvl="5" indent="-457200">
              <a:lnSpc>
                <a:spcPct val="80000"/>
              </a:lnSpc>
              <a:spcBef>
                <a:spcPts val="475"/>
              </a:spcBef>
              <a:buFontTx/>
              <a:buChar char="•"/>
              <a:defRPr/>
            </a:pPr>
            <a:r>
              <a:rPr lang="en-US" sz="1600" dirty="0">
                <a:solidFill>
                  <a:schemeClr val="bg1"/>
                </a:solidFill>
              </a:rPr>
              <a:t>Various operators until leased to Southern Railway in 1930s</a:t>
            </a:r>
            <a:endParaRPr lang="en-US" dirty="0">
              <a:solidFill>
                <a:schemeClr val="bg1"/>
              </a:solidFill>
            </a:endParaRPr>
          </a:p>
        </p:txBody>
      </p:sp>
      <p:sp>
        <p:nvSpPr>
          <p:cNvPr id="5" name="TextBox 4"/>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4</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914400" y="990600"/>
            <a:ext cx="7315200" cy="1200150"/>
          </a:xfrm>
          <a:prstGeom prst="rect">
            <a:avLst/>
          </a:prstGeom>
          <a:noFill/>
          <a:ln w="9525">
            <a:noFill/>
            <a:miter lim="800000"/>
            <a:headEnd/>
            <a:tailEnd/>
          </a:ln>
        </p:spPr>
        <p:txBody>
          <a:bodyPr>
            <a:spAutoFit/>
          </a:bodyPr>
          <a:lstStyle/>
          <a:p>
            <a:pPr marL="457200" indent="-457200" algn="ctr"/>
            <a:r>
              <a:rPr lang="en-US" sz="2400">
                <a:solidFill>
                  <a:schemeClr val="bg1"/>
                </a:solidFill>
              </a:rPr>
              <a:t>What are the unintended consequences to adjacent landowners of not properly documenting a fee simple determinant in the public records?</a:t>
            </a:r>
          </a:p>
        </p:txBody>
      </p:sp>
      <p:sp>
        <p:nvSpPr>
          <p:cNvPr id="5"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43012" name="TextBox 3"/>
          <p:cNvSpPr txBox="1">
            <a:spLocks noChangeArrowheads="1"/>
          </p:cNvSpPr>
          <p:nvPr/>
        </p:nvSpPr>
        <p:spPr bwMode="auto">
          <a:xfrm>
            <a:off x="914400" y="2132013"/>
            <a:ext cx="7315200" cy="4754562"/>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chemeClr val="bg1"/>
                </a:solidFill>
              </a:rPr>
              <a:t>Structures and Improvements located within the Railroad Right-of-Way can be removed by the Railroad without compensation on short notice.</a:t>
            </a:r>
          </a:p>
          <a:p>
            <a:pPr marL="457200" indent="-457200">
              <a:spcAft>
                <a:spcPts val="600"/>
              </a:spcAft>
              <a:buFont typeface="Arial" charset="0"/>
              <a:buChar char="•"/>
            </a:pPr>
            <a:r>
              <a:rPr lang="en-US" sz="2400">
                <a:solidFill>
                  <a:schemeClr val="bg1"/>
                </a:solidFill>
              </a:rPr>
              <a:t>An improvement thought to be an appurtenance to the property, such as driveway access, could be removed by the Railroad without compensation on short notice.</a:t>
            </a:r>
          </a:p>
          <a:p>
            <a:pPr marL="457200" indent="-457200">
              <a:spcAft>
                <a:spcPts val="600"/>
              </a:spcAft>
              <a:buFont typeface="Arial" charset="0"/>
              <a:buChar char="•"/>
            </a:pPr>
            <a:r>
              <a:rPr lang="en-US" sz="2400">
                <a:solidFill>
                  <a:schemeClr val="bg1"/>
                </a:solidFill>
              </a:rPr>
              <a:t>An improved piece of land that includes Railroad Right of Way could be unacceptable collateral for a long term mortgage.</a:t>
            </a:r>
          </a:p>
          <a:p>
            <a:pPr marL="457200" indent="-457200">
              <a:spcAft>
                <a:spcPts val="600"/>
              </a:spcAft>
              <a:buFont typeface="Arial" charset="0"/>
              <a:buChar char="•"/>
            </a:pPr>
            <a:r>
              <a:rPr lang="en-US" sz="2400">
                <a:solidFill>
                  <a:srgbClr val="FFFF00"/>
                </a:solidFill>
              </a:rPr>
              <a:t>Taxes are assessed on a landowner that does not own the land, resulting in double taxation (see § 105-333(17) System Property).</a:t>
            </a:r>
          </a:p>
        </p:txBody>
      </p:sp>
      <p:cxnSp>
        <p:nvCxnSpPr>
          <p:cNvPr id="6" name="Straight Connector 5"/>
          <p:cNvCxnSpPr/>
          <p:nvPr/>
        </p:nvCxnSpPr>
        <p:spPr>
          <a:xfrm>
            <a:off x="1143000" y="213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332"/>
          </a:xfrm>
          <a:prstGeom prst="rect">
            <a:avLst/>
          </a:prstGeom>
          <a:noFill/>
        </p:spPr>
        <p:txBody>
          <a:bodyPr>
            <a:spAutoFit/>
          </a:bodyPr>
          <a:lstStyle/>
          <a:p>
            <a:pPr>
              <a:defRPr/>
            </a:pPr>
            <a:r>
              <a:rPr lang="en-US" dirty="0" smtClean="0">
                <a:solidFill>
                  <a:schemeClr val="bg1">
                    <a:lumMod val="65000"/>
                  </a:schemeClr>
                </a:solidFill>
              </a:rPr>
              <a:t>40</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914400" y="990600"/>
            <a:ext cx="7315200" cy="1200150"/>
          </a:xfrm>
          <a:prstGeom prst="rect">
            <a:avLst/>
          </a:prstGeom>
          <a:noFill/>
          <a:ln w="9525">
            <a:noFill/>
            <a:miter lim="800000"/>
            <a:headEnd/>
            <a:tailEnd/>
          </a:ln>
        </p:spPr>
        <p:txBody>
          <a:bodyPr>
            <a:spAutoFit/>
          </a:bodyPr>
          <a:lstStyle/>
          <a:p>
            <a:pPr marL="457200" indent="-457200" algn="ctr"/>
            <a:r>
              <a:rPr lang="en-US" sz="2400">
                <a:solidFill>
                  <a:schemeClr val="bg1"/>
                </a:solidFill>
              </a:rPr>
              <a:t>What are the unintended consequences to adjacent landowners of not properly documenting a fee simple determinant in the public records?</a:t>
            </a:r>
          </a:p>
        </p:txBody>
      </p:sp>
      <p:sp>
        <p:nvSpPr>
          <p:cNvPr id="5"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44036" name="TextBox 3"/>
          <p:cNvSpPr txBox="1">
            <a:spLocks noChangeArrowheads="1"/>
          </p:cNvSpPr>
          <p:nvPr/>
        </p:nvSpPr>
        <p:spPr bwMode="auto">
          <a:xfrm>
            <a:off x="914400" y="2133600"/>
            <a:ext cx="7315200" cy="461963"/>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rgbClr val="FFFF00"/>
                </a:solidFill>
              </a:rPr>
              <a:t>Loss of use of wells &amp; septic tanks.</a:t>
            </a:r>
          </a:p>
        </p:txBody>
      </p:sp>
      <p:cxnSp>
        <p:nvCxnSpPr>
          <p:cNvPr id="6" name="Straight Connector 5"/>
          <p:cNvCxnSpPr/>
          <p:nvPr/>
        </p:nvCxnSpPr>
        <p:spPr>
          <a:xfrm>
            <a:off x="1143000" y="213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smtClean="0">
                <a:solidFill>
                  <a:schemeClr val="bg1">
                    <a:lumMod val="65000"/>
                  </a:schemeClr>
                </a:solidFill>
              </a:rPr>
              <a:t>41</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914400" y="990600"/>
            <a:ext cx="7315200" cy="1200150"/>
          </a:xfrm>
          <a:prstGeom prst="rect">
            <a:avLst/>
          </a:prstGeom>
          <a:noFill/>
          <a:ln w="9525">
            <a:noFill/>
            <a:miter lim="800000"/>
            <a:headEnd/>
            <a:tailEnd/>
          </a:ln>
        </p:spPr>
        <p:txBody>
          <a:bodyPr>
            <a:spAutoFit/>
          </a:bodyPr>
          <a:lstStyle/>
          <a:p>
            <a:pPr marL="457200" indent="-457200" algn="ctr"/>
            <a:r>
              <a:rPr lang="en-US" sz="2400">
                <a:solidFill>
                  <a:schemeClr val="bg1"/>
                </a:solidFill>
              </a:rPr>
              <a:t>What are the unintended consequences to adjacent landowners of not properly documenting a fee simple determinant in the public records?</a:t>
            </a:r>
          </a:p>
        </p:txBody>
      </p:sp>
      <p:sp>
        <p:nvSpPr>
          <p:cNvPr id="5"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45060" name="TextBox 3"/>
          <p:cNvSpPr txBox="1">
            <a:spLocks noChangeArrowheads="1"/>
          </p:cNvSpPr>
          <p:nvPr/>
        </p:nvSpPr>
        <p:spPr bwMode="auto">
          <a:xfrm>
            <a:off x="914400" y="2133600"/>
            <a:ext cx="7315200" cy="1724025"/>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chemeClr val="bg1"/>
                </a:solidFill>
              </a:rPr>
              <a:t>Loss of use of wells &amp; septic tanks.</a:t>
            </a:r>
          </a:p>
          <a:p>
            <a:pPr marL="457200" indent="-457200">
              <a:spcAft>
                <a:spcPts val="600"/>
              </a:spcAft>
              <a:buFont typeface="Arial" charset="0"/>
              <a:buChar char="•"/>
            </a:pPr>
            <a:r>
              <a:rPr lang="en-US" sz="2400">
                <a:solidFill>
                  <a:srgbClr val="FFFF00"/>
                </a:solidFill>
              </a:rPr>
              <a:t>Structures on Railroad Right of Way without an agreement with the railroad are personal property.</a:t>
            </a:r>
          </a:p>
          <a:p>
            <a:pPr marL="457200" indent="-457200">
              <a:spcAft>
                <a:spcPts val="600"/>
              </a:spcAft>
              <a:buFont typeface="Arial" charset="0"/>
              <a:buChar char="•"/>
            </a:pPr>
            <a:endParaRPr lang="en-US" sz="2400">
              <a:solidFill>
                <a:srgbClr val="FFFF00"/>
              </a:solidFill>
            </a:endParaRPr>
          </a:p>
        </p:txBody>
      </p:sp>
      <p:cxnSp>
        <p:nvCxnSpPr>
          <p:cNvPr id="6" name="Straight Connector 5"/>
          <p:cNvCxnSpPr/>
          <p:nvPr/>
        </p:nvCxnSpPr>
        <p:spPr>
          <a:xfrm>
            <a:off x="1143000" y="213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smtClean="0">
                <a:solidFill>
                  <a:schemeClr val="bg1">
                    <a:lumMod val="65000"/>
                  </a:schemeClr>
                </a:solidFill>
              </a:rPr>
              <a:t>42</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914400" y="990600"/>
            <a:ext cx="7315200" cy="1200150"/>
          </a:xfrm>
          <a:prstGeom prst="rect">
            <a:avLst/>
          </a:prstGeom>
          <a:noFill/>
          <a:ln w="9525">
            <a:noFill/>
            <a:miter lim="800000"/>
            <a:headEnd/>
            <a:tailEnd/>
          </a:ln>
        </p:spPr>
        <p:txBody>
          <a:bodyPr>
            <a:spAutoFit/>
          </a:bodyPr>
          <a:lstStyle/>
          <a:p>
            <a:pPr marL="457200" indent="-457200" algn="ctr"/>
            <a:r>
              <a:rPr lang="en-US" sz="2400">
                <a:solidFill>
                  <a:schemeClr val="bg1"/>
                </a:solidFill>
              </a:rPr>
              <a:t>What are the unintended consequences to adjacent landowners of not properly documenting a fee simple determinant in the public records?</a:t>
            </a:r>
          </a:p>
        </p:txBody>
      </p:sp>
      <p:sp>
        <p:nvSpPr>
          <p:cNvPr id="5"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46084" name="TextBox 5"/>
          <p:cNvSpPr txBox="1">
            <a:spLocks noChangeArrowheads="1"/>
          </p:cNvSpPr>
          <p:nvPr/>
        </p:nvSpPr>
        <p:spPr bwMode="auto">
          <a:xfrm>
            <a:off x="914400" y="2143125"/>
            <a:ext cx="7315200" cy="2832100"/>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chemeClr val="bg1"/>
                </a:solidFill>
              </a:rPr>
              <a:t>Loss of use of wells &amp; septic tanks </a:t>
            </a:r>
          </a:p>
          <a:p>
            <a:pPr marL="457200" indent="-457200">
              <a:spcAft>
                <a:spcPts val="600"/>
              </a:spcAft>
              <a:buFont typeface="Arial" charset="0"/>
              <a:buChar char="•"/>
            </a:pPr>
            <a:r>
              <a:rPr lang="en-US" sz="2400">
                <a:solidFill>
                  <a:schemeClr val="bg1"/>
                </a:solidFill>
              </a:rPr>
              <a:t>Structures on Railroad Right of Way without an agreement with the railroad are personal property.</a:t>
            </a:r>
          </a:p>
          <a:p>
            <a:pPr marL="457200" indent="-457200">
              <a:spcAft>
                <a:spcPts val="600"/>
              </a:spcAft>
              <a:buFont typeface="Arial" charset="0"/>
              <a:buChar char="•"/>
            </a:pPr>
            <a:r>
              <a:rPr lang="en-US" sz="2400">
                <a:solidFill>
                  <a:srgbClr val="FFFF00"/>
                </a:solidFill>
              </a:rPr>
              <a:t>If a landowner has an agreement with Railroad, the improvements may be based on a “leasehold” (but typically do not revert to the railroad and typically must be removed upon termination of the agreement).</a:t>
            </a:r>
          </a:p>
        </p:txBody>
      </p:sp>
      <p:cxnSp>
        <p:nvCxnSpPr>
          <p:cNvPr id="6" name="Straight Connector 5"/>
          <p:cNvCxnSpPr/>
          <p:nvPr/>
        </p:nvCxnSpPr>
        <p:spPr>
          <a:xfrm>
            <a:off x="1143000" y="213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smtClean="0">
                <a:solidFill>
                  <a:schemeClr val="bg1">
                    <a:lumMod val="65000"/>
                  </a:schemeClr>
                </a:solidFill>
              </a:rPr>
              <a:t>43</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914400" y="990600"/>
            <a:ext cx="7315200" cy="1200150"/>
          </a:xfrm>
          <a:prstGeom prst="rect">
            <a:avLst/>
          </a:prstGeom>
          <a:noFill/>
          <a:ln w="9525">
            <a:noFill/>
            <a:miter lim="800000"/>
            <a:headEnd/>
            <a:tailEnd/>
          </a:ln>
        </p:spPr>
        <p:txBody>
          <a:bodyPr>
            <a:spAutoFit/>
          </a:bodyPr>
          <a:lstStyle/>
          <a:p>
            <a:pPr marL="457200" indent="-457200" algn="ctr"/>
            <a:r>
              <a:rPr lang="en-US" sz="2400">
                <a:solidFill>
                  <a:schemeClr val="bg1"/>
                </a:solidFill>
              </a:rPr>
              <a:t>What are the unintended consequences to adjacent landowners of not properly documenting a fee simple determinant in the public records?</a:t>
            </a:r>
          </a:p>
        </p:txBody>
      </p:sp>
      <p:sp>
        <p:nvSpPr>
          <p:cNvPr id="5"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47108" name="TextBox 5"/>
          <p:cNvSpPr txBox="1">
            <a:spLocks noChangeArrowheads="1"/>
          </p:cNvSpPr>
          <p:nvPr/>
        </p:nvSpPr>
        <p:spPr bwMode="auto">
          <a:xfrm>
            <a:off x="914400" y="2133600"/>
            <a:ext cx="7315200" cy="4016375"/>
          </a:xfrm>
          <a:prstGeom prst="rect">
            <a:avLst/>
          </a:prstGeom>
          <a:noFill/>
          <a:ln w="9525">
            <a:noFill/>
            <a:miter lim="800000"/>
            <a:headEnd/>
            <a:tailEnd/>
          </a:ln>
        </p:spPr>
        <p:txBody>
          <a:bodyPr>
            <a:spAutoFit/>
          </a:bodyPr>
          <a:lstStyle/>
          <a:p>
            <a:pPr marL="457200" indent="-457200">
              <a:spcAft>
                <a:spcPts val="600"/>
              </a:spcAft>
              <a:buFont typeface="Arial" charset="0"/>
              <a:buChar char="•"/>
            </a:pPr>
            <a:r>
              <a:rPr lang="en-US" sz="2400">
                <a:solidFill>
                  <a:schemeClr val="bg1"/>
                </a:solidFill>
              </a:rPr>
              <a:t>Loss of use of wells &amp; septic tanks</a:t>
            </a:r>
          </a:p>
          <a:p>
            <a:pPr marL="457200" indent="-457200">
              <a:spcAft>
                <a:spcPts val="600"/>
              </a:spcAft>
              <a:buFont typeface="Arial" charset="0"/>
              <a:buChar char="•"/>
            </a:pPr>
            <a:r>
              <a:rPr lang="en-US" sz="2400">
                <a:solidFill>
                  <a:schemeClr val="bg1"/>
                </a:solidFill>
              </a:rPr>
              <a:t>Structures on Railroad Right of Way without an agreement with the railroad are personal property.</a:t>
            </a:r>
          </a:p>
          <a:p>
            <a:pPr marL="457200" indent="-457200">
              <a:spcAft>
                <a:spcPts val="600"/>
              </a:spcAft>
              <a:buFont typeface="Arial" charset="0"/>
              <a:buChar char="•"/>
            </a:pPr>
            <a:r>
              <a:rPr lang="en-US" sz="2400">
                <a:solidFill>
                  <a:schemeClr val="bg1"/>
                </a:solidFill>
              </a:rPr>
              <a:t>If a landowner has an agreement with Railroad, the improvements may be based on a “leasehold” (but typically do not revert to the railroad and typically must be removed upon termination of the agreement).</a:t>
            </a:r>
          </a:p>
          <a:p>
            <a:pPr marL="457200" indent="-457200">
              <a:spcAft>
                <a:spcPts val="600"/>
              </a:spcAft>
              <a:buFont typeface="Arial" charset="0"/>
              <a:buChar char="•"/>
            </a:pPr>
            <a:r>
              <a:rPr lang="en-US" sz="2400">
                <a:solidFill>
                  <a:srgbClr val="FFFF00"/>
                </a:solidFill>
              </a:rPr>
              <a:t>Use of the Railroad Right-of-Way by an adjoining landowner does not ripen into ownership by adverse possession as Railroads are exempt (NCGS § 1-44).</a:t>
            </a:r>
          </a:p>
        </p:txBody>
      </p:sp>
      <p:cxnSp>
        <p:nvCxnSpPr>
          <p:cNvPr id="6" name="Straight Connector 5"/>
          <p:cNvCxnSpPr/>
          <p:nvPr/>
        </p:nvCxnSpPr>
        <p:spPr>
          <a:xfrm>
            <a:off x="1143000" y="213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29600" y="6172200"/>
            <a:ext cx="457200" cy="369888"/>
          </a:xfrm>
          <a:prstGeom prst="rect">
            <a:avLst/>
          </a:prstGeom>
          <a:noFill/>
        </p:spPr>
        <p:txBody>
          <a:bodyPr>
            <a:spAutoFit/>
          </a:bodyPr>
          <a:lstStyle/>
          <a:p>
            <a:pPr>
              <a:defRPr/>
            </a:pPr>
            <a:r>
              <a:rPr lang="en-US" dirty="0" smtClean="0">
                <a:solidFill>
                  <a:schemeClr val="bg1">
                    <a:lumMod val="65000"/>
                  </a:schemeClr>
                </a:solidFill>
              </a:rPr>
              <a:t>44</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48131"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dirty="0">
                <a:solidFill>
                  <a:schemeClr val="bg1"/>
                </a:solidFill>
              </a:rPr>
              <a:t>How could County officials mitigate these unintended consequences?</a:t>
            </a:r>
          </a:p>
        </p:txBody>
      </p:sp>
      <p:cxnSp>
        <p:nvCxnSpPr>
          <p:cNvPr id="5" name="Straight Connector 4"/>
          <p:cNvCxnSpPr/>
          <p:nvPr/>
        </p:nvCxnSpPr>
        <p:spPr>
          <a:xfrm>
            <a:off x="1143000" y="19050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29600" y="6172200"/>
            <a:ext cx="457200" cy="369888"/>
          </a:xfrm>
          <a:prstGeom prst="rect">
            <a:avLst/>
          </a:prstGeom>
          <a:noFill/>
        </p:spPr>
        <p:txBody>
          <a:bodyPr>
            <a:spAutoFit/>
          </a:bodyPr>
          <a:lstStyle/>
          <a:p>
            <a:pPr>
              <a:defRPr/>
            </a:pPr>
            <a:r>
              <a:rPr lang="en-US" dirty="0" smtClean="0">
                <a:solidFill>
                  <a:schemeClr val="bg1">
                    <a:lumMod val="65000"/>
                  </a:schemeClr>
                </a:solidFill>
              </a:rPr>
              <a:t>45</a:t>
            </a:r>
            <a:endParaRPr lang="en-US" dirty="0">
              <a:solidFill>
                <a:schemeClr val="bg1">
                  <a:lumMod val="65000"/>
                </a:schemeClr>
              </a:solidFill>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48131"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dirty="0">
                <a:solidFill>
                  <a:schemeClr val="bg1"/>
                </a:solidFill>
              </a:rPr>
              <a:t>How could County officials mitigate these unintended consequences?</a:t>
            </a:r>
          </a:p>
        </p:txBody>
      </p:sp>
      <p:sp>
        <p:nvSpPr>
          <p:cNvPr id="48132" name="TextBox 3"/>
          <p:cNvSpPr txBox="1">
            <a:spLocks noChangeArrowheads="1"/>
          </p:cNvSpPr>
          <p:nvPr/>
        </p:nvSpPr>
        <p:spPr bwMode="auto">
          <a:xfrm>
            <a:off x="914400" y="1905000"/>
            <a:ext cx="7315200" cy="1570038"/>
          </a:xfrm>
          <a:prstGeom prst="rect">
            <a:avLst/>
          </a:prstGeom>
          <a:noFill/>
          <a:ln w="9525">
            <a:noFill/>
            <a:miter lim="800000"/>
            <a:headEnd/>
            <a:tailEnd/>
          </a:ln>
        </p:spPr>
        <p:txBody>
          <a:bodyPr>
            <a:spAutoFit/>
          </a:bodyPr>
          <a:lstStyle/>
          <a:p>
            <a:pPr marL="457200" indent="-457200">
              <a:spcAft>
                <a:spcPts val="600"/>
              </a:spcAft>
              <a:buFontTx/>
              <a:buAutoNum type="arabicPeriod"/>
            </a:pPr>
            <a:r>
              <a:rPr lang="en-US" sz="2400">
                <a:solidFill>
                  <a:srgbClr val="FFFF00"/>
                </a:solidFill>
              </a:rPr>
              <a:t>Assess value on only the improvements owned by Third Parties (as either personal property or leasehold real property) within the Railroad Right-of-Way, but </a:t>
            </a:r>
            <a:r>
              <a:rPr lang="en-US" sz="2400" u="sng">
                <a:solidFill>
                  <a:srgbClr val="FFFF00"/>
                </a:solidFill>
              </a:rPr>
              <a:t>not the land</a:t>
            </a:r>
            <a:r>
              <a:rPr lang="en-US" sz="2400">
                <a:solidFill>
                  <a:srgbClr val="FFFF00"/>
                </a:solidFill>
              </a:rPr>
              <a:t>.</a:t>
            </a:r>
          </a:p>
        </p:txBody>
      </p:sp>
      <p:cxnSp>
        <p:nvCxnSpPr>
          <p:cNvPr id="5" name="Straight Connector 4"/>
          <p:cNvCxnSpPr/>
          <p:nvPr/>
        </p:nvCxnSpPr>
        <p:spPr>
          <a:xfrm>
            <a:off x="1143000" y="19050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46</a:t>
            </a: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49155"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could County officials mitigate these unintended consequences?</a:t>
            </a:r>
          </a:p>
        </p:txBody>
      </p:sp>
      <p:sp>
        <p:nvSpPr>
          <p:cNvPr id="49156" name="TextBox 3"/>
          <p:cNvSpPr txBox="1">
            <a:spLocks noChangeArrowheads="1"/>
          </p:cNvSpPr>
          <p:nvPr/>
        </p:nvSpPr>
        <p:spPr bwMode="auto">
          <a:xfrm>
            <a:off x="914400" y="1905000"/>
            <a:ext cx="7315200" cy="2386013"/>
          </a:xfrm>
          <a:prstGeom prst="rect">
            <a:avLst/>
          </a:prstGeom>
          <a:noFill/>
          <a:ln w="9525">
            <a:noFill/>
            <a:miter lim="800000"/>
            <a:headEnd/>
            <a:tailEnd/>
          </a:ln>
        </p:spPr>
        <p:txBody>
          <a:bodyPr>
            <a:spAutoFit/>
          </a:bodyPr>
          <a:lstStyle/>
          <a:p>
            <a:pPr marL="457200" indent="-457200">
              <a:spcAft>
                <a:spcPts val="600"/>
              </a:spcAft>
              <a:buFontTx/>
              <a:buAutoNum type="arabicPeriod"/>
            </a:pPr>
            <a:r>
              <a:rPr lang="en-US" sz="2400">
                <a:solidFill>
                  <a:schemeClr val="bg1"/>
                </a:solidFill>
              </a:rPr>
              <a:t>Assess value on only the improvements owned by Third Parties (as either personal property or leasehold real property) within the Railroad Right-of-Way, but </a:t>
            </a:r>
            <a:r>
              <a:rPr lang="en-US" sz="2400" u="sng">
                <a:solidFill>
                  <a:schemeClr val="bg1"/>
                </a:solidFill>
              </a:rPr>
              <a:t>not the land</a:t>
            </a:r>
            <a:r>
              <a:rPr lang="en-US" sz="2400">
                <a:solidFill>
                  <a:schemeClr val="bg1"/>
                </a:solidFill>
              </a:rPr>
              <a:t>.</a:t>
            </a:r>
          </a:p>
          <a:p>
            <a:pPr marL="457200" indent="-457200">
              <a:spcAft>
                <a:spcPts val="600"/>
              </a:spcAft>
              <a:buFontTx/>
              <a:buAutoNum type="arabicPeriod" startAt="2"/>
            </a:pPr>
            <a:r>
              <a:rPr lang="en-US" sz="2400">
                <a:solidFill>
                  <a:srgbClr val="FFFF00"/>
                </a:solidFill>
              </a:rPr>
              <a:t>Clearly document the land areas assessed (gross deeded acreage vs. net owned acreage) on tax card.</a:t>
            </a:r>
          </a:p>
        </p:txBody>
      </p:sp>
      <p:cxnSp>
        <p:nvCxnSpPr>
          <p:cNvPr id="5" name="Straight Connector 4"/>
          <p:cNvCxnSpPr/>
          <p:nvPr/>
        </p:nvCxnSpPr>
        <p:spPr>
          <a:xfrm>
            <a:off x="1143000" y="19050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47</a:t>
            </a: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bwMode="auto">
          <a:xfrm>
            <a:off x="152400" y="0"/>
            <a:ext cx="8991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Corridor &amp; Third Parties</a:t>
            </a:r>
          </a:p>
        </p:txBody>
      </p:sp>
      <p:sp>
        <p:nvSpPr>
          <p:cNvPr id="50179" name="TextBox 4"/>
          <p:cNvSpPr txBox="1">
            <a:spLocks noChangeArrowheads="1"/>
          </p:cNvSpPr>
          <p:nvPr/>
        </p:nvSpPr>
        <p:spPr bwMode="auto">
          <a:xfrm>
            <a:off x="914400" y="990600"/>
            <a:ext cx="7315200" cy="830263"/>
          </a:xfrm>
          <a:prstGeom prst="rect">
            <a:avLst/>
          </a:prstGeom>
          <a:noFill/>
          <a:ln w="9525">
            <a:noFill/>
            <a:miter lim="800000"/>
            <a:headEnd/>
            <a:tailEnd/>
          </a:ln>
        </p:spPr>
        <p:txBody>
          <a:bodyPr>
            <a:spAutoFit/>
          </a:bodyPr>
          <a:lstStyle/>
          <a:p>
            <a:pPr algn="ctr"/>
            <a:r>
              <a:rPr lang="en-US" sz="2400">
                <a:solidFill>
                  <a:schemeClr val="bg1"/>
                </a:solidFill>
              </a:rPr>
              <a:t>How could County officials mitigate these unintended consequences?</a:t>
            </a:r>
          </a:p>
        </p:txBody>
      </p:sp>
      <p:sp>
        <p:nvSpPr>
          <p:cNvPr id="50180" name="TextBox 3"/>
          <p:cNvSpPr txBox="1">
            <a:spLocks noChangeArrowheads="1"/>
          </p:cNvSpPr>
          <p:nvPr/>
        </p:nvSpPr>
        <p:spPr bwMode="auto">
          <a:xfrm>
            <a:off x="914400" y="1905000"/>
            <a:ext cx="7315200" cy="3940175"/>
          </a:xfrm>
          <a:prstGeom prst="rect">
            <a:avLst/>
          </a:prstGeom>
          <a:noFill/>
          <a:ln w="9525">
            <a:noFill/>
            <a:miter lim="800000"/>
            <a:headEnd/>
            <a:tailEnd/>
          </a:ln>
        </p:spPr>
        <p:txBody>
          <a:bodyPr>
            <a:spAutoFit/>
          </a:bodyPr>
          <a:lstStyle/>
          <a:p>
            <a:pPr marL="457200" indent="-457200">
              <a:spcAft>
                <a:spcPts val="600"/>
              </a:spcAft>
              <a:buFontTx/>
              <a:buAutoNum type="arabicPeriod"/>
            </a:pPr>
            <a:r>
              <a:rPr lang="en-US" sz="2400">
                <a:solidFill>
                  <a:schemeClr val="bg1"/>
                </a:solidFill>
              </a:rPr>
              <a:t>Assess value on only the improvements owned by Third Parties (as either personal property or leasehold real property) within the Railroad Right-of-Way, but </a:t>
            </a:r>
            <a:r>
              <a:rPr lang="en-US" sz="2400" u="sng">
                <a:solidFill>
                  <a:schemeClr val="bg1"/>
                </a:solidFill>
              </a:rPr>
              <a:t>not the land</a:t>
            </a:r>
            <a:r>
              <a:rPr lang="en-US" sz="2400">
                <a:solidFill>
                  <a:schemeClr val="bg1"/>
                </a:solidFill>
              </a:rPr>
              <a:t>.</a:t>
            </a:r>
          </a:p>
          <a:p>
            <a:pPr marL="457200" indent="-457200">
              <a:spcAft>
                <a:spcPts val="600"/>
              </a:spcAft>
              <a:buFontTx/>
              <a:buAutoNum type="arabicPeriod" startAt="2"/>
            </a:pPr>
            <a:r>
              <a:rPr lang="en-US" sz="2400">
                <a:solidFill>
                  <a:schemeClr val="bg1"/>
                </a:solidFill>
              </a:rPr>
              <a:t>Clearly document the land areas assessed (gross deeded acreage vs. net owned acreage) on tax card.</a:t>
            </a:r>
          </a:p>
          <a:p>
            <a:pPr marL="457200" indent="-457200">
              <a:spcAft>
                <a:spcPts val="600"/>
              </a:spcAft>
              <a:buFontTx/>
              <a:buAutoNum type="arabicPeriod" startAt="2"/>
            </a:pPr>
            <a:r>
              <a:rPr lang="en-US" sz="2400">
                <a:solidFill>
                  <a:srgbClr val="FFFF00"/>
                </a:solidFill>
              </a:rPr>
              <a:t>Do not issue permits for new structures, improvements, wells or septic tanks to be located in Railroad Rights-of-Way unless documented by an agreement with the Railroad.</a:t>
            </a:r>
            <a:endParaRPr lang="en-US">
              <a:solidFill>
                <a:srgbClr val="FFFF00"/>
              </a:solidFill>
            </a:endParaRPr>
          </a:p>
        </p:txBody>
      </p:sp>
      <p:cxnSp>
        <p:nvCxnSpPr>
          <p:cNvPr id="5" name="Straight Connector 4"/>
          <p:cNvCxnSpPr/>
          <p:nvPr/>
        </p:nvCxnSpPr>
        <p:spPr>
          <a:xfrm>
            <a:off x="1143000" y="19050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48</a:t>
            </a: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2"/>
          <p:cNvSpPr>
            <a:spLocks noGrp="1" noChangeArrowheads="1"/>
          </p:cNvSpPr>
          <p:nvPr>
            <p:ph type="title"/>
          </p:nvPr>
        </p:nvSpPr>
        <p:spPr bwMode="auto">
          <a:xfrm>
            <a:off x="457200" y="0"/>
            <a:ext cx="82296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Questions / Comments</a:t>
            </a:r>
          </a:p>
        </p:txBody>
      </p:sp>
      <p:sp>
        <p:nvSpPr>
          <p:cNvPr id="51203" name="Rectangle 13"/>
          <p:cNvSpPr>
            <a:spLocks noChangeArrowheads="1"/>
          </p:cNvSpPr>
          <p:nvPr/>
        </p:nvSpPr>
        <p:spPr bwMode="auto">
          <a:xfrm>
            <a:off x="457200" y="2057400"/>
            <a:ext cx="8229600" cy="2468563"/>
          </a:xfrm>
          <a:prstGeom prst="rect">
            <a:avLst/>
          </a:prstGeom>
          <a:noFill/>
          <a:ln w="9525" algn="ctr">
            <a:noFill/>
            <a:miter lim="800000"/>
            <a:headEnd/>
            <a:tailEnd/>
          </a:ln>
        </p:spPr>
        <p:txBody>
          <a:bodyPr/>
          <a:lstStyle/>
          <a:p>
            <a:pPr algn="ctr"/>
            <a:r>
              <a:rPr lang="en-US" sz="2800">
                <a:solidFill>
                  <a:schemeClr val="bg1"/>
                </a:solidFill>
              </a:rPr>
              <a:t>Thank you for the Opportunity to Address the </a:t>
            </a:r>
          </a:p>
          <a:p>
            <a:pPr algn="ctr"/>
            <a:endParaRPr lang="en-US" sz="2800">
              <a:solidFill>
                <a:schemeClr val="bg1"/>
              </a:solidFill>
            </a:endParaRPr>
          </a:p>
          <a:p>
            <a:pPr algn="ctr"/>
            <a:r>
              <a:rPr lang="en-US" sz="2800">
                <a:solidFill>
                  <a:schemeClr val="bg1"/>
                </a:solidFill>
              </a:rPr>
              <a:t>North Carolina Department of Revenue</a:t>
            </a:r>
          </a:p>
          <a:p>
            <a:pPr algn="ctr"/>
            <a:r>
              <a:rPr lang="en-US" sz="2800">
                <a:solidFill>
                  <a:schemeClr val="bg1"/>
                </a:solidFill>
              </a:rPr>
              <a:t>2015 Advanced Real Property Seminar</a:t>
            </a:r>
          </a:p>
          <a:p>
            <a:pPr algn="ctr"/>
            <a:endParaRPr lang="en-US" sz="2800">
              <a:solidFill>
                <a:schemeClr val="bg1"/>
              </a:solidFill>
            </a:endParaRPr>
          </a:p>
          <a:p>
            <a:pPr algn="ctr"/>
            <a:r>
              <a:rPr lang="en-US" sz="2800">
                <a:solidFill>
                  <a:schemeClr val="bg1"/>
                </a:solidFill>
              </a:rPr>
              <a:t>www.ncrr.com</a:t>
            </a:r>
          </a:p>
        </p:txBody>
      </p:sp>
      <p:sp>
        <p:nvSpPr>
          <p:cNvPr id="4" name="TextBox 3"/>
          <p:cNvSpPr txBox="1"/>
          <p:nvPr/>
        </p:nvSpPr>
        <p:spPr>
          <a:xfrm>
            <a:off x="152400" y="5029200"/>
            <a:ext cx="8839200" cy="1724025"/>
          </a:xfrm>
          <a:prstGeom prst="rect">
            <a:avLst/>
          </a:prstGeom>
          <a:noFill/>
        </p:spPr>
        <p:txBody>
          <a:bodyPr>
            <a:spAutoFit/>
          </a:bodyPr>
          <a:lstStyle/>
          <a:p>
            <a:pPr algn="just">
              <a:defRPr/>
            </a:pPr>
            <a:r>
              <a:rPr lang="en-US" sz="1100" dirty="0">
                <a:solidFill>
                  <a:schemeClr val="bg1">
                    <a:lumMod val="75000"/>
                  </a:schemeClr>
                </a:solidFill>
              </a:rPr>
              <a:t>©COPYRIGHT, 2015 by North Carolina Railroad Company.  All rights reserved.</a:t>
            </a:r>
          </a:p>
          <a:p>
            <a:pPr algn="just">
              <a:defRPr/>
            </a:pPr>
            <a:r>
              <a:rPr lang="en-US" sz="1100" dirty="0">
                <a:solidFill>
                  <a:schemeClr val="bg1">
                    <a:lumMod val="75000"/>
                  </a:schemeClr>
                </a:solidFill>
              </a:rPr>
              <a:t> </a:t>
            </a:r>
          </a:p>
          <a:p>
            <a:pPr algn="just">
              <a:defRPr/>
            </a:pPr>
            <a:r>
              <a:rPr lang="en-US" sz="1100" dirty="0">
                <a:solidFill>
                  <a:schemeClr val="bg1">
                    <a:lumMod val="75000"/>
                  </a:schemeClr>
                </a:solidFill>
              </a:rPr>
              <a:t>DISCLAIMER:  This Presentation has been prepared by the North Carolina Railroad Company.  It is designed to provide accurate information regarding the subject matter covered to the best of North Carolina Railroad Company’s professional skills and is provided with the understanding that North Carolina Railroad Company is not engaged in rendering legal, surveying or other professional advice.  Under no circumstances shall the North Carolina Railroad Company be liable for any actions taken or omissions made from reliance on any information contained herein, nor shall the North Carolina Railroad Company be liable for any other consequences from any such reliance.  Copying, distributing, re-creating, or any other unauthorized use of the content in these slides without the express written consent of the North Carolina Railroad Company is strictly prohibited.    </a:t>
            </a:r>
          </a:p>
          <a:p>
            <a:pPr>
              <a:defRPr/>
            </a:pPr>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838200" y="0"/>
            <a:ext cx="75438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Facts</a:t>
            </a:r>
          </a:p>
        </p:txBody>
      </p:sp>
      <p:sp>
        <p:nvSpPr>
          <p:cNvPr id="5" name="TextBox 4"/>
          <p:cNvSpPr txBox="1"/>
          <p:nvPr/>
        </p:nvSpPr>
        <p:spPr>
          <a:xfrm>
            <a:off x="914400" y="1371600"/>
            <a:ext cx="7315200" cy="3368102"/>
          </a:xfrm>
          <a:prstGeom prst="rect">
            <a:avLst/>
          </a:prstGeom>
          <a:noFill/>
        </p:spPr>
        <p:txBody>
          <a:bodyPr>
            <a:spAutoFit/>
          </a:bodyPr>
          <a:lstStyle/>
          <a:p>
            <a:pPr marL="914400" lvl="1" indent="-457200">
              <a:lnSpc>
                <a:spcPct val="80000"/>
              </a:lnSpc>
              <a:spcBef>
                <a:spcPts val="480"/>
              </a:spcBef>
              <a:buFontTx/>
              <a:buChar char="•"/>
              <a:defRPr/>
            </a:pPr>
            <a:r>
              <a:rPr lang="en-US" dirty="0">
                <a:solidFill>
                  <a:schemeClr val="bg1"/>
                </a:solidFill>
              </a:rPr>
              <a:t>NCRR chartered in 1849 to transform the “Rip Van Winkle State”</a:t>
            </a:r>
          </a:p>
          <a:p>
            <a:pPr marL="1371600" lvl="5" indent="-457200">
              <a:lnSpc>
                <a:spcPct val="80000"/>
              </a:lnSpc>
              <a:spcBef>
                <a:spcPts val="480"/>
              </a:spcBef>
              <a:buFontTx/>
              <a:buChar char="•"/>
              <a:defRPr/>
            </a:pPr>
            <a:r>
              <a:rPr lang="en-US" sz="1600" dirty="0">
                <a:solidFill>
                  <a:schemeClr val="bg1"/>
                </a:solidFill>
              </a:rPr>
              <a:t>223-mile railroad was North Carolina’s longest railroad (Charlotte to Goldsboro)</a:t>
            </a:r>
          </a:p>
          <a:p>
            <a:pPr marL="1371600" lvl="5" indent="-457200">
              <a:lnSpc>
                <a:spcPct val="80000"/>
              </a:lnSpc>
              <a:spcBef>
                <a:spcPts val="480"/>
              </a:spcBef>
              <a:buFontTx/>
              <a:buChar char="•"/>
              <a:defRPr/>
            </a:pPr>
            <a:r>
              <a:rPr lang="en-US" sz="1600" dirty="0">
                <a:solidFill>
                  <a:schemeClr val="bg1"/>
                </a:solidFill>
              </a:rPr>
              <a:t>Immediately North Carolina’s largest business corporation 75% State funded at inception</a:t>
            </a:r>
          </a:p>
          <a:p>
            <a:pPr marL="1371600" lvl="5" indent="-457200">
              <a:lnSpc>
                <a:spcPct val="80000"/>
              </a:lnSpc>
              <a:spcBef>
                <a:spcPts val="480"/>
              </a:spcBef>
              <a:buFontTx/>
              <a:buChar char="•"/>
              <a:defRPr/>
            </a:pPr>
            <a:r>
              <a:rPr lang="en-US" sz="1600" dirty="0">
                <a:solidFill>
                  <a:schemeClr val="bg1"/>
                </a:solidFill>
              </a:rPr>
              <a:t>Various operators until leased to Southern Railway in 1895</a:t>
            </a:r>
          </a:p>
          <a:p>
            <a:pPr lvl="2" indent="-457200">
              <a:lnSpc>
                <a:spcPct val="80000"/>
              </a:lnSpc>
              <a:spcBef>
                <a:spcPts val="480"/>
              </a:spcBef>
              <a:buFontTx/>
              <a:buChar char="•"/>
              <a:defRPr/>
            </a:pPr>
            <a:endParaRPr lang="en-US" sz="1600" dirty="0">
              <a:solidFill>
                <a:schemeClr val="bg1"/>
              </a:solidFill>
            </a:endParaRPr>
          </a:p>
          <a:p>
            <a:pPr lvl="2" indent="-457200">
              <a:lnSpc>
                <a:spcPct val="80000"/>
              </a:lnSpc>
              <a:spcBef>
                <a:spcPts val="480"/>
              </a:spcBef>
              <a:buFontTx/>
              <a:buChar char="•"/>
              <a:defRPr/>
            </a:pPr>
            <a:r>
              <a:rPr lang="en-US" dirty="0">
                <a:solidFill>
                  <a:schemeClr val="bg1"/>
                </a:solidFill>
              </a:rPr>
              <a:t>Atlantic &amp; North Carolina Railroad (A&amp;NCRR) chartered in 1854 </a:t>
            </a:r>
          </a:p>
          <a:p>
            <a:pPr marL="1371600" lvl="6" indent="-457200">
              <a:lnSpc>
                <a:spcPct val="80000"/>
              </a:lnSpc>
              <a:spcBef>
                <a:spcPts val="480"/>
              </a:spcBef>
              <a:buFontTx/>
              <a:buChar char="•"/>
              <a:defRPr/>
            </a:pPr>
            <a:r>
              <a:rPr lang="en-US" sz="1600" dirty="0">
                <a:solidFill>
                  <a:schemeClr val="bg1"/>
                </a:solidFill>
              </a:rPr>
              <a:t>96-mile railroad from Goldsboro to Morehead City</a:t>
            </a:r>
          </a:p>
          <a:p>
            <a:pPr marL="1371600" lvl="6" indent="-457200">
              <a:lnSpc>
                <a:spcPct val="80000"/>
              </a:lnSpc>
              <a:spcBef>
                <a:spcPts val="480"/>
              </a:spcBef>
              <a:buFontTx/>
              <a:buChar char="•"/>
              <a:defRPr/>
            </a:pPr>
            <a:r>
              <a:rPr lang="en-US" sz="1600" dirty="0">
                <a:solidFill>
                  <a:schemeClr val="bg1"/>
                </a:solidFill>
              </a:rPr>
              <a:t>Various operators until leased to Southern Railway in 1930s</a:t>
            </a:r>
          </a:p>
          <a:p>
            <a:pPr marL="914400" lvl="4" indent="-457200">
              <a:lnSpc>
                <a:spcPct val="80000"/>
              </a:lnSpc>
              <a:spcBef>
                <a:spcPts val="480"/>
              </a:spcBef>
              <a:buFontTx/>
              <a:buChar char="•"/>
              <a:defRPr/>
            </a:pPr>
            <a:endParaRPr lang="en-US" sz="1600" dirty="0">
              <a:solidFill>
                <a:schemeClr val="bg1"/>
              </a:solidFill>
            </a:endParaRPr>
          </a:p>
          <a:p>
            <a:pPr lvl="2" indent="-457200">
              <a:lnSpc>
                <a:spcPct val="80000"/>
              </a:lnSpc>
              <a:spcBef>
                <a:spcPts val="480"/>
              </a:spcBef>
              <a:buFontTx/>
              <a:buChar char="•"/>
              <a:defRPr/>
            </a:pPr>
            <a:r>
              <a:rPr lang="en-US" dirty="0">
                <a:solidFill>
                  <a:schemeClr val="bg1"/>
                </a:solidFill>
              </a:rPr>
              <a:t>NCRR and A&amp;NCRR merged in 1989</a:t>
            </a:r>
          </a:p>
          <a:p>
            <a:pPr marL="1371600" lvl="5" indent="-457200">
              <a:lnSpc>
                <a:spcPct val="80000"/>
              </a:lnSpc>
              <a:spcBef>
                <a:spcPts val="480"/>
              </a:spcBef>
              <a:buFontTx/>
              <a:buChar char="•"/>
              <a:defRPr/>
            </a:pPr>
            <a:r>
              <a:rPr lang="en-US" sz="1600" dirty="0">
                <a:solidFill>
                  <a:schemeClr val="bg1"/>
                </a:solidFill>
              </a:rPr>
              <a:t>317 miles (200’ wide) from Morehead City to Charlotte </a:t>
            </a:r>
            <a:endParaRPr lang="en-US" dirty="0">
              <a:solidFill>
                <a:schemeClr val="bg1"/>
              </a:solidFill>
            </a:endParaRPr>
          </a:p>
        </p:txBody>
      </p:sp>
      <p:sp>
        <p:nvSpPr>
          <p:cNvPr id="6" name="TextBox 5"/>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5</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838200" y="0"/>
            <a:ext cx="75438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Facts</a:t>
            </a:r>
          </a:p>
        </p:txBody>
      </p:sp>
      <p:sp>
        <p:nvSpPr>
          <p:cNvPr id="5" name="TextBox 4"/>
          <p:cNvSpPr txBox="1"/>
          <p:nvPr/>
        </p:nvSpPr>
        <p:spPr>
          <a:xfrm>
            <a:off x="914400" y="1371600"/>
            <a:ext cx="7315200" cy="4176015"/>
          </a:xfrm>
          <a:prstGeom prst="rect">
            <a:avLst/>
          </a:prstGeom>
          <a:noFill/>
        </p:spPr>
        <p:txBody>
          <a:bodyPr>
            <a:spAutoFit/>
          </a:bodyPr>
          <a:lstStyle/>
          <a:p>
            <a:pPr marL="914400" lvl="1" indent="-457200">
              <a:lnSpc>
                <a:spcPct val="80000"/>
              </a:lnSpc>
              <a:spcBef>
                <a:spcPts val="480"/>
              </a:spcBef>
              <a:buFontTx/>
              <a:buChar char="•"/>
              <a:defRPr/>
            </a:pPr>
            <a:r>
              <a:rPr lang="en-US" dirty="0">
                <a:solidFill>
                  <a:schemeClr val="bg1"/>
                </a:solidFill>
              </a:rPr>
              <a:t>NCRR chartered in 1849 to transform the “Rip Van Winkle State”</a:t>
            </a:r>
          </a:p>
          <a:p>
            <a:pPr marL="1371600" lvl="5" indent="-457200">
              <a:lnSpc>
                <a:spcPct val="80000"/>
              </a:lnSpc>
              <a:spcBef>
                <a:spcPts val="480"/>
              </a:spcBef>
              <a:buFontTx/>
              <a:buChar char="•"/>
              <a:defRPr/>
            </a:pPr>
            <a:r>
              <a:rPr lang="en-US" sz="1600" dirty="0">
                <a:solidFill>
                  <a:schemeClr val="bg1"/>
                </a:solidFill>
              </a:rPr>
              <a:t>223-mile railroad was North Carolina’s longest railroad (Charlotte to Goldsboro)</a:t>
            </a:r>
          </a:p>
          <a:p>
            <a:pPr marL="1371600" lvl="5" indent="-457200">
              <a:lnSpc>
                <a:spcPct val="80000"/>
              </a:lnSpc>
              <a:spcBef>
                <a:spcPts val="480"/>
              </a:spcBef>
              <a:buFontTx/>
              <a:buChar char="•"/>
              <a:defRPr/>
            </a:pPr>
            <a:r>
              <a:rPr lang="en-US" sz="1600" dirty="0">
                <a:solidFill>
                  <a:schemeClr val="bg1"/>
                </a:solidFill>
              </a:rPr>
              <a:t>Immediately North Carolina’s largest business corporation 75% State funded at inception</a:t>
            </a:r>
          </a:p>
          <a:p>
            <a:pPr marL="1371600" lvl="5" indent="-457200">
              <a:lnSpc>
                <a:spcPct val="80000"/>
              </a:lnSpc>
              <a:spcBef>
                <a:spcPts val="480"/>
              </a:spcBef>
              <a:buFontTx/>
              <a:buChar char="•"/>
              <a:defRPr/>
            </a:pPr>
            <a:r>
              <a:rPr lang="en-US" sz="1600" dirty="0">
                <a:solidFill>
                  <a:schemeClr val="bg1"/>
                </a:solidFill>
              </a:rPr>
              <a:t>Various operators until leased to Southern Railway in 1895</a:t>
            </a:r>
          </a:p>
          <a:p>
            <a:pPr lvl="2" indent="-457200">
              <a:lnSpc>
                <a:spcPct val="80000"/>
              </a:lnSpc>
              <a:spcBef>
                <a:spcPts val="480"/>
              </a:spcBef>
              <a:buFontTx/>
              <a:buChar char="•"/>
              <a:defRPr/>
            </a:pPr>
            <a:endParaRPr lang="en-US" sz="1600" dirty="0">
              <a:solidFill>
                <a:schemeClr val="bg1"/>
              </a:solidFill>
            </a:endParaRPr>
          </a:p>
          <a:p>
            <a:pPr lvl="2" indent="-457200">
              <a:lnSpc>
                <a:spcPct val="80000"/>
              </a:lnSpc>
              <a:spcBef>
                <a:spcPts val="480"/>
              </a:spcBef>
              <a:buFontTx/>
              <a:buChar char="•"/>
              <a:defRPr/>
            </a:pPr>
            <a:r>
              <a:rPr lang="en-US" dirty="0">
                <a:solidFill>
                  <a:schemeClr val="bg1"/>
                </a:solidFill>
              </a:rPr>
              <a:t>Atlantic &amp; North Carolina Railroad (A&amp;NCRR) chartered in 1854</a:t>
            </a:r>
            <a:r>
              <a:rPr lang="en-US" sz="1600" dirty="0">
                <a:solidFill>
                  <a:schemeClr val="bg1"/>
                </a:solidFill>
              </a:rPr>
              <a:t> </a:t>
            </a:r>
          </a:p>
          <a:p>
            <a:pPr marL="1371600" lvl="6" indent="-457200">
              <a:lnSpc>
                <a:spcPct val="80000"/>
              </a:lnSpc>
              <a:spcBef>
                <a:spcPts val="480"/>
              </a:spcBef>
              <a:buFontTx/>
              <a:buChar char="•"/>
              <a:defRPr/>
            </a:pPr>
            <a:r>
              <a:rPr lang="en-US" sz="1600" dirty="0">
                <a:solidFill>
                  <a:schemeClr val="bg1"/>
                </a:solidFill>
              </a:rPr>
              <a:t>96-mile railroad from Goldsboro to Morehead City</a:t>
            </a:r>
          </a:p>
          <a:p>
            <a:pPr marL="1371600" lvl="6" indent="-457200">
              <a:lnSpc>
                <a:spcPct val="80000"/>
              </a:lnSpc>
              <a:spcBef>
                <a:spcPts val="480"/>
              </a:spcBef>
              <a:buFontTx/>
              <a:buChar char="•"/>
              <a:defRPr/>
            </a:pPr>
            <a:r>
              <a:rPr lang="en-US" sz="1600" dirty="0">
                <a:solidFill>
                  <a:schemeClr val="bg1"/>
                </a:solidFill>
              </a:rPr>
              <a:t>Various operators until leased to Southern Railway in 1930s</a:t>
            </a:r>
          </a:p>
          <a:p>
            <a:pPr marL="914400" lvl="4" indent="-457200">
              <a:lnSpc>
                <a:spcPct val="80000"/>
              </a:lnSpc>
              <a:spcBef>
                <a:spcPts val="480"/>
              </a:spcBef>
              <a:buFontTx/>
              <a:buChar char="•"/>
              <a:defRPr/>
            </a:pPr>
            <a:endParaRPr lang="en-US" sz="1600" dirty="0">
              <a:solidFill>
                <a:schemeClr val="bg1"/>
              </a:solidFill>
            </a:endParaRPr>
          </a:p>
          <a:p>
            <a:pPr lvl="2" indent="-457200">
              <a:lnSpc>
                <a:spcPct val="80000"/>
              </a:lnSpc>
              <a:spcBef>
                <a:spcPts val="480"/>
              </a:spcBef>
              <a:buFontTx/>
              <a:buChar char="•"/>
              <a:defRPr/>
            </a:pPr>
            <a:r>
              <a:rPr lang="en-US" dirty="0">
                <a:solidFill>
                  <a:schemeClr val="bg1"/>
                </a:solidFill>
              </a:rPr>
              <a:t>NCRR and A&amp;NCRR merged in 1989</a:t>
            </a:r>
          </a:p>
          <a:p>
            <a:pPr marL="1371600" lvl="5" indent="-457200">
              <a:lnSpc>
                <a:spcPct val="80000"/>
              </a:lnSpc>
              <a:spcBef>
                <a:spcPts val="480"/>
              </a:spcBef>
              <a:buFontTx/>
              <a:buChar char="•"/>
              <a:defRPr/>
            </a:pPr>
            <a:r>
              <a:rPr lang="en-US" sz="1600" dirty="0">
                <a:solidFill>
                  <a:schemeClr val="bg1"/>
                </a:solidFill>
              </a:rPr>
              <a:t>317 miles (200’ wide) from Morehead City to Charlotte </a:t>
            </a:r>
          </a:p>
          <a:p>
            <a:pPr marL="914400" lvl="4" indent="-457200">
              <a:lnSpc>
                <a:spcPct val="80000"/>
              </a:lnSpc>
              <a:spcBef>
                <a:spcPts val="480"/>
              </a:spcBef>
              <a:buFontTx/>
              <a:buChar char="•"/>
              <a:defRPr/>
            </a:pPr>
            <a:endParaRPr lang="en-US" sz="1600" dirty="0">
              <a:solidFill>
                <a:schemeClr val="bg1"/>
              </a:solidFill>
            </a:endParaRPr>
          </a:p>
          <a:p>
            <a:pPr marL="914400" lvl="1" indent="-457200">
              <a:lnSpc>
                <a:spcPct val="80000"/>
              </a:lnSpc>
              <a:spcBef>
                <a:spcPts val="480"/>
              </a:spcBef>
              <a:buFont typeface="Arial" pitchFamily="34" charset="0"/>
              <a:buChar char="•"/>
              <a:defRPr/>
            </a:pPr>
            <a:r>
              <a:rPr lang="en-US" dirty="0">
                <a:solidFill>
                  <a:schemeClr val="bg1"/>
                </a:solidFill>
              </a:rPr>
              <a:t>NCRR becomes a </a:t>
            </a:r>
            <a:r>
              <a:rPr lang="en-US" i="1" dirty="0">
                <a:solidFill>
                  <a:schemeClr val="bg1"/>
                </a:solidFill>
              </a:rPr>
              <a:t>private</a:t>
            </a:r>
            <a:r>
              <a:rPr lang="en-US" dirty="0">
                <a:solidFill>
                  <a:schemeClr val="bg1"/>
                </a:solidFill>
              </a:rPr>
              <a:t> company in 1998</a:t>
            </a:r>
          </a:p>
          <a:p>
            <a:pPr lvl="3" indent="-457200">
              <a:lnSpc>
                <a:spcPct val="80000"/>
              </a:lnSpc>
              <a:spcBef>
                <a:spcPts val="480"/>
              </a:spcBef>
              <a:buFont typeface="Arial" pitchFamily="34" charset="0"/>
              <a:buChar char="•"/>
              <a:defRPr/>
            </a:pPr>
            <a:r>
              <a:rPr lang="en-US" sz="1600" dirty="0">
                <a:solidFill>
                  <a:schemeClr val="bg1"/>
                </a:solidFill>
              </a:rPr>
              <a:t>State of North Carolina purchases remaining voting stock </a:t>
            </a:r>
            <a:endParaRPr lang="en-US" dirty="0">
              <a:solidFill>
                <a:schemeClr val="bg1"/>
              </a:solidFill>
            </a:endParaRPr>
          </a:p>
        </p:txBody>
      </p:sp>
      <p:sp>
        <p:nvSpPr>
          <p:cNvPr id="6" name="TextBox 5"/>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6</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838200" y="0"/>
            <a:ext cx="75438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Facts</a:t>
            </a:r>
          </a:p>
        </p:txBody>
      </p:sp>
      <p:sp>
        <p:nvSpPr>
          <p:cNvPr id="5" name="TextBox 4"/>
          <p:cNvSpPr txBox="1"/>
          <p:nvPr/>
        </p:nvSpPr>
        <p:spPr>
          <a:xfrm>
            <a:off x="914400" y="1371600"/>
            <a:ext cx="7315200" cy="5245026"/>
          </a:xfrm>
          <a:prstGeom prst="rect">
            <a:avLst/>
          </a:prstGeom>
          <a:noFill/>
        </p:spPr>
        <p:txBody>
          <a:bodyPr>
            <a:spAutoFit/>
          </a:bodyPr>
          <a:lstStyle/>
          <a:p>
            <a:pPr marL="914400" lvl="1" indent="-457200">
              <a:lnSpc>
                <a:spcPct val="80000"/>
              </a:lnSpc>
              <a:spcBef>
                <a:spcPts val="480"/>
              </a:spcBef>
              <a:buFontTx/>
              <a:buChar char="•"/>
              <a:defRPr/>
            </a:pPr>
            <a:r>
              <a:rPr lang="en-US" dirty="0">
                <a:solidFill>
                  <a:schemeClr val="bg1"/>
                </a:solidFill>
              </a:rPr>
              <a:t>NCRR chartered in 1849 to transform the “Rip Van Winkle State”</a:t>
            </a:r>
          </a:p>
          <a:p>
            <a:pPr marL="1371600" lvl="6" indent="-457200">
              <a:lnSpc>
                <a:spcPct val="80000"/>
              </a:lnSpc>
              <a:spcBef>
                <a:spcPts val="480"/>
              </a:spcBef>
              <a:buFontTx/>
              <a:buChar char="•"/>
              <a:defRPr/>
            </a:pPr>
            <a:r>
              <a:rPr lang="en-US" sz="1600" dirty="0">
                <a:solidFill>
                  <a:schemeClr val="bg1"/>
                </a:solidFill>
              </a:rPr>
              <a:t>223-mile railroad was North Carolina’s longest railroad (Charlotte to Goldsboro)</a:t>
            </a:r>
          </a:p>
          <a:p>
            <a:pPr marL="1371600" lvl="6" indent="-457200">
              <a:lnSpc>
                <a:spcPct val="80000"/>
              </a:lnSpc>
              <a:spcBef>
                <a:spcPts val="480"/>
              </a:spcBef>
              <a:buFontTx/>
              <a:buChar char="•"/>
              <a:defRPr/>
            </a:pPr>
            <a:r>
              <a:rPr lang="en-US" sz="1600" dirty="0">
                <a:solidFill>
                  <a:schemeClr val="bg1"/>
                </a:solidFill>
              </a:rPr>
              <a:t>Immediately North Carolina’s largest business corporation 75% State funded at inception</a:t>
            </a:r>
          </a:p>
          <a:p>
            <a:pPr marL="1371600" lvl="6" indent="-457200">
              <a:lnSpc>
                <a:spcPct val="80000"/>
              </a:lnSpc>
              <a:spcBef>
                <a:spcPts val="480"/>
              </a:spcBef>
              <a:buFontTx/>
              <a:buChar char="•"/>
              <a:defRPr/>
            </a:pPr>
            <a:r>
              <a:rPr lang="en-US" sz="1600" dirty="0">
                <a:solidFill>
                  <a:schemeClr val="bg1"/>
                </a:solidFill>
              </a:rPr>
              <a:t>Various operators until leased to Southern Railway in 1895</a:t>
            </a:r>
          </a:p>
          <a:p>
            <a:pPr lvl="2" indent="-457200">
              <a:lnSpc>
                <a:spcPct val="80000"/>
              </a:lnSpc>
              <a:spcBef>
                <a:spcPts val="480"/>
              </a:spcBef>
              <a:buFontTx/>
              <a:buChar char="•"/>
              <a:defRPr/>
            </a:pPr>
            <a:endParaRPr lang="en-US" sz="1600" dirty="0">
              <a:solidFill>
                <a:schemeClr val="bg1"/>
              </a:solidFill>
            </a:endParaRPr>
          </a:p>
          <a:p>
            <a:pPr lvl="2" indent="-457200">
              <a:lnSpc>
                <a:spcPct val="80000"/>
              </a:lnSpc>
              <a:spcBef>
                <a:spcPts val="480"/>
              </a:spcBef>
              <a:buFontTx/>
              <a:buChar char="•"/>
              <a:defRPr/>
            </a:pPr>
            <a:r>
              <a:rPr lang="en-US" dirty="0">
                <a:solidFill>
                  <a:schemeClr val="bg1"/>
                </a:solidFill>
              </a:rPr>
              <a:t>Atlantic &amp; North Carolina Railroad (A&amp;NCRR) chartered in 1854</a:t>
            </a:r>
            <a:r>
              <a:rPr lang="en-US" sz="1600" dirty="0">
                <a:solidFill>
                  <a:schemeClr val="bg1"/>
                </a:solidFill>
              </a:rPr>
              <a:t> </a:t>
            </a:r>
          </a:p>
          <a:p>
            <a:pPr marL="1371600" lvl="7" indent="-457200">
              <a:lnSpc>
                <a:spcPct val="80000"/>
              </a:lnSpc>
              <a:spcBef>
                <a:spcPts val="480"/>
              </a:spcBef>
              <a:buFontTx/>
              <a:buChar char="•"/>
              <a:defRPr/>
            </a:pPr>
            <a:r>
              <a:rPr lang="en-US" sz="1600" dirty="0">
                <a:solidFill>
                  <a:schemeClr val="bg1"/>
                </a:solidFill>
              </a:rPr>
              <a:t>96-mile railroad from Goldsboro to Morehead City</a:t>
            </a:r>
          </a:p>
          <a:p>
            <a:pPr marL="1371600" lvl="7" indent="-457200">
              <a:lnSpc>
                <a:spcPct val="80000"/>
              </a:lnSpc>
              <a:spcBef>
                <a:spcPts val="480"/>
              </a:spcBef>
              <a:buFontTx/>
              <a:buChar char="•"/>
              <a:defRPr/>
            </a:pPr>
            <a:r>
              <a:rPr lang="en-US" sz="1600" dirty="0">
                <a:solidFill>
                  <a:schemeClr val="bg1"/>
                </a:solidFill>
              </a:rPr>
              <a:t>Various operators until leased to Southern Railway in 1930s</a:t>
            </a:r>
          </a:p>
          <a:p>
            <a:pPr marL="914400" lvl="4" indent="-457200">
              <a:lnSpc>
                <a:spcPct val="80000"/>
              </a:lnSpc>
              <a:spcBef>
                <a:spcPts val="480"/>
              </a:spcBef>
              <a:buFontTx/>
              <a:buChar char="•"/>
              <a:defRPr/>
            </a:pPr>
            <a:endParaRPr lang="en-US" sz="1600" dirty="0">
              <a:solidFill>
                <a:schemeClr val="bg1"/>
              </a:solidFill>
            </a:endParaRPr>
          </a:p>
          <a:p>
            <a:pPr lvl="2" indent="-457200">
              <a:lnSpc>
                <a:spcPct val="80000"/>
              </a:lnSpc>
              <a:spcBef>
                <a:spcPts val="480"/>
              </a:spcBef>
              <a:buFontTx/>
              <a:buChar char="•"/>
              <a:defRPr/>
            </a:pPr>
            <a:r>
              <a:rPr lang="en-US" dirty="0">
                <a:solidFill>
                  <a:schemeClr val="bg1"/>
                </a:solidFill>
              </a:rPr>
              <a:t>NCRR and A&amp;NCRR merged in 1989</a:t>
            </a:r>
          </a:p>
          <a:p>
            <a:pPr marL="1371600" lvl="6" indent="-457200">
              <a:lnSpc>
                <a:spcPct val="80000"/>
              </a:lnSpc>
              <a:spcBef>
                <a:spcPts val="480"/>
              </a:spcBef>
              <a:buFontTx/>
              <a:buChar char="•"/>
              <a:defRPr/>
            </a:pPr>
            <a:r>
              <a:rPr lang="en-US" sz="1600" dirty="0">
                <a:solidFill>
                  <a:schemeClr val="bg1"/>
                </a:solidFill>
              </a:rPr>
              <a:t>317 miles (200’ wide) from Morehead City to Charlotte </a:t>
            </a:r>
          </a:p>
          <a:p>
            <a:pPr marL="914400" lvl="4" indent="-457200">
              <a:lnSpc>
                <a:spcPct val="80000"/>
              </a:lnSpc>
              <a:spcBef>
                <a:spcPts val="480"/>
              </a:spcBef>
              <a:buFontTx/>
              <a:buChar char="•"/>
              <a:defRPr/>
            </a:pPr>
            <a:endParaRPr lang="en-US" sz="1600" dirty="0">
              <a:solidFill>
                <a:schemeClr val="bg1"/>
              </a:solidFill>
            </a:endParaRPr>
          </a:p>
          <a:p>
            <a:pPr marL="914400" lvl="1" indent="-457200">
              <a:lnSpc>
                <a:spcPct val="80000"/>
              </a:lnSpc>
              <a:spcBef>
                <a:spcPts val="480"/>
              </a:spcBef>
              <a:buFont typeface="Arial" pitchFamily="34" charset="0"/>
              <a:buChar char="•"/>
              <a:defRPr/>
            </a:pPr>
            <a:r>
              <a:rPr lang="en-US" dirty="0">
                <a:solidFill>
                  <a:schemeClr val="bg1"/>
                </a:solidFill>
              </a:rPr>
              <a:t>NCRR becomes a </a:t>
            </a:r>
            <a:r>
              <a:rPr lang="en-US" i="1" dirty="0">
                <a:solidFill>
                  <a:schemeClr val="bg1"/>
                </a:solidFill>
              </a:rPr>
              <a:t>private</a:t>
            </a:r>
            <a:r>
              <a:rPr lang="en-US" dirty="0">
                <a:solidFill>
                  <a:schemeClr val="bg1"/>
                </a:solidFill>
              </a:rPr>
              <a:t> company in 1998</a:t>
            </a:r>
          </a:p>
          <a:p>
            <a:pPr marL="1371600" lvl="4" indent="-457200">
              <a:lnSpc>
                <a:spcPct val="80000"/>
              </a:lnSpc>
              <a:spcBef>
                <a:spcPts val="480"/>
              </a:spcBef>
              <a:buFont typeface="Arial" pitchFamily="34" charset="0"/>
              <a:buChar char="•"/>
              <a:defRPr/>
            </a:pPr>
            <a:r>
              <a:rPr lang="en-US" sz="1600" dirty="0">
                <a:solidFill>
                  <a:schemeClr val="bg1"/>
                </a:solidFill>
              </a:rPr>
              <a:t>State of North Carolina purchases remaining voting stock</a:t>
            </a:r>
          </a:p>
          <a:p>
            <a:pPr lvl="2" indent="-457200">
              <a:lnSpc>
                <a:spcPct val="80000"/>
              </a:lnSpc>
              <a:spcBef>
                <a:spcPts val="480"/>
              </a:spcBef>
              <a:buFont typeface="Arial" pitchFamily="34" charset="0"/>
              <a:buChar char="•"/>
              <a:defRPr/>
            </a:pPr>
            <a:endParaRPr lang="en-US" sz="1600" dirty="0">
              <a:solidFill>
                <a:schemeClr val="bg1"/>
              </a:solidFill>
            </a:endParaRPr>
          </a:p>
          <a:p>
            <a:pPr marL="914400" lvl="1" indent="-457200">
              <a:lnSpc>
                <a:spcPct val="80000"/>
              </a:lnSpc>
              <a:spcBef>
                <a:spcPts val="480"/>
              </a:spcBef>
              <a:buFont typeface="Arial" pitchFamily="34" charset="0"/>
              <a:buChar char="•"/>
              <a:defRPr/>
            </a:pPr>
            <a:r>
              <a:rPr lang="en-US" dirty="0">
                <a:solidFill>
                  <a:schemeClr val="bg1"/>
                </a:solidFill>
              </a:rPr>
              <a:t>In 1999, NCRR</a:t>
            </a:r>
          </a:p>
          <a:p>
            <a:pPr lvl="3" indent="-457200">
              <a:lnSpc>
                <a:spcPct val="80000"/>
              </a:lnSpc>
              <a:spcBef>
                <a:spcPts val="480"/>
              </a:spcBef>
              <a:buFont typeface="Arial" pitchFamily="34" charset="0"/>
              <a:buChar char="•"/>
              <a:defRPr/>
            </a:pPr>
            <a:r>
              <a:rPr lang="en-US" sz="1600" dirty="0">
                <a:solidFill>
                  <a:schemeClr val="bg1"/>
                </a:solidFill>
              </a:rPr>
              <a:t>Negotiated new agreement with Norfolk Southern (Southern Railway)</a:t>
            </a:r>
          </a:p>
          <a:p>
            <a:pPr lvl="3" indent="-457200">
              <a:lnSpc>
                <a:spcPct val="80000"/>
              </a:lnSpc>
              <a:spcBef>
                <a:spcPts val="480"/>
              </a:spcBef>
              <a:buFont typeface="Arial" pitchFamily="34" charset="0"/>
              <a:buChar char="•"/>
              <a:defRPr/>
            </a:pPr>
            <a:r>
              <a:rPr lang="en-US" sz="1600" dirty="0">
                <a:solidFill>
                  <a:schemeClr val="bg1"/>
                </a:solidFill>
              </a:rPr>
              <a:t>Retained authority over the real estate to manage the rail corridor</a:t>
            </a:r>
            <a:endParaRPr lang="en-US" dirty="0">
              <a:solidFill>
                <a:schemeClr val="bg1"/>
              </a:solidFill>
            </a:endParaRPr>
          </a:p>
        </p:txBody>
      </p:sp>
      <p:sp>
        <p:nvSpPr>
          <p:cNvPr id="6" name="TextBox 5"/>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7</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838200" y="0"/>
            <a:ext cx="7543800" cy="715963"/>
          </a:xfrm>
          <a:ln>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rPr>
              <a:t>NCRR Route Map</a:t>
            </a:r>
          </a:p>
        </p:txBody>
      </p:sp>
      <p:pic>
        <p:nvPicPr>
          <p:cNvPr id="9219" name="Picture 3" descr="NCRR Thematic_small"/>
          <p:cNvPicPr>
            <a:picLocks noChangeAspect="1" noChangeArrowheads="1"/>
          </p:cNvPicPr>
          <p:nvPr/>
        </p:nvPicPr>
        <p:blipFill>
          <a:blip r:embed="rId3" cstate="print"/>
          <a:srcRect/>
          <a:stretch>
            <a:fillRect/>
          </a:stretch>
        </p:blipFill>
        <p:spPr bwMode="auto">
          <a:xfrm>
            <a:off x="914400" y="1490663"/>
            <a:ext cx="7315200" cy="4733925"/>
          </a:xfrm>
          <a:prstGeom prst="rect">
            <a:avLst/>
          </a:prstGeom>
          <a:noFill/>
          <a:ln w="31750">
            <a:solidFill>
              <a:schemeClr val="bg2"/>
            </a:solidFill>
            <a:miter lim="800000"/>
            <a:headEnd/>
            <a:tailEnd/>
          </a:ln>
        </p:spPr>
      </p:pic>
      <p:sp>
        <p:nvSpPr>
          <p:cNvPr id="4" name="TextBox 3"/>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8</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3" descr="NCRR Thematic_small"/>
          <p:cNvPicPr>
            <a:picLocks noChangeAspect="1" noChangeArrowheads="1"/>
          </p:cNvPicPr>
          <p:nvPr/>
        </p:nvPicPr>
        <p:blipFill>
          <a:blip r:embed="rId3" cstate="print"/>
          <a:srcRect/>
          <a:stretch>
            <a:fillRect/>
          </a:stretch>
        </p:blipFill>
        <p:spPr bwMode="auto">
          <a:xfrm>
            <a:off x="914400" y="1490663"/>
            <a:ext cx="7315200" cy="4733925"/>
          </a:xfrm>
          <a:prstGeom prst="rect">
            <a:avLst/>
          </a:prstGeom>
          <a:noFill/>
          <a:ln w="31750">
            <a:solidFill>
              <a:schemeClr val="bg2"/>
            </a:solidFill>
            <a:miter lim="800000"/>
            <a:headEnd/>
            <a:tailEnd/>
          </a:ln>
        </p:spPr>
      </p:pic>
      <p:sp>
        <p:nvSpPr>
          <p:cNvPr id="5" name="Rectangle 2"/>
          <p:cNvSpPr txBox="1">
            <a:spLocks noChangeArrowheads="1"/>
          </p:cNvSpPr>
          <p:nvPr/>
        </p:nvSpPr>
        <p:spPr bwMode="auto">
          <a:xfrm>
            <a:off x="838200" y="0"/>
            <a:ext cx="7543800" cy="715963"/>
          </a:xfrm>
          <a:prstGeom prst="rect">
            <a:avLst/>
          </a:prstGeom>
          <a:noFill/>
          <a:ln>
            <a:miter lim="800000"/>
            <a:headEnd/>
            <a:tailEnd/>
          </a:ln>
          <a:effectLst>
            <a:outerShdw blurRad="50800" dist="38100" dir="5400000" algn="t" rotWithShape="0">
              <a:prstClr val="black">
                <a:alpha val="40000"/>
              </a:prstClr>
            </a:outerShdw>
          </a:effectLst>
        </p:spPr>
        <p:txBody>
          <a:bodyPr/>
          <a:lstStyle/>
          <a:p>
            <a:pPr algn="ctr">
              <a:defRPr/>
            </a:pPr>
            <a:r>
              <a:rPr lang="en-US" sz="4000" kern="0" dirty="0">
                <a:latin typeface="+mj-lt"/>
                <a:ea typeface="+mj-ea"/>
                <a:cs typeface="+mj-cs"/>
              </a:rPr>
              <a:t>NCRR Route Map</a:t>
            </a:r>
          </a:p>
        </p:txBody>
      </p:sp>
      <p:sp>
        <p:nvSpPr>
          <p:cNvPr id="4" name="TextBox 3"/>
          <p:cNvSpPr txBox="1"/>
          <p:nvPr/>
        </p:nvSpPr>
        <p:spPr>
          <a:xfrm>
            <a:off x="8229600" y="6172200"/>
            <a:ext cx="457200" cy="369888"/>
          </a:xfrm>
          <a:prstGeom prst="rect">
            <a:avLst/>
          </a:prstGeom>
          <a:noFill/>
        </p:spPr>
        <p:txBody>
          <a:bodyPr>
            <a:spAutoFit/>
          </a:bodyPr>
          <a:lstStyle/>
          <a:p>
            <a:pPr>
              <a:defRPr/>
            </a:pPr>
            <a:r>
              <a:rPr lang="en-US" dirty="0">
                <a:solidFill>
                  <a:schemeClr val="bg1">
                    <a:lumMod val="65000"/>
                  </a:schemeClr>
                </a:solidFill>
              </a:rPr>
              <a:t>9</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NCRR_New1">
  <a:themeElements>
    <a:clrScheme name="NCRR_New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RR_New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RR_New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RR_New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RR_New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RR_New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RR_New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RR_New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RR_New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RR_New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RR_New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RR_New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RR_New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RR_New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14408</TotalTime>
  <Words>3217</Words>
  <Application>Microsoft Office PowerPoint</Application>
  <PresentationFormat>On-screen Show (4:3)</PresentationFormat>
  <Paragraphs>338</Paragraphs>
  <Slides>49</Slides>
  <Notes>17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NCRR_New1</vt:lpstr>
      <vt:lpstr>North Carolina Railroad Company</vt:lpstr>
      <vt:lpstr>North Carolina Railroad Company</vt:lpstr>
      <vt:lpstr>NCRR Facts</vt:lpstr>
      <vt:lpstr>NCRR Facts</vt:lpstr>
      <vt:lpstr>NCRR Facts</vt:lpstr>
      <vt:lpstr>NCRR Facts</vt:lpstr>
      <vt:lpstr>NCRR Facts</vt:lpstr>
      <vt:lpstr>NCRR Route Map</vt:lpstr>
      <vt:lpstr>Slide 9</vt:lpstr>
      <vt:lpstr>NCRR Transportation Corridor</vt:lpstr>
      <vt:lpstr>NCRR Transportation Corridor</vt:lpstr>
      <vt:lpstr>NCRR Transportation Corridor</vt:lpstr>
      <vt:lpstr>NCRR Corridor &amp; Third Parties</vt:lpstr>
      <vt:lpstr>NCRR Corridor &amp; Third Parties</vt:lpstr>
      <vt:lpstr>NCRR Corridor &amp; Third Parties</vt:lpstr>
      <vt:lpstr>NCRR Corridor &amp; Third Parties</vt:lpstr>
      <vt:lpstr>NCRR Corridor Ownership</vt:lpstr>
      <vt:lpstr>NCRR Corridor Ownership</vt:lpstr>
      <vt:lpstr>NCRR Corridor Ownership</vt:lpstr>
      <vt:lpstr>NCRR Corridor Ownership</vt:lpstr>
      <vt:lpstr>NCRR Corridor Ownership</vt:lpstr>
      <vt:lpstr>NCRR Corridor Ownership</vt:lpstr>
      <vt:lpstr>NCRR Corridor Ownership</vt:lpstr>
      <vt:lpstr>NCRR Corridor Ownership</vt:lpstr>
      <vt:lpstr>NCRR Corridor Ownership</vt:lpstr>
      <vt:lpstr>NCRR Corridor Ownership</vt:lpstr>
      <vt:lpstr>NCRR Corridor Ownership</vt:lpstr>
      <vt:lpstr>NCRR Corridor Ownership</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NCRR Corridor &amp; Third Parties</vt:lpstr>
      <vt:lpstr>Questions / Comments</vt:lpstr>
    </vt:vector>
  </TitlesOfParts>
  <Company>North Carolina Railroad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Burnell</dc:creator>
  <cp:lastModifiedBy>cburnell</cp:lastModifiedBy>
  <cp:revision>894</cp:revision>
  <dcterms:created xsi:type="dcterms:W3CDTF">2005-12-15T17:05:22Z</dcterms:created>
  <dcterms:modified xsi:type="dcterms:W3CDTF">2015-09-30T13:20:49Z</dcterms:modified>
</cp:coreProperties>
</file>