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3"/>
  </p:notesMasterIdLst>
  <p:handoutMasterIdLst>
    <p:handoutMasterId r:id="rId44"/>
  </p:handoutMasterIdLst>
  <p:sldIdLst>
    <p:sldId id="275" r:id="rId5"/>
    <p:sldId id="299" r:id="rId6"/>
    <p:sldId id="300" r:id="rId7"/>
    <p:sldId id="301" r:id="rId8"/>
    <p:sldId id="302" r:id="rId9"/>
    <p:sldId id="304" r:id="rId10"/>
    <p:sldId id="303" r:id="rId11"/>
    <p:sldId id="298" r:id="rId12"/>
    <p:sldId id="283" r:id="rId13"/>
    <p:sldId id="284" r:id="rId14"/>
    <p:sldId id="285" r:id="rId15"/>
    <p:sldId id="286" r:id="rId16"/>
    <p:sldId id="305" r:id="rId17"/>
    <p:sldId id="307" r:id="rId18"/>
    <p:sldId id="308" r:id="rId19"/>
    <p:sldId id="309" r:id="rId20"/>
    <p:sldId id="310" r:id="rId21"/>
    <p:sldId id="311" r:id="rId22"/>
    <p:sldId id="279" r:id="rId23"/>
    <p:sldId id="280" r:id="rId24"/>
    <p:sldId id="282" r:id="rId25"/>
    <p:sldId id="281" r:id="rId26"/>
    <p:sldId id="306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318" r:id="rId38"/>
    <p:sldId id="316" r:id="rId39"/>
    <p:sldId id="317" r:id="rId40"/>
    <p:sldId id="313" r:id="rId41"/>
    <p:sldId id="312" r:id="rId42"/>
  </p:sldIdLst>
  <p:sldSz cx="9144000" cy="6858000" type="screen4x3"/>
  <p:notesSz cx="7077075" cy="9363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4624" autoAdjust="0"/>
  </p:normalViewPr>
  <p:slideViewPr>
    <p:cSldViewPr>
      <p:cViewPr varScale="1">
        <p:scale>
          <a:sx n="65" d="100"/>
          <a:sy n="65" d="100"/>
        </p:scale>
        <p:origin x="1312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gela W. Altice" userId="S::awaltice@ncdor.gov::e164bb99-fd91-411f-bb14-76cc61e6faef" providerId="AD" clId="Web-{35DBF30F-F68F-459A-BD27-CC69A332AD2D}"/>
    <pc:docChg chg="modSld">
      <pc:chgData name="Angela W. Altice" userId="S::awaltice@ncdor.gov::e164bb99-fd91-411f-bb14-76cc61e6faef" providerId="AD" clId="Web-{35DBF30F-F68F-459A-BD27-CC69A332AD2D}" dt="2019-08-27T20:33:51.222" v="1" actId="20577"/>
      <pc:docMkLst>
        <pc:docMk/>
      </pc:docMkLst>
      <pc:sldChg chg="modSp">
        <pc:chgData name="Angela W. Altice" userId="S::awaltice@ncdor.gov::e164bb99-fd91-411f-bb14-76cc61e6faef" providerId="AD" clId="Web-{35DBF30F-F68F-459A-BD27-CC69A332AD2D}" dt="2019-08-27T20:33:51.222" v="1" actId="20577"/>
        <pc:sldMkLst>
          <pc:docMk/>
          <pc:sldMk cId="2214927992" sldId="275"/>
        </pc:sldMkLst>
        <pc:spChg chg="mod">
          <ac:chgData name="Angela W. Altice" userId="S::awaltice@ncdor.gov::e164bb99-fd91-411f-bb14-76cc61e6faef" providerId="AD" clId="Web-{35DBF30F-F68F-459A-BD27-CC69A332AD2D}" dt="2019-08-27T20:33:51.222" v="1" actId="20577"/>
          <ac:spMkLst>
            <pc:docMk/>
            <pc:sldMk cId="2214927992" sldId="275"/>
            <ac:spMk id="3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 smtClean="0"/>
              <a:t>How many</a:t>
            </a:r>
            <a:r>
              <a:rPr lang="en-US" sz="2400" baseline="0" dirty="0" smtClean="0"/>
              <a:t> years have you served as the assessor</a:t>
            </a:r>
            <a:endParaRPr lang="en-US" sz="24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0-2 Years</c:v>
                </c:pt>
                <c:pt idx="1">
                  <c:v>2-4 Years</c:v>
                </c:pt>
                <c:pt idx="2">
                  <c:v>4-6 Years</c:v>
                </c:pt>
                <c:pt idx="3">
                  <c:v>6-8 Years</c:v>
                </c:pt>
                <c:pt idx="4">
                  <c:v>8+ Years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18</c:v>
                </c:pt>
                <c:pt idx="1">
                  <c:v>11</c:v>
                </c:pt>
                <c:pt idx="2">
                  <c:v>14</c:v>
                </c:pt>
                <c:pt idx="3">
                  <c:v>11</c:v>
                </c:pt>
                <c:pt idx="4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5F-4CD1-89B8-BA65D85E9C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6835608"/>
        <c:axId val="406835936"/>
      </c:barChart>
      <c:catAx>
        <c:axId val="406835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6835936"/>
        <c:crosses val="autoZero"/>
        <c:auto val="1"/>
        <c:lblAlgn val="ctr"/>
        <c:lblOffset val="100"/>
        <c:noMultiLvlLbl val="0"/>
      </c:catAx>
      <c:valAx>
        <c:axId val="406835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6835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2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 smtClean="0"/>
              <a:t>Number of years in the tax</a:t>
            </a:r>
            <a:r>
              <a:rPr lang="en-US" sz="2000" baseline="0" dirty="0" smtClean="0"/>
              <a:t> office prior to becoming the assessor</a:t>
            </a:r>
            <a:endParaRPr lang="en-US" sz="20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0-2 Years</c:v>
                </c:pt>
                <c:pt idx="1">
                  <c:v>2-4 Years</c:v>
                </c:pt>
                <c:pt idx="2">
                  <c:v>4-6 Years</c:v>
                </c:pt>
                <c:pt idx="3">
                  <c:v>6-8 Years</c:v>
                </c:pt>
                <c:pt idx="4">
                  <c:v>8+ Years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21</c:v>
                </c:pt>
                <c:pt idx="1">
                  <c:v>6</c:v>
                </c:pt>
                <c:pt idx="2">
                  <c:v>5</c:v>
                </c:pt>
                <c:pt idx="3">
                  <c:v>10</c:v>
                </c:pt>
                <c:pt idx="4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D9-47FC-B181-D836820103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1148896"/>
        <c:axId val="401149552"/>
      </c:barChart>
      <c:catAx>
        <c:axId val="401148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1149552"/>
        <c:crosses val="autoZero"/>
        <c:auto val="1"/>
        <c:lblAlgn val="ctr"/>
        <c:lblOffset val="100"/>
        <c:noMultiLvlLbl val="0"/>
      </c:catAx>
      <c:valAx>
        <c:axId val="401149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1148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2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374" cy="468474"/>
          </a:xfrm>
          <a:prstGeom prst="rect">
            <a:avLst/>
          </a:prstGeom>
        </p:spPr>
        <p:txBody>
          <a:bodyPr vert="horz" lIns="92181" tIns="46090" rIns="92181" bIns="4609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100" y="0"/>
            <a:ext cx="3067374" cy="468474"/>
          </a:xfrm>
          <a:prstGeom prst="rect">
            <a:avLst/>
          </a:prstGeom>
        </p:spPr>
        <p:txBody>
          <a:bodyPr vert="horz" lIns="92181" tIns="46090" rIns="92181" bIns="46090" rtlCol="0"/>
          <a:lstStyle>
            <a:lvl1pPr algn="r">
              <a:defRPr sz="1200"/>
            </a:lvl1pPr>
          </a:lstStyle>
          <a:p>
            <a:fld id="{4C606041-C79E-450B-8C53-D31DDF1CEA4A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003"/>
            <a:ext cx="3067374" cy="468474"/>
          </a:xfrm>
          <a:prstGeom prst="rect">
            <a:avLst/>
          </a:prstGeom>
        </p:spPr>
        <p:txBody>
          <a:bodyPr vert="horz" lIns="92181" tIns="46090" rIns="92181" bIns="4609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100" y="8893003"/>
            <a:ext cx="3067374" cy="468474"/>
          </a:xfrm>
          <a:prstGeom prst="rect">
            <a:avLst/>
          </a:prstGeom>
        </p:spPr>
        <p:txBody>
          <a:bodyPr vert="horz" lIns="92181" tIns="46090" rIns="92181" bIns="46090" rtlCol="0" anchor="b"/>
          <a:lstStyle>
            <a:lvl1pPr algn="r">
              <a:defRPr sz="1200"/>
            </a:lvl1pPr>
          </a:lstStyle>
          <a:p>
            <a:fld id="{F7702968-09D4-4598-BB59-FBECDA70F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9519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2" tIns="46966" rIns="93932" bIns="46966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2" tIns="46966" rIns="93932" bIns="46966" rtlCol="0"/>
          <a:lstStyle>
            <a:lvl1pPr algn="r">
              <a:defRPr sz="1200"/>
            </a:lvl1pPr>
          </a:lstStyle>
          <a:p>
            <a:pPr>
              <a:defRPr/>
            </a:pPr>
            <a:fld id="{6C9488C0-39EE-42CB-B4EB-25478B4028EA}" type="datetimeFigureOut">
              <a:rPr lang="en-US"/>
              <a:pPr>
                <a:defRPr/>
              </a:pPr>
              <a:t>9/16/2019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2" tIns="46966" rIns="93932" bIns="4696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2" tIns="46966" rIns="93932" bIns="46966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8154"/>
          </a:xfrm>
          <a:prstGeom prst="rect">
            <a:avLst/>
          </a:prstGeom>
        </p:spPr>
        <p:txBody>
          <a:bodyPr vert="horz" lIns="93932" tIns="46966" rIns="93932" bIns="46966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8154"/>
          </a:xfrm>
          <a:prstGeom prst="rect">
            <a:avLst/>
          </a:prstGeom>
        </p:spPr>
        <p:txBody>
          <a:bodyPr vert="horz" lIns="93932" tIns="46966" rIns="93932" bIns="46966" rtlCol="0" anchor="b"/>
          <a:lstStyle>
            <a:lvl1pPr algn="r">
              <a:defRPr sz="1200"/>
            </a:lvl1pPr>
          </a:lstStyle>
          <a:p>
            <a:pPr>
              <a:defRPr/>
            </a:pPr>
            <a:fld id="{AD143E5F-FC6A-4773-98C3-B156FC6DC0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7064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143E5F-FC6A-4773-98C3-B156FC6DC05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360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143E5F-FC6A-4773-98C3-B156FC6DC05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87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143E5F-FC6A-4773-98C3-B156FC6DC05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249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143E5F-FC6A-4773-98C3-B156FC6DC05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899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143E5F-FC6A-4773-98C3-B156FC6DC05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520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showed us that</a:t>
            </a:r>
            <a:r>
              <a:rPr lang="en-US" baseline="0" dirty="0" smtClean="0"/>
              <a:t> almost half of our assessors have less than 6 year’s experience.  18 of them have served less than 2 years.  Since this data has been published we have had at least 1 more, and there is currently 4 vacant assessor positions.  Gaston, Pamlico, Harnett, Gates.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CAEB1-2CF7-4989-9CA4-F79495A93E2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722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shows that a</a:t>
            </a:r>
            <a:r>
              <a:rPr lang="en-US" baseline="0" dirty="0" smtClean="0"/>
              <a:t> large part of our assessors are coming in to the office with very little experience prior to taking their role.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CAEB1-2CF7-4989-9CA4-F79495A93E2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910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shows the level of confidence in</a:t>
            </a:r>
            <a:r>
              <a:rPr lang="en-US" baseline="0" dirty="0" smtClean="0"/>
              <a:t> overseeing the tax office increase by close to (1) base point for those with 8 or more years experience versus those with less than 2 years.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CAEB1-2CF7-4989-9CA4-F79495A93E2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587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781800" y="6172200"/>
            <a:ext cx="21336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90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8229600" y="228600"/>
            <a:ext cx="9144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1858963"/>
            <a:ext cx="9144000" cy="46037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13" descr="NCDOR Horiz ColorLogo plus SC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950" y="228600"/>
            <a:ext cx="86709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C6BD7-1DB9-45C4-BC5E-B199BF1701E5}" type="datetimeFigureOut">
              <a:rPr lang="en-US"/>
              <a:pPr>
                <a:defRPr/>
              </a:pPr>
              <a:t>9/16/2019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3326B-EFF0-421D-B620-E43A6F1B76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6C39A-EAFE-4C48-8084-ECA498748B92}" type="datetimeFigureOut">
              <a:rPr lang="en-US"/>
              <a:pPr>
                <a:defRPr/>
              </a:pPr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D5675-71BF-4A89-BE3D-CCA02829BD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AF1FE-07EB-45F8-A878-880423EC79B9}" type="datetimeFigureOut">
              <a:rPr lang="en-US"/>
              <a:pPr>
                <a:defRPr/>
              </a:pPr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760B1-BCD7-43AA-AF44-17DB3D7F2A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3E08B-8468-491E-96F2-C53A6BAD0C1F}" type="datetimeFigureOut">
              <a:rPr lang="en-US"/>
              <a:pPr>
                <a:defRPr/>
              </a:pPr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6111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356350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406B4DC8-84B4-472F-A23A-F52F73871F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24E16-C4F6-4D5F-AF96-4EA5467341C7}" type="datetimeFigureOut">
              <a:rPr lang="en-US"/>
              <a:pPr>
                <a:defRPr/>
              </a:pPr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B7A20-B27B-4CBF-9E49-F3605F1EBD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AA191-129C-4301-9354-06175899EBBF}" type="datetimeFigureOut">
              <a:rPr lang="en-US"/>
              <a:pPr>
                <a:defRPr/>
              </a:pPr>
              <a:t>9/16/2019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FE008-5B62-4BC1-B63E-FD2296F3B1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CBD0B-EB9A-47C4-9E47-6FC36D7A19EF}" type="datetimeFigureOut">
              <a:rPr lang="en-US"/>
              <a:pPr>
                <a:defRPr/>
              </a:pPr>
              <a:t>9/16/2019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A3D92-0819-46F6-8248-911DD815EA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96A73-A854-457D-A90F-2758F95AA33E}" type="datetimeFigureOut">
              <a:rPr lang="en-US"/>
              <a:pPr>
                <a:defRPr/>
              </a:pPr>
              <a:t>9/16/2019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45DA9-0CF7-46DB-9F5C-C4DD8A60F5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887E6-6352-4E6A-9107-F6BA04A1A6DC}" type="datetimeFigureOut">
              <a:rPr lang="en-US"/>
              <a:pPr>
                <a:defRPr/>
              </a:pPr>
              <a:t>9/16/2019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D08DE-0176-4833-B773-FF04C0D26D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AF00D-73F8-48CF-882C-F2B309464741}" type="datetimeFigureOut">
              <a:rPr lang="en-US"/>
              <a:pPr>
                <a:defRPr/>
              </a:pPr>
              <a:t>9/16/2019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A8091-EDB5-432B-9806-F2DAA00468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6799"/>
            <a:ext cx="5486400" cy="36607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6EF59-22F5-499C-9812-90E3C2354BFF}" type="datetimeFigureOut">
              <a:rPr lang="en-US"/>
              <a:pPr>
                <a:defRPr/>
              </a:pPr>
              <a:t>9/16/2019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96F2E-12C9-4BE7-B076-CB1141F7BB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133600" y="228600"/>
            <a:ext cx="65532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14400"/>
            <a:ext cx="8229600" cy="521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C889AB-0F79-47DD-83CC-9874625F3C92}" type="datetimeFigureOut">
              <a:rPr lang="en-US"/>
              <a:pPr>
                <a:defRPr/>
              </a:pPr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4E19C7-AA29-4B16-91DD-34A346D5D7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2400" y="152400"/>
            <a:ext cx="19050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>
          <a:xfrm>
            <a:off x="0" y="838200"/>
            <a:ext cx="9144000" cy="46038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Perpetu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erpet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erpet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erpet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erpetu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Perpetua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Perpetua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Perpetua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Perpetua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Perpetu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Tony Simpson,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lgd</a:t>
            </a:r>
            <a:r>
              <a:rPr lang="en-US" dirty="0" smtClean="0"/>
              <a:t> - director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Perpetua"/>
              </a:rPr>
              <a:t>2019 Advanced Seminars – Legislative Update and Other Topics</a:t>
            </a:r>
            <a:endParaRPr lang="en-US" dirty="0">
              <a:latin typeface="Perpetua"/>
            </a:endParaRPr>
          </a:p>
        </p:txBody>
      </p:sp>
    </p:spTree>
    <p:extLst>
      <p:ext uri="{BB962C8B-B14F-4D97-AF65-F5344CB8AC3E}">
        <p14:creationId xmlns:p14="http://schemas.microsoft.com/office/powerpoint/2010/main" val="221492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Property Section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Annually</a:t>
            </a:r>
          </a:p>
          <a:p>
            <a:pPr lvl="1"/>
            <a:r>
              <a:rPr lang="en-US" dirty="0" smtClean="0"/>
              <a:t>Low Income Housing Tax Credit List of Qualifying Properties (LIHTC)</a:t>
            </a:r>
          </a:p>
          <a:p>
            <a:pPr lvl="1"/>
            <a:r>
              <a:rPr lang="en-US" dirty="0" smtClean="0"/>
              <a:t>UVAB </a:t>
            </a:r>
          </a:p>
          <a:p>
            <a:pPr lvl="2"/>
            <a:r>
              <a:rPr lang="en-US" dirty="0" smtClean="0"/>
              <a:t>Cash Rent </a:t>
            </a:r>
            <a:r>
              <a:rPr lang="en-US" dirty="0"/>
              <a:t>S</a:t>
            </a:r>
            <a:r>
              <a:rPr lang="en-US" dirty="0" smtClean="0"/>
              <a:t>tudies</a:t>
            </a:r>
          </a:p>
          <a:p>
            <a:pPr lvl="2"/>
            <a:r>
              <a:rPr lang="en-US" dirty="0" smtClean="0"/>
              <a:t>Prepare and Distribute UVAB manual for County SOV</a:t>
            </a:r>
          </a:p>
          <a:p>
            <a:pPr lvl="1"/>
            <a:r>
              <a:rPr lang="en-US" dirty="0" smtClean="0"/>
              <a:t>Reappraisal Standards</a:t>
            </a:r>
          </a:p>
          <a:p>
            <a:pPr lvl="2"/>
            <a:r>
              <a:rPr lang="en-US" dirty="0" smtClean="0"/>
              <a:t>Notices/Request Sent</a:t>
            </a:r>
          </a:p>
          <a:p>
            <a:pPr lvl="3"/>
            <a:r>
              <a:rPr lang="en-US" dirty="0" smtClean="0"/>
              <a:t>Random Sample</a:t>
            </a:r>
          </a:p>
          <a:p>
            <a:pPr lvl="3"/>
            <a:r>
              <a:rPr lang="en-US" dirty="0" smtClean="0"/>
              <a:t>Sales Ratio Requirements for Standards</a:t>
            </a:r>
          </a:p>
          <a:p>
            <a:pPr lvl="3"/>
            <a:r>
              <a:rPr lang="en-US" dirty="0" smtClean="0"/>
              <a:t>Reappraisal Plans</a:t>
            </a:r>
          </a:p>
          <a:p>
            <a:pPr lvl="2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8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Property 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Annually</a:t>
            </a:r>
          </a:p>
          <a:p>
            <a:pPr lvl="1"/>
            <a:r>
              <a:rPr lang="en-US" dirty="0" smtClean="0"/>
              <a:t>Courses and Workshops</a:t>
            </a:r>
          </a:p>
          <a:p>
            <a:pPr lvl="2"/>
            <a:r>
              <a:rPr lang="en-US" dirty="0" smtClean="0"/>
              <a:t>Tax Administration in NC</a:t>
            </a:r>
          </a:p>
          <a:p>
            <a:pPr lvl="2"/>
            <a:r>
              <a:rPr lang="en-US" dirty="0" smtClean="0"/>
              <a:t>PUV Workshop</a:t>
            </a:r>
            <a:endParaRPr lang="en-US" dirty="0"/>
          </a:p>
          <a:p>
            <a:pPr lvl="2"/>
            <a:r>
              <a:rPr lang="en-US" dirty="0" err="1" smtClean="0"/>
              <a:t>BoER</a:t>
            </a:r>
            <a:r>
              <a:rPr lang="en-US" dirty="0" smtClean="0"/>
              <a:t> </a:t>
            </a:r>
            <a:r>
              <a:rPr lang="en-US" dirty="0"/>
              <a:t>Charges to County Boards and </a:t>
            </a:r>
            <a:r>
              <a:rPr lang="en-US" dirty="0" smtClean="0"/>
              <a:t>Staff</a:t>
            </a:r>
            <a:endParaRPr lang="en-US" dirty="0"/>
          </a:p>
          <a:p>
            <a:pPr lvl="2"/>
            <a:r>
              <a:rPr lang="en-US" dirty="0"/>
              <a:t>Tax Association </a:t>
            </a:r>
            <a:r>
              <a:rPr lang="en-US" dirty="0" smtClean="0"/>
              <a:t>Meetings</a:t>
            </a:r>
          </a:p>
          <a:p>
            <a:pPr lvl="2"/>
            <a:r>
              <a:rPr lang="en-US" dirty="0" smtClean="0"/>
              <a:t>Various Other Groups on Request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96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Major Projects or Milestones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Completed</a:t>
            </a:r>
          </a:p>
          <a:p>
            <a:pPr lvl="1"/>
            <a:r>
              <a:rPr lang="en-US" dirty="0" smtClean="0"/>
              <a:t>Assessor’s Initiative Waiting on Finalization and Approval of Assessor’s Handbook.</a:t>
            </a:r>
          </a:p>
          <a:p>
            <a:r>
              <a:rPr lang="en-US" dirty="0" smtClean="0"/>
              <a:t>Future</a:t>
            </a:r>
            <a:endParaRPr lang="en-US" dirty="0"/>
          </a:p>
          <a:p>
            <a:pPr lvl="1"/>
            <a:r>
              <a:rPr lang="en-US" dirty="0" smtClean="0"/>
              <a:t>Updating and Creation of Exemption and Exclusion Manual and Workshop</a:t>
            </a:r>
          </a:p>
          <a:p>
            <a:pPr lvl="2"/>
            <a:r>
              <a:rPr lang="en-US" dirty="0" smtClean="0"/>
              <a:t>Manual to be completed soon</a:t>
            </a:r>
          </a:p>
          <a:p>
            <a:pPr lvl="1"/>
            <a:r>
              <a:rPr lang="en-US" dirty="0" smtClean="0"/>
              <a:t>Reappraisal Workshop</a:t>
            </a:r>
          </a:p>
          <a:p>
            <a:pPr lvl="2"/>
            <a:r>
              <a:rPr lang="en-US" dirty="0" smtClean="0"/>
              <a:t>Currently Working on this Project</a:t>
            </a:r>
          </a:p>
          <a:p>
            <a:pPr lvl="2"/>
            <a:r>
              <a:rPr lang="en-US" dirty="0" smtClean="0"/>
              <a:t>Wish to Form Joint Committee</a:t>
            </a:r>
          </a:p>
          <a:p>
            <a:pPr lvl="2"/>
            <a:r>
              <a:rPr lang="en-US" dirty="0"/>
              <a:t>I</a:t>
            </a:r>
            <a:r>
              <a:rPr lang="en-US" dirty="0" smtClean="0"/>
              <a:t>nterested in assisting or have suggestions????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99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Tina stone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personal Property manager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Perpetua"/>
              </a:rPr>
              <a:t>2019 Advanced Seminars</a:t>
            </a:r>
            <a:endParaRPr lang="en-US" dirty="0">
              <a:latin typeface="Perpetua"/>
            </a:endParaRPr>
          </a:p>
        </p:txBody>
      </p:sp>
    </p:spTree>
    <p:extLst>
      <p:ext uri="{BB962C8B-B14F-4D97-AF65-F5344CB8AC3E}">
        <p14:creationId xmlns:p14="http://schemas.microsoft.com/office/powerpoint/2010/main" val="299805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Property 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Tina Stone, PPS, AAS,- Manager</a:t>
            </a:r>
          </a:p>
          <a:p>
            <a:r>
              <a:rPr lang="en-US" dirty="0" smtClean="0"/>
              <a:t>Dave Duty</a:t>
            </a:r>
          </a:p>
          <a:p>
            <a:r>
              <a:rPr lang="en-US" dirty="0" smtClean="0"/>
              <a:t>Travis Isaacs, PPS</a:t>
            </a:r>
          </a:p>
          <a:p>
            <a:r>
              <a:rPr lang="en-US" dirty="0" smtClean="0"/>
              <a:t>Robin Rogers</a:t>
            </a:r>
          </a:p>
          <a:p>
            <a:r>
              <a:rPr lang="en-US" dirty="0" smtClean="0"/>
              <a:t>Chelsie Cornelius, PPS</a:t>
            </a:r>
          </a:p>
          <a:p>
            <a:r>
              <a:rPr lang="en-US" dirty="0" smtClean="0"/>
              <a:t>Guadalupe Salazar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37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Responsible </a:t>
            </a:r>
            <a:r>
              <a:rPr lang="en-US" sz="2400" dirty="0"/>
              <a:t>for applying tax laws and regulations and resolving controversial issues that relate to the taxation of </a:t>
            </a:r>
            <a:r>
              <a:rPr lang="en-US" sz="2400" dirty="0" smtClean="0"/>
              <a:t>all Personal Property </a:t>
            </a:r>
            <a:r>
              <a:rPr lang="en-US" sz="2400" dirty="0"/>
              <a:t>in North Carolina. </a:t>
            </a:r>
            <a:endParaRPr lang="en-US" sz="2400" dirty="0" smtClean="0"/>
          </a:p>
          <a:p>
            <a:r>
              <a:rPr lang="en-US" sz="2400" dirty="0" smtClean="0"/>
              <a:t>Include</a:t>
            </a:r>
            <a:r>
              <a:rPr lang="en-US" sz="2400" dirty="0"/>
              <a:t>, but are not limited to, appraisal, assessment and collection problems. </a:t>
            </a:r>
            <a:endParaRPr lang="en-US" sz="2400" dirty="0" smtClean="0"/>
          </a:p>
          <a:p>
            <a:r>
              <a:rPr lang="en-US" sz="2400" dirty="0" smtClean="0"/>
              <a:t>Conduct </a:t>
            </a:r>
            <a:r>
              <a:rPr lang="en-US" sz="2400" dirty="0"/>
              <a:t>research on proposed legislation and prepares or reviews all critiques, drafts, findings, and recommendations for the implementation of laws as they relate to the taxation of </a:t>
            </a:r>
            <a:r>
              <a:rPr lang="en-US" sz="2400" dirty="0" smtClean="0"/>
              <a:t>property Personal Property.  </a:t>
            </a:r>
          </a:p>
          <a:p>
            <a:r>
              <a:rPr lang="en-US" sz="2400" dirty="0" smtClean="0"/>
              <a:t>Provide </a:t>
            </a:r>
            <a:r>
              <a:rPr lang="en-US" sz="2400" dirty="0"/>
              <a:t>assistance and direction </a:t>
            </a:r>
            <a:r>
              <a:rPr lang="en-US" sz="2400" dirty="0" smtClean="0"/>
              <a:t>to </a:t>
            </a:r>
            <a:r>
              <a:rPr lang="en-US" sz="2400" dirty="0"/>
              <a:t>taxpayers, attorneys, accountants, county tax personnel, and other staff of the Department of Revenue.  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6299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Administration of personal property </a:t>
            </a:r>
            <a:r>
              <a:rPr lang="en-US" dirty="0" smtClean="0"/>
              <a:t>tax, </a:t>
            </a:r>
            <a:r>
              <a:rPr lang="en-US" dirty="0"/>
              <a:t>legislative involvement			</a:t>
            </a:r>
          </a:p>
          <a:p>
            <a:pPr lvl="0"/>
            <a:r>
              <a:rPr lang="en-US" dirty="0" smtClean="0"/>
              <a:t>Review </a:t>
            </a:r>
            <a:r>
              <a:rPr lang="en-US" dirty="0"/>
              <a:t>appeals and </a:t>
            </a:r>
            <a:r>
              <a:rPr lang="en-US" dirty="0" smtClean="0"/>
              <a:t>meet with </a:t>
            </a:r>
            <a:r>
              <a:rPr lang="en-US" dirty="0"/>
              <a:t>taxpayers and counties			 </a:t>
            </a:r>
          </a:p>
          <a:p>
            <a:pPr lvl="0"/>
            <a:r>
              <a:rPr lang="en-US" dirty="0" smtClean="0"/>
              <a:t>Prepare appraisal manuals and guides</a:t>
            </a:r>
          </a:p>
          <a:p>
            <a:pPr lvl="0"/>
            <a:r>
              <a:rPr lang="en-US" dirty="0" smtClean="0"/>
              <a:t>Manage statewide vehicle system (Tag &amp; Tax) &amp; VTS Budget</a:t>
            </a:r>
          </a:p>
          <a:p>
            <a:pPr lvl="0"/>
            <a:r>
              <a:rPr lang="en-US" dirty="0" smtClean="0"/>
              <a:t>Statewide Education and Training program </a:t>
            </a:r>
            <a:r>
              <a:rPr lang="en-US" dirty="0"/>
              <a:t>											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77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PP Section Responsibilities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NCDOR State BPP Listing Form </a:t>
            </a:r>
          </a:p>
          <a:p>
            <a:r>
              <a:rPr lang="en-US" dirty="0" smtClean="0"/>
              <a:t>NCDOR Cost &amp; Depreciation Tables</a:t>
            </a:r>
          </a:p>
          <a:p>
            <a:r>
              <a:rPr lang="en-US" dirty="0" smtClean="0"/>
              <a:t>NCDOR Personal Property Course</a:t>
            </a:r>
          </a:p>
          <a:p>
            <a:r>
              <a:rPr lang="en-US" dirty="0" smtClean="0"/>
              <a:t>Personal Property Appeals- BPP, Boats, MH, Vehicles, Penalty,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County Visits</a:t>
            </a:r>
          </a:p>
          <a:p>
            <a:r>
              <a:rPr lang="en-US" dirty="0" smtClean="0"/>
              <a:t>Participate in Task Force Studies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83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Rewrite NCDOR PP Course</a:t>
            </a:r>
          </a:p>
          <a:p>
            <a:r>
              <a:rPr lang="en-US" dirty="0" smtClean="0"/>
              <a:t>Rewrite Tax Admin Course</a:t>
            </a:r>
          </a:p>
          <a:p>
            <a:r>
              <a:rPr lang="en-US" dirty="0" smtClean="0"/>
              <a:t>Valuation of Mobile Homes One Day workshop</a:t>
            </a:r>
          </a:p>
          <a:p>
            <a:r>
              <a:rPr lang="en-US" dirty="0" smtClean="0"/>
              <a:t>Tag &amp; Tax Hardware Upgrade</a:t>
            </a:r>
          </a:p>
          <a:p>
            <a:r>
              <a:rPr lang="en-US" dirty="0" smtClean="0"/>
              <a:t>Others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11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185" y="3810001"/>
            <a:ext cx="7754815" cy="761999"/>
          </a:xfrm>
        </p:spPr>
        <p:txBody>
          <a:bodyPr/>
          <a:lstStyle/>
          <a:p>
            <a:r>
              <a:rPr lang="en-US" dirty="0" smtClean="0"/>
              <a:t>George Hermane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981200"/>
            <a:ext cx="7772400" cy="1500187"/>
          </a:xfrm>
        </p:spPr>
        <p:txBody>
          <a:bodyPr/>
          <a:lstStyle/>
          <a:p>
            <a:r>
              <a:rPr lang="en-US" dirty="0" smtClean="0">
                <a:latin typeface="Perpetua"/>
              </a:rPr>
              <a:t>2019 Advanced Seminars</a:t>
            </a:r>
            <a:endParaRPr lang="en-US" dirty="0">
              <a:latin typeface="Perpetua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09600" y="4607169"/>
            <a:ext cx="8077200" cy="1793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chemeClr val="tx1"/>
                </a:solidFill>
                <a:latin typeface="Perpetua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erpetu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erpetu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erpetu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erpetu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600" dirty="0" smtClean="0"/>
              <a:t>Public Service Companies</a:t>
            </a:r>
          </a:p>
          <a:p>
            <a:r>
              <a:rPr lang="en-US" sz="3600" dirty="0" smtClean="0"/>
              <a:t>&amp; Information Unit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95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Legislative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153400" cy="3810000"/>
          </a:xfrm>
        </p:spPr>
        <p:txBody>
          <a:bodyPr/>
          <a:lstStyle/>
          <a:p>
            <a:r>
              <a:rPr lang="en-US" sz="3600" dirty="0" smtClean="0"/>
              <a:t>What has passed</a:t>
            </a:r>
          </a:p>
          <a:p>
            <a:endParaRPr lang="en-US" sz="3600" dirty="0"/>
          </a:p>
          <a:p>
            <a:r>
              <a:rPr lang="en-US" sz="3600" dirty="0" smtClean="0"/>
              <a:t>H 492 Builder’s Inventory</a:t>
            </a:r>
          </a:p>
          <a:p>
            <a:pPr lvl="1"/>
            <a:r>
              <a:rPr lang="en-US" sz="3200" dirty="0" smtClean="0"/>
              <a:t>Changed annual application to one-time application.</a:t>
            </a:r>
          </a:p>
        </p:txBody>
      </p:sp>
    </p:spTree>
    <p:extLst>
      <p:ext uri="{BB962C8B-B14F-4D97-AF65-F5344CB8AC3E}">
        <p14:creationId xmlns:p14="http://schemas.microsoft.com/office/powerpoint/2010/main" val="18018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Service Companies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153400" cy="3810000"/>
          </a:xfrm>
        </p:spPr>
        <p:txBody>
          <a:bodyPr/>
          <a:lstStyle/>
          <a:p>
            <a:r>
              <a:rPr lang="en-US" dirty="0" smtClean="0"/>
              <a:t>Annual appraisal of Public Service Companies</a:t>
            </a:r>
          </a:p>
          <a:p>
            <a:r>
              <a:rPr lang="en-US" dirty="0" smtClean="0"/>
              <a:t>Total appraised value of 36.8 billion for the 2019/2020 Fiscal Year</a:t>
            </a:r>
          </a:p>
          <a:p>
            <a:r>
              <a:rPr lang="en-US" dirty="0" smtClean="0"/>
              <a:t>Continuing Improvement Process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1413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Service Companies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153400" cy="3810000"/>
          </a:xfrm>
        </p:spPr>
        <p:txBody>
          <a:bodyPr/>
          <a:lstStyle/>
          <a:p>
            <a:r>
              <a:rPr lang="en-US" dirty="0" smtClean="0"/>
              <a:t>New Public Service Utility Analyst</a:t>
            </a:r>
          </a:p>
        </p:txBody>
      </p:sp>
    </p:spTree>
    <p:extLst>
      <p:ext uri="{BB962C8B-B14F-4D97-AF65-F5344CB8AC3E}">
        <p14:creationId xmlns:p14="http://schemas.microsoft.com/office/powerpoint/2010/main" val="190653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Unit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614" y="1066800"/>
            <a:ext cx="8305800" cy="990600"/>
          </a:xfrm>
        </p:spPr>
        <p:txBody>
          <a:bodyPr/>
          <a:lstStyle/>
          <a:p>
            <a:r>
              <a:rPr lang="en-US" dirty="0" smtClean="0"/>
              <a:t>Collection of data regarding local values and levies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39614" y="2209800"/>
            <a:ext cx="8399586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Perpetua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Perpetua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Perpetua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Perpetua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Perpetua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Data reported on TR Reports is used for:</a:t>
            </a:r>
          </a:p>
          <a:p>
            <a:pPr marL="914400" lvl="1" indent="-457200">
              <a:buAutoNum type="alphaUcPeriod"/>
            </a:pPr>
            <a:r>
              <a:rPr lang="en-US" sz="2400" dirty="0" smtClean="0"/>
              <a:t>Distribution of sales tax to counties and municipalities</a:t>
            </a:r>
          </a:p>
          <a:p>
            <a:pPr marL="914400" lvl="1" indent="-457200">
              <a:buFont typeface="Arial" charset="0"/>
              <a:buAutoNum type="alphaUcPeriod"/>
            </a:pPr>
            <a:r>
              <a:rPr lang="en-US" sz="2400" dirty="0"/>
              <a:t>Statistical Reports </a:t>
            </a:r>
            <a:r>
              <a:rPr lang="en-US" sz="2000" dirty="0"/>
              <a:t>– Values, Levies, Tax Rates, Local Tax</a:t>
            </a:r>
          </a:p>
          <a:p>
            <a:pPr marL="914400" lvl="1" indent="-457200">
              <a:buAutoNum type="alphaUcPeriod"/>
            </a:pPr>
            <a:r>
              <a:rPr lang="en-US" sz="2400" dirty="0" smtClean="0"/>
              <a:t>Policy making – </a:t>
            </a:r>
            <a:r>
              <a:rPr lang="en-US" sz="2000" dirty="0" smtClean="0"/>
              <a:t>General Assembly (PUV reporting)</a:t>
            </a:r>
          </a:p>
          <a:p>
            <a:pPr marL="914400" lvl="1" indent="-457200">
              <a:buAutoNum type="alphaUcPeriod"/>
            </a:pPr>
            <a:r>
              <a:rPr lang="en-US" sz="2400" dirty="0" smtClean="0"/>
              <a:t>Other programs - </a:t>
            </a:r>
            <a:r>
              <a:rPr lang="en-US" sz="2000" dirty="0" smtClean="0"/>
              <a:t>School funding, Tourism, etc.</a:t>
            </a:r>
          </a:p>
          <a:p>
            <a:pPr marL="914400" lvl="1" indent="-457200">
              <a:buAutoNum type="alphaUcPeriod"/>
            </a:pPr>
            <a:endParaRPr lang="en-US" sz="2000" dirty="0" smtClean="0"/>
          </a:p>
          <a:p>
            <a:pPr marL="914400" lvl="1" indent="-457200">
              <a:buAutoNum type="alphaUcPeriod"/>
            </a:pPr>
            <a:endParaRPr lang="en-US" sz="24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Font typeface="Arial" charset="0"/>
              <a:buNone/>
            </a:pPr>
            <a:endParaRPr 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30114" y="4724400"/>
            <a:ext cx="7924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Perpetua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Perpetua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Perpetua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Perpetua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Perpetua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TR Form Changes</a:t>
            </a:r>
          </a:p>
          <a:p>
            <a:pPr marL="0" indent="0">
              <a:buNone/>
            </a:pPr>
            <a:r>
              <a:rPr lang="en-US" sz="2400" dirty="0" smtClean="0"/>
              <a:t>           NCVTS Reporting- </a:t>
            </a:r>
            <a:r>
              <a:rPr lang="en-US" sz="2000" dirty="0" smtClean="0"/>
              <a:t>Motor Vehicle Values &amp; Levies</a:t>
            </a:r>
            <a:endParaRPr lang="en-US" sz="2000" dirty="0"/>
          </a:p>
          <a:p>
            <a:endParaRPr lang="en-US" dirty="0" smtClean="0"/>
          </a:p>
          <a:p>
            <a:pPr marL="457200" lvl="1" indent="0">
              <a:buNone/>
            </a:pPr>
            <a:endParaRPr lang="en-US" sz="2000" dirty="0" smtClean="0"/>
          </a:p>
          <a:p>
            <a:pPr marL="914400" lvl="1" indent="-457200">
              <a:buAutoNum type="alphaUcPeriod"/>
            </a:pPr>
            <a:endParaRPr lang="en-US" sz="24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Font typeface="Arial" charset="0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306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Mike Connolly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Assistant Director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Perpetua"/>
              </a:rPr>
              <a:t>2019 Advanced Seminars</a:t>
            </a:r>
            <a:endParaRPr lang="en-US" dirty="0">
              <a:latin typeface="Perpetu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349" y="1601420"/>
            <a:ext cx="7773074" cy="14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1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700" dirty="0"/>
              <a:t>Certified Public Manager (CPM)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18 Month Program</a:t>
            </a:r>
          </a:p>
          <a:p>
            <a:pPr lvl="1"/>
            <a:r>
              <a:rPr lang="en-US" dirty="0"/>
              <a:t>Approximately 30 people across </a:t>
            </a:r>
            <a:r>
              <a:rPr lang="en-US"/>
              <a:t>state agencies </a:t>
            </a:r>
            <a:r>
              <a:rPr lang="en-US" dirty="0"/>
              <a:t>annually participate </a:t>
            </a:r>
          </a:p>
          <a:p>
            <a:pPr marL="342900" lvl="1" indent="0">
              <a:buNone/>
            </a:pPr>
            <a:endParaRPr lang="en-US" dirty="0" smtClean="0"/>
          </a:p>
          <a:p>
            <a:r>
              <a:rPr lang="en-US" dirty="0" smtClean="0"/>
              <a:t>Finishes with a project to benefit the Agency</a:t>
            </a:r>
          </a:p>
          <a:p>
            <a:pPr lvl="1"/>
            <a:r>
              <a:rPr lang="en-US" dirty="0"/>
              <a:t>Must have buy-in from Director (Tony Simpson)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Must develop a team to complete the project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Must have baseline data (potentially be able to show the benefit of the project)</a:t>
            </a:r>
          </a:p>
        </p:txBody>
      </p:sp>
    </p:spTree>
    <p:extLst>
      <p:ext uri="{BB962C8B-B14F-4D97-AF65-F5344CB8AC3E}">
        <p14:creationId xmlns:p14="http://schemas.microsoft.com/office/powerpoint/2010/main" val="303516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CPM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we better prepare first-time assessors?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412" y="2286000"/>
            <a:ext cx="3305175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8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CPM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Tabitha Ashe – Jackson County new assessor</a:t>
            </a:r>
          </a:p>
          <a:p>
            <a:r>
              <a:rPr lang="en-US" dirty="0" smtClean="0"/>
              <a:t>Chelsie Cornelius</a:t>
            </a:r>
          </a:p>
          <a:p>
            <a:r>
              <a:rPr lang="en-US" dirty="0" smtClean="0"/>
              <a:t>George Hermane</a:t>
            </a:r>
          </a:p>
          <a:p>
            <a:r>
              <a:rPr lang="en-US" dirty="0" smtClean="0"/>
              <a:t>Doug Huffman</a:t>
            </a:r>
          </a:p>
          <a:p>
            <a:r>
              <a:rPr lang="en-US" dirty="0" smtClean="0"/>
              <a:t>Tina Stone</a:t>
            </a:r>
          </a:p>
          <a:p>
            <a:r>
              <a:rPr lang="en-US" dirty="0" smtClean="0"/>
              <a:t>Wanda Whisnant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0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Baseline Data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2969686"/>
              </p:ext>
            </p:extLst>
          </p:nvPr>
        </p:nvGraphicFramePr>
        <p:xfrm>
          <a:off x="533400" y="1447800"/>
          <a:ext cx="81534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4072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Baseline Data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1313363"/>
              </p:ext>
            </p:extLst>
          </p:nvPr>
        </p:nvGraphicFramePr>
        <p:xfrm>
          <a:off x="762000" y="1143000"/>
          <a:ext cx="7620000" cy="5257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670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Baseline Data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6251662"/>
              </p:ext>
            </p:extLst>
          </p:nvPr>
        </p:nvGraphicFramePr>
        <p:xfrm>
          <a:off x="685801" y="1371597"/>
          <a:ext cx="7772400" cy="51221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09680">
                  <a:extLst>
                    <a:ext uri="{9D8B030D-6E8A-4147-A177-3AD203B41FA5}">
                      <a16:colId xmlns:a16="http://schemas.microsoft.com/office/drawing/2014/main" val="3945649327"/>
                    </a:ext>
                  </a:extLst>
                </a:gridCol>
                <a:gridCol w="1681360">
                  <a:extLst>
                    <a:ext uri="{9D8B030D-6E8A-4147-A177-3AD203B41FA5}">
                      <a16:colId xmlns:a16="http://schemas.microsoft.com/office/drawing/2014/main" val="3339718322"/>
                    </a:ext>
                  </a:extLst>
                </a:gridCol>
                <a:gridCol w="1681360">
                  <a:extLst>
                    <a:ext uri="{9D8B030D-6E8A-4147-A177-3AD203B41FA5}">
                      <a16:colId xmlns:a16="http://schemas.microsoft.com/office/drawing/2014/main" val="1482856799"/>
                    </a:ext>
                  </a:extLst>
                </a:gridCol>
              </a:tblGrid>
              <a:tr h="17207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Likert Questions </a:t>
                      </a:r>
                      <a:endParaRPr lang="en-US" sz="28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(</a:t>
                      </a:r>
                      <a:r>
                        <a:rPr lang="en-US" sz="2800" dirty="0">
                          <a:effectLst/>
                        </a:rPr>
                        <a:t>1-5, with 5 Being the Highest)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Ranking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(Assessors with </a:t>
                      </a:r>
                      <a:r>
                        <a:rPr lang="en-US" sz="1600" dirty="0" smtClean="0">
                          <a:effectLst/>
                        </a:rPr>
                        <a:t>less than 2</a:t>
                      </a:r>
                      <a:r>
                        <a:rPr lang="en-US" sz="1600" baseline="0" dirty="0" smtClean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Years </a:t>
                      </a:r>
                      <a:r>
                        <a:rPr lang="en-US" sz="1600" dirty="0">
                          <a:effectLst/>
                        </a:rPr>
                        <a:t>Experience)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Ranking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(Assessors with </a:t>
                      </a:r>
                      <a:r>
                        <a:rPr lang="en-US" sz="1600" dirty="0" smtClean="0">
                          <a:effectLst/>
                        </a:rPr>
                        <a:t>more</a:t>
                      </a:r>
                      <a:r>
                        <a:rPr lang="en-US" sz="1600" baseline="0" dirty="0" smtClean="0">
                          <a:effectLst/>
                        </a:rPr>
                        <a:t> than 8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Years Experience)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478282995"/>
                  </a:ext>
                </a:extLst>
              </a:tr>
              <a:tr h="6872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Rank your knowledge of overseeing a reappraisal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2.83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3.86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620371075"/>
                  </a:ext>
                </a:extLst>
              </a:tr>
              <a:tr h="63550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Rank you knowledge of Present-Use-Value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2.83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3.72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45615622"/>
                  </a:ext>
                </a:extLst>
              </a:tr>
              <a:tr h="6872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Rank your knowledge of exemptions and exclusions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3.17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3.97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310362658"/>
                  </a:ext>
                </a:extLst>
              </a:tr>
              <a:tr h="6872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Rank your knowledge of dealing with personal property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2.94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3.94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886248208"/>
                  </a:ext>
                </a:extLst>
              </a:tr>
              <a:tr h="6872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Rank your knowledge of appraisals of vehicles and the VTS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dirty="0" smtClean="0">
                          <a:effectLst/>
                          <a:latin typeface="+mn-lt"/>
                          <a:ea typeface="+mn-ea"/>
                        </a:rPr>
                        <a:t>2.61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3.28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7590247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869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What didn’t or hasn’t passed yet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153400" cy="3810000"/>
          </a:xfrm>
        </p:spPr>
        <p:txBody>
          <a:bodyPr/>
          <a:lstStyle/>
          <a:p>
            <a:r>
              <a:rPr lang="en-US" sz="3600" dirty="0" smtClean="0"/>
              <a:t>Changes to Veterans and Homestead Exclusions</a:t>
            </a:r>
          </a:p>
          <a:p>
            <a:pPr lvl="1"/>
            <a:r>
              <a:rPr lang="en-US" sz="3200" dirty="0" smtClean="0"/>
              <a:t>H 695 – Increase exclusion amount</a:t>
            </a:r>
          </a:p>
          <a:p>
            <a:pPr lvl="1"/>
            <a:r>
              <a:rPr lang="en-US" sz="3200" dirty="0" smtClean="0"/>
              <a:t>H 945 – Increase exclusion amount and expand</a:t>
            </a:r>
          </a:p>
          <a:p>
            <a:pPr lvl="1"/>
            <a:r>
              <a:rPr lang="en-US" sz="3200" dirty="0" smtClean="0"/>
              <a:t>S 657 – Increase exclusion amounts and expand</a:t>
            </a:r>
          </a:p>
        </p:txBody>
      </p:sp>
    </p:spTree>
    <p:extLst>
      <p:ext uri="{BB962C8B-B14F-4D97-AF65-F5344CB8AC3E}">
        <p14:creationId xmlns:p14="http://schemas.microsoft.com/office/powerpoint/2010/main" val="118314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Question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there a better way to prepare the first time assessors so that they have the knowledge/confidence of a veteran assessor without having to serve for 8 -10+ years?</a:t>
            </a:r>
          </a:p>
          <a:p>
            <a:endParaRPr lang="en-US" dirty="0"/>
          </a:p>
          <a:p>
            <a:r>
              <a:rPr lang="en-US" dirty="0" smtClean="0"/>
              <a:t>Can we speed up the learning curve?</a:t>
            </a:r>
          </a:p>
          <a:p>
            <a:endParaRPr lang="en-US" dirty="0"/>
          </a:p>
          <a:p>
            <a:r>
              <a:rPr lang="en-US" dirty="0" smtClean="0"/>
              <a:t>Hopefully the first time assessor initiative will help…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76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CPM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Develop an Assessor Handbook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(Done but going through final peer review)</a:t>
            </a:r>
          </a:p>
          <a:p>
            <a:endParaRPr lang="en-US" dirty="0"/>
          </a:p>
          <a:p>
            <a:r>
              <a:rPr lang="en-US" dirty="0" smtClean="0"/>
              <a:t>Develop a Mentoring/Coaching team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(SOP’s are done, getting with the NCAAO Executive Board at the Fall Conference to discuss)</a:t>
            </a:r>
          </a:p>
          <a:p>
            <a:endParaRPr lang="en-US" dirty="0"/>
          </a:p>
          <a:p>
            <a:r>
              <a:rPr lang="en-US" dirty="0" smtClean="0"/>
              <a:t>Develop an annual reception for First-Time Assessors at the DOR headquarter or some other location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(Looking to have the first one in December in Raleigh)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33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Assessor Handbook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 smtClean="0"/>
              <a:t>It will be …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/>
          <a:lstStyle/>
          <a:p>
            <a:r>
              <a:rPr lang="en-US" sz="3200" dirty="0" smtClean="0"/>
              <a:t>A </a:t>
            </a:r>
            <a:r>
              <a:rPr lang="en-US" sz="3200" u="sng" dirty="0" smtClean="0"/>
              <a:t>quick</a:t>
            </a:r>
            <a:r>
              <a:rPr lang="en-US" sz="3200" dirty="0" smtClean="0"/>
              <a:t> reference guide</a:t>
            </a:r>
          </a:p>
          <a:p>
            <a:r>
              <a:rPr lang="en-US" sz="3200" dirty="0" smtClean="0"/>
              <a:t>A digital document</a:t>
            </a:r>
          </a:p>
          <a:p>
            <a:r>
              <a:rPr lang="en-US" sz="3200" dirty="0" smtClean="0"/>
              <a:t>For all assessors and appraisers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dirty="0" smtClean="0"/>
              <a:t>It will not be …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/>
          <a:lstStyle/>
          <a:p>
            <a:r>
              <a:rPr lang="en-US" sz="3200" dirty="0" smtClean="0"/>
              <a:t>A replacement for the Machinery Act</a:t>
            </a:r>
          </a:p>
          <a:p>
            <a:r>
              <a:rPr lang="en-US" sz="3200" dirty="0" smtClean="0"/>
              <a:t>A legal document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8209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Mentor/Coach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3600" dirty="0" smtClean="0"/>
              <a:t>Goal is to create a team of mentors</a:t>
            </a:r>
          </a:p>
          <a:p>
            <a:pPr lvl="1"/>
            <a:r>
              <a:rPr lang="en-US" sz="3600" dirty="0" smtClean="0"/>
              <a:t>Still in the planning phase of this</a:t>
            </a:r>
          </a:p>
          <a:p>
            <a:endParaRPr lang="en-US" sz="3600" dirty="0"/>
          </a:p>
          <a:p>
            <a:r>
              <a:rPr lang="en-US" sz="3600" dirty="0" smtClean="0"/>
              <a:t>Partner up with SOG and NCCCA</a:t>
            </a:r>
          </a:p>
        </p:txBody>
      </p:sp>
    </p:spTree>
    <p:extLst>
      <p:ext uri="{BB962C8B-B14F-4D97-AF65-F5344CB8AC3E}">
        <p14:creationId xmlns:p14="http://schemas.microsoft.com/office/powerpoint/2010/main" val="123232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295400"/>
            <a:ext cx="5846477" cy="43608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9251" y="5289983"/>
            <a:ext cx="5861225" cy="110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2305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Assessor Handbook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Chapter 1 – Government Structure and Laws</a:t>
            </a:r>
          </a:p>
          <a:p>
            <a:r>
              <a:rPr lang="en-US" dirty="0" smtClean="0"/>
              <a:t>Chapter 2 – Roles and Responsibilities of the Assessor</a:t>
            </a:r>
          </a:p>
          <a:p>
            <a:r>
              <a:rPr lang="en-US" dirty="0" smtClean="0"/>
              <a:t>Chapter 3 – Tax Year</a:t>
            </a:r>
          </a:p>
          <a:p>
            <a:r>
              <a:rPr lang="en-US" dirty="0" smtClean="0"/>
              <a:t>Chapter 4 – Property Appraisal and Assessment</a:t>
            </a:r>
          </a:p>
          <a:p>
            <a:r>
              <a:rPr lang="en-US" dirty="0" smtClean="0"/>
              <a:t>Chapter 5 – Real Property</a:t>
            </a:r>
          </a:p>
          <a:p>
            <a:r>
              <a:rPr lang="en-US" dirty="0" smtClean="0"/>
              <a:t>Chapter 6 – Land Records and GIS</a:t>
            </a:r>
          </a:p>
          <a:p>
            <a:r>
              <a:rPr lang="en-US" dirty="0" smtClean="0"/>
              <a:t>Chapter 7 – Personal Property</a:t>
            </a:r>
          </a:p>
          <a:p>
            <a:r>
              <a:rPr lang="en-US" dirty="0" smtClean="0"/>
              <a:t>Chapter 8 – Vehicle Tax System</a:t>
            </a:r>
          </a:p>
          <a:p>
            <a:endParaRPr lang="en-US" sz="1800" dirty="0" smtClean="0"/>
          </a:p>
          <a:p>
            <a:endParaRPr lang="en-US" sz="2000" dirty="0"/>
          </a:p>
        </p:txBody>
      </p:sp>
      <p:pic>
        <p:nvPicPr>
          <p:cNvPr id="4" name="Picture 3" descr="C:\Users\tjohnson13\Desktop\Trevor Johnson Docs\Logo\jpg's\State\State Outline (Color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019800"/>
            <a:ext cx="1609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738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Assessor Handbook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Chapter </a:t>
            </a:r>
            <a:r>
              <a:rPr lang="en-US" dirty="0" smtClean="0"/>
              <a:t>9 </a:t>
            </a:r>
            <a:r>
              <a:rPr lang="en-US" dirty="0" smtClean="0"/>
              <a:t>  – Discovered </a:t>
            </a:r>
            <a:r>
              <a:rPr lang="en-US" dirty="0" smtClean="0"/>
              <a:t>Property</a:t>
            </a:r>
          </a:p>
          <a:p>
            <a:r>
              <a:rPr lang="en-US" dirty="0" smtClean="0"/>
              <a:t>Chapter 10 – Administrative Processes</a:t>
            </a:r>
          </a:p>
          <a:p>
            <a:r>
              <a:rPr lang="en-US" dirty="0" smtClean="0"/>
              <a:t>Chapter 11 – Appeals </a:t>
            </a:r>
          </a:p>
          <a:p>
            <a:r>
              <a:rPr lang="en-US" dirty="0" smtClean="0"/>
              <a:t>Chapter 12 – Refunds and Releases</a:t>
            </a:r>
          </a:p>
          <a:p>
            <a:r>
              <a:rPr lang="en-US" dirty="0" smtClean="0"/>
              <a:t>Chapter 13 – Compliance Program</a:t>
            </a:r>
          </a:p>
          <a:p>
            <a:r>
              <a:rPr lang="en-US" dirty="0" smtClean="0"/>
              <a:t>Chapter 14 – Collections</a:t>
            </a:r>
          </a:p>
          <a:p>
            <a:r>
              <a:rPr lang="en-US" dirty="0" smtClean="0"/>
              <a:t>Chapter 15 – Education </a:t>
            </a:r>
          </a:p>
          <a:p>
            <a:r>
              <a:rPr lang="en-US" dirty="0" smtClean="0"/>
              <a:t>Chapter 16 – Managing the Tax Office</a:t>
            </a:r>
          </a:p>
          <a:p>
            <a:r>
              <a:rPr lang="en-US" dirty="0" smtClean="0"/>
              <a:t>Chapter 17 – Additional Resources</a:t>
            </a:r>
          </a:p>
          <a:p>
            <a:endParaRPr lang="en-US" sz="1800" dirty="0" smtClean="0"/>
          </a:p>
          <a:p>
            <a:endParaRPr lang="en-US" sz="2000" dirty="0"/>
          </a:p>
        </p:txBody>
      </p:sp>
      <p:pic>
        <p:nvPicPr>
          <p:cNvPr id="4" name="Picture 3" descr="C:\Users\tjohnson13\Desktop\Trevor Johnson Docs\Logo\jpg's\State\State Outline (Color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019800"/>
            <a:ext cx="1609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84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Assessor Handbook Snippet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981200"/>
            <a:ext cx="8548688" cy="324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49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Assessor Handbook Snippet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219200"/>
            <a:ext cx="8911651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37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What didn’t or hasn’t passed yet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153400" cy="3810000"/>
          </a:xfrm>
        </p:spPr>
        <p:txBody>
          <a:bodyPr/>
          <a:lstStyle/>
          <a:p>
            <a:r>
              <a:rPr lang="en-US" sz="3600" dirty="0" smtClean="0"/>
              <a:t>H 692 – Changes to Circuit Breaker</a:t>
            </a:r>
          </a:p>
          <a:p>
            <a:pPr lvl="1"/>
            <a:r>
              <a:rPr lang="en-US" sz="3200" dirty="0" smtClean="0"/>
              <a:t>Increases CB from 150% to 200%</a:t>
            </a:r>
          </a:p>
          <a:p>
            <a:pPr lvl="1"/>
            <a:r>
              <a:rPr lang="en-US" sz="3200" dirty="0" smtClean="0"/>
              <a:t>Changes to age requirements</a:t>
            </a:r>
          </a:p>
        </p:txBody>
      </p:sp>
    </p:spTree>
    <p:extLst>
      <p:ext uri="{BB962C8B-B14F-4D97-AF65-F5344CB8AC3E}">
        <p14:creationId xmlns:p14="http://schemas.microsoft.com/office/powerpoint/2010/main" val="276108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What didn’t or hasn’t passed yet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153400" cy="3810000"/>
          </a:xfrm>
        </p:spPr>
        <p:txBody>
          <a:bodyPr/>
          <a:lstStyle/>
          <a:p>
            <a:r>
              <a:rPr lang="en-US" sz="3600" dirty="0" smtClean="0"/>
              <a:t>S 416 – Adding new exemption</a:t>
            </a:r>
          </a:p>
          <a:p>
            <a:pPr lvl="1"/>
            <a:r>
              <a:rPr lang="en-US" sz="3200" dirty="0" smtClean="0"/>
              <a:t>Exempting 25% of fire fighters home value</a:t>
            </a:r>
          </a:p>
        </p:txBody>
      </p:sp>
    </p:spTree>
    <p:extLst>
      <p:ext uri="{BB962C8B-B14F-4D97-AF65-F5344CB8AC3E}">
        <p14:creationId xmlns:p14="http://schemas.microsoft.com/office/powerpoint/2010/main" val="179052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What didn’t or hasn’t passed yet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34" y="1905000"/>
            <a:ext cx="8153400" cy="3810000"/>
          </a:xfrm>
        </p:spPr>
        <p:txBody>
          <a:bodyPr/>
          <a:lstStyle/>
          <a:p>
            <a:r>
              <a:rPr lang="en-US" sz="3600" dirty="0" smtClean="0"/>
              <a:t>S 578 – Exempting 80% of tangible personal property owned by a qualifying farmer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1504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What didn’t or hasn’t passed yet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153400" cy="3810000"/>
          </a:xfrm>
        </p:spPr>
        <p:txBody>
          <a:bodyPr/>
          <a:lstStyle/>
          <a:p>
            <a:r>
              <a:rPr lang="en-US" sz="3600" dirty="0" smtClean="0"/>
              <a:t>Present Use Value</a:t>
            </a:r>
          </a:p>
          <a:p>
            <a:pPr lvl="1"/>
            <a:r>
              <a:rPr lang="en-US" sz="3200" dirty="0" smtClean="0"/>
              <a:t>S 663</a:t>
            </a:r>
          </a:p>
          <a:p>
            <a:pPr lvl="1"/>
            <a:r>
              <a:rPr lang="en-US" sz="3200" dirty="0" smtClean="0"/>
              <a:t>H 855</a:t>
            </a:r>
          </a:p>
          <a:p>
            <a:pPr lvl="1"/>
            <a:r>
              <a:rPr lang="en-US" sz="3200" dirty="0" smtClean="0"/>
              <a:t>H 970</a:t>
            </a:r>
          </a:p>
          <a:p>
            <a:pPr lvl="1"/>
            <a:r>
              <a:rPr lang="en-US" sz="3200" dirty="0" smtClean="0"/>
              <a:t>Various changes from ownership requirements to acreage requirements</a:t>
            </a:r>
          </a:p>
        </p:txBody>
      </p:sp>
    </p:spTree>
    <p:extLst>
      <p:ext uri="{BB962C8B-B14F-4D97-AF65-F5344CB8AC3E}">
        <p14:creationId xmlns:p14="http://schemas.microsoft.com/office/powerpoint/2010/main" val="211618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Doug Huffman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Real Property manager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Perpetua"/>
              </a:rPr>
              <a:t>2019 Advanced Seminars</a:t>
            </a:r>
            <a:endParaRPr lang="en-US" dirty="0">
              <a:latin typeface="Perpetua"/>
            </a:endParaRPr>
          </a:p>
        </p:txBody>
      </p:sp>
    </p:spTree>
    <p:extLst>
      <p:ext uri="{BB962C8B-B14F-4D97-AF65-F5344CB8AC3E}">
        <p14:creationId xmlns:p14="http://schemas.microsoft.com/office/powerpoint/2010/main" val="349261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Property 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Daily </a:t>
            </a:r>
          </a:p>
          <a:p>
            <a:pPr lvl="1"/>
            <a:r>
              <a:rPr lang="en-US" dirty="0" smtClean="0"/>
              <a:t>Assist property owners and counties with property tax questions, statutory compliance, PTC appeals and calendars, etc.</a:t>
            </a:r>
          </a:p>
          <a:p>
            <a:r>
              <a:rPr lang="en-US" dirty="0" smtClean="0"/>
              <a:t>Annually</a:t>
            </a:r>
          </a:p>
          <a:p>
            <a:pPr lvl="1"/>
            <a:r>
              <a:rPr lang="en-US" dirty="0" smtClean="0"/>
              <a:t>Updating of Manuals and Forms</a:t>
            </a:r>
          </a:p>
          <a:p>
            <a:pPr lvl="2"/>
            <a:r>
              <a:rPr lang="en-US" dirty="0" smtClean="0"/>
              <a:t>PUV Manual</a:t>
            </a:r>
          </a:p>
          <a:p>
            <a:pPr lvl="2"/>
            <a:r>
              <a:rPr lang="en-US" dirty="0" smtClean="0"/>
              <a:t>PUV Course Material</a:t>
            </a:r>
          </a:p>
          <a:p>
            <a:pPr lvl="2"/>
            <a:r>
              <a:rPr lang="en-US" dirty="0" smtClean="0"/>
              <a:t>Elderly/Disabled Income Limits (AV-9)</a:t>
            </a:r>
          </a:p>
          <a:p>
            <a:pPr lvl="2"/>
            <a:r>
              <a:rPr lang="en-US" dirty="0" err="1" smtClean="0"/>
              <a:t>BoER</a:t>
            </a:r>
            <a:r>
              <a:rPr lang="en-US" dirty="0" smtClean="0"/>
              <a:t> Charges to County </a:t>
            </a:r>
            <a:r>
              <a:rPr lang="en-US" dirty="0"/>
              <a:t>B</a:t>
            </a:r>
            <a:r>
              <a:rPr lang="en-US" dirty="0" smtClean="0"/>
              <a:t>oards and Staff</a:t>
            </a:r>
          </a:p>
          <a:p>
            <a:pPr lvl="2"/>
            <a:r>
              <a:rPr lang="en-US" dirty="0" smtClean="0"/>
              <a:t>Tax Association Meetings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24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E509DF7D57834FB08A9BE6FD8D67D0" ma:contentTypeVersion="2" ma:contentTypeDescription="Create a new document." ma:contentTypeScope="" ma:versionID="3e4de0397b8618beacb6b8439d23a91e">
  <xsd:schema xmlns:xsd="http://www.w3.org/2001/XMLSchema" xmlns:xs="http://www.w3.org/2001/XMLSchema" xmlns:p="http://schemas.microsoft.com/office/2006/metadata/properties" xmlns:ns2="2cca4a1c-e231-4a18-a68b-d78e6cf89cc7" targetNamespace="http://schemas.microsoft.com/office/2006/metadata/properties" ma:root="true" ma:fieldsID="9e13ba2b2c7de28caf47708294aac026" ns2:_="">
    <xsd:import namespace="2cca4a1c-e231-4a18-a68b-d78e6cf89c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ca4a1c-e231-4a18-a68b-d78e6cf89c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7B78D9D-E564-4C9C-9156-3B435F0659B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73DD70F-6237-47FD-AA2C-F73306019EE8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2cca4a1c-e231-4a18-a68b-d78e6cf89cc7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433E62B-08EB-4ACF-BB21-D3B17C002C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ca4a1c-e231-4a18-a68b-d78e6cf89c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2416</TotalTime>
  <Words>1235</Words>
  <Application>Microsoft Office PowerPoint</Application>
  <PresentationFormat>On-screen Show (4:3)</PresentationFormat>
  <Paragraphs>234</Paragraphs>
  <Slides>38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Perpetua</vt:lpstr>
      <vt:lpstr>Times New Roman</vt:lpstr>
      <vt:lpstr>Office Theme</vt:lpstr>
      <vt:lpstr>Tony Simpson, lgd - director</vt:lpstr>
      <vt:lpstr>Legislative Update</vt:lpstr>
      <vt:lpstr>What didn’t or hasn’t passed yet</vt:lpstr>
      <vt:lpstr>What didn’t or hasn’t passed yet</vt:lpstr>
      <vt:lpstr>What didn’t or hasn’t passed yet</vt:lpstr>
      <vt:lpstr>What didn’t or hasn’t passed yet</vt:lpstr>
      <vt:lpstr>What didn’t or hasn’t passed yet</vt:lpstr>
      <vt:lpstr>Doug Huffman Real Property manager</vt:lpstr>
      <vt:lpstr>Real Property Section</vt:lpstr>
      <vt:lpstr>Real Property Section</vt:lpstr>
      <vt:lpstr>Real Property Section</vt:lpstr>
      <vt:lpstr>Major Projects or Milestones</vt:lpstr>
      <vt:lpstr>Tina stone personal Property manager</vt:lpstr>
      <vt:lpstr>Personal Property Section</vt:lpstr>
      <vt:lpstr>Personal Property</vt:lpstr>
      <vt:lpstr>PowerPoint Presentation</vt:lpstr>
      <vt:lpstr>PP Section Responsibilities</vt:lpstr>
      <vt:lpstr>Major Projects</vt:lpstr>
      <vt:lpstr>George Hermane </vt:lpstr>
      <vt:lpstr>Public Service Companies</vt:lpstr>
      <vt:lpstr>Public Service Companies</vt:lpstr>
      <vt:lpstr>Information Unit</vt:lpstr>
      <vt:lpstr>Mike Connolly Assistant Director</vt:lpstr>
      <vt:lpstr>Certified Public Manager (CPM)</vt:lpstr>
      <vt:lpstr>CPM Project</vt:lpstr>
      <vt:lpstr>CPM Team</vt:lpstr>
      <vt:lpstr>Baseline Data</vt:lpstr>
      <vt:lpstr>Baseline Data</vt:lpstr>
      <vt:lpstr>Baseline Data</vt:lpstr>
      <vt:lpstr>Big Question </vt:lpstr>
      <vt:lpstr>CPM Plan</vt:lpstr>
      <vt:lpstr>Assessor Handbook</vt:lpstr>
      <vt:lpstr>Mentor/Coach Team</vt:lpstr>
      <vt:lpstr>PowerPoint Presentation</vt:lpstr>
      <vt:lpstr>Assessor Handbook</vt:lpstr>
      <vt:lpstr>Assessor Handbook</vt:lpstr>
      <vt:lpstr>Assessor Handbook Snippet</vt:lpstr>
      <vt:lpstr>Assessor Handbook Snippet</vt:lpstr>
    </vt:vector>
  </TitlesOfParts>
  <Company>NC Department of Revenue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tcbeam</dc:creator>
  <cp:lastModifiedBy>Michael S Connolly</cp:lastModifiedBy>
  <cp:revision>179</cp:revision>
  <cp:lastPrinted>2017-03-16T18:16:48Z</cp:lastPrinted>
  <dcterms:created xsi:type="dcterms:W3CDTF">2014-09-03T19:03:07Z</dcterms:created>
  <dcterms:modified xsi:type="dcterms:W3CDTF">2019-09-16T17:14:06Z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0x0101005AE509DF7D57834FB08A9BE6FD8D67D0</vt:lpwstr>
  </property>
</Properties>
</file>