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63" r:id="rId4"/>
    <p:sldId id="258" r:id="rId5"/>
    <p:sldId id="264" r:id="rId6"/>
    <p:sldId id="265" r:id="rId7"/>
    <p:sldId id="266" r:id="rId8"/>
    <p:sldId id="269" r:id="rId9"/>
    <p:sldId id="268" r:id="rId10"/>
    <p:sldId id="260" r:id="rId11"/>
    <p:sldId id="261" r:id="rId12"/>
    <p:sldId id="259" r:id="rId13"/>
    <p:sldId id="262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A21F-28C3-A047-B27C-F4CAF7FD746D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CEDF-EC38-2240-BC11-94D70805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8D0-33AA-6E43-8A0B-0C77A260A573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691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19FB-5CA8-3242-99A3-BF7136020709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7B21-E696-464A-B046-36A9E5FE0917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43A1-A739-E14F-A4BB-6B623A37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FE13-2321-F142-B3D9-22F78CD9C3B0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20B94-CC48-E248-A948-DAFD2ED0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NCDOR September 16,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8D72F-5E6E-9246-8687-4CD51A43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BCE1C17B-D0EE-7C4C-A77A-0A03AC2204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0B052-D53B-A047-94BB-1CEC1F6188AD}"/>
              </a:ext>
            </a:extLst>
          </p:cNvPr>
          <p:cNvCxnSpPr/>
          <p:nvPr userDrawn="1"/>
        </p:nvCxnSpPr>
        <p:spPr>
          <a:xfrm>
            <a:off x="780393" y="1187669"/>
            <a:ext cx="7559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D48C9-0CF9-A146-9173-4B09EB468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565" y="6356350"/>
            <a:ext cx="1624191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D586-B1B2-2C4E-9493-00F273F71E34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3C78-61BB-DB48-AF58-964A479AEDC3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B5CF-1AB6-2045-9954-C7CFD8D1046F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14E0-AD2E-504D-ACD2-DC29DB04E319}" type="datetime1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FEE5-368B-DE40-9000-4E3EF0610BC9}" type="datetime1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6222-6470-DA44-B70D-82C2500A40D7}" type="datetime1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5DD4-4D45-2A4D-A541-6F7596CCBC27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9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A04-0A3B-D848-9C9B-99D7459726A3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88D0-33AA-6E43-8A0B-0C77A260A573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NCDOR September 16,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C17B-D0EE-7C4C-A77A-0A03AC22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F04646-8287-F54E-864A-FF00A788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1E9B0-F5B6-A842-A3AD-FCB27B69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7FA19-791D-EE41-85F6-5CE2589C873B}"/>
              </a:ext>
            </a:extLst>
          </p:cNvPr>
          <p:cNvSpPr txBox="1"/>
          <p:nvPr/>
        </p:nvSpPr>
        <p:spPr>
          <a:xfrm>
            <a:off x="1366577" y="381837"/>
            <a:ext cx="686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Process Equipment Used For Brewing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301D51D-E130-8146-A6B9-0BC791BF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89" y="1434455"/>
            <a:ext cx="6553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D776D-9FDD-FB4F-AA3A-2C70D283BBAD}"/>
              </a:ext>
            </a:extLst>
          </p:cNvPr>
          <p:cNvSpPr txBox="1"/>
          <p:nvPr/>
        </p:nvSpPr>
        <p:spPr>
          <a:xfrm>
            <a:off x="2210637" y="5225143"/>
            <a:ext cx="552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John D. Sheppard</a:t>
            </a:r>
          </a:p>
          <a:p>
            <a:pPr algn="ctr"/>
            <a:r>
              <a:rPr lang="en-US" dirty="0"/>
              <a:t>Dept. of Food, Bioprocessing and Nutrition Sciences</a:t>
            </a:r>
          </a:p>
        </p:txBody>
      </p:sp>
    </p:spTree>
    <p:extLst>
      <p:ext uri="{BB962C8B-B14F-4D97-AF65-F5344CB8AC3E}">
        <p14:creationId xmlns:p14="http://schemas.microsoft.com/office/powerpoint/2010/main" val="25541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6C8A1-B1C7-C04C-BAED-91DA0132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DE3BB-0319-9448-85FF-A6E3C3E0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8CE1E-8D07-9040-BB0C-AC2F3F8AB455}"/>
              </a:ext>
            </a:extLst>
          </p:cNvPr>
          <p:cNvSpPr txBox="1"/>
          <p:nvPr/>
        </p:nvSpPr>
        <p:spPr>
          <a:xfrm>
            <a:off x="1657978" y="251209"/>
            <a:ext cx="657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2. The Brewhouse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163B6-A8F8-474E-988F-CCAE8CF0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21" y="1316333"/>
            <a:ext cx="5004335" cy="3751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4FD1B-8C64-7E43-B7DA-A3BC3A0F2AA0}"/>
              </a:ext>
            </a:extLst>
          </p:cNvPr>
          <p:cNvSpPr txBox="1"/>
          <p:nvPr/>
        </p:nvSpPr>
        <p:spPr>
          <a:xfrm>
            <a:off x="2441621" y="5255288"/>
            <a:ext cx="533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3-vessel 5 BBL Brewhouse in the Wolfpack Brewery</a:t>
            </a:r>
          </a:p>
        </p:txBody>
      </p:sp>
    </p:spTree>
    <p:extLst>
      <p:ext uri="{BB962C8B-B14F-4D97-AF65-F5344CB8AC3E}">
        <p14:creationId xmlns:p14="http://schemas.microsoft.com/office/powerpoint/2010/main" val="91677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8107E-524E-8A48-8672-90C66F7D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B0A5F-5DE3-F440-BD6F-F837A86A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E1E23-44ED-7849-8A34-4F907F699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7584" r="24783" b="36667"/>
          <a:stretch/>
        </p:blipFill>
        <p:spPr>
          <a:xfrm>
            <a:off x="2615296" y="1853892"/>
            <a:ext cx="2334855" cy="138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28F1F-CFAC-F14E-88D1-105ED6B3D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6" t="7584" r="44565" b="40145"/>
          <a:stretch/>
        </p:blipFill>
        <p:spPr>
          <a:xfrm>
            <a:off x="6115050" y="1223820"/>
            <a:ext cx="1413227" cy="198071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819C962-B0E8-0549-AB53-32A8657C40A0}"/>
              </a:ext>
            </a:extLst>
          </p:cNvPr>
          <p:cNvSpPr/>
          <p:nvPr/>
        </p:nvSpPr>
        <p:spPr>
          <a:xfrm>
            <a:off x="5305368" y="2643889"/>
            <a:ext cx="319015" cy="217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9EE24-EA29-1344-BAFE-C8E5EDC45D8A}"/>
              </a:ext>
            </a:extLst>
          </p:cNvPr>
          <p:cNvSpPr txBox="1"/>
          <p:nvPr/>
        </p:nvSpPr>
        <p:spPr>
          <a:xfrm>
            <a:off x="341644" y="2230734"/>
            <a:ext cx="21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2-vessel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1D0DD-3616-3B4C-939A-A006BD850B3E}"/>
              </a:ext>
            </a:extLst>
          </p:cNvPr>
          <p:cNvSpPr txBox="1"/>
          <p:nvPr/>
        </p:nvSpPr>
        <p:spPr>
          <a:xfrm>
            <a:off x="2833635" y="3282254"/>
            <a:ext cx="220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Mash/</a:t>
            </a:r>
            <a:r>
              <a:rPr lang="en-US" dirty="0" err="1"/>
              <a:t>lauter</a:t>
            </a:r>
            <a:r>
              <a:rPr lang="en-US" dirty="0"/>
              <a:t> combo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74CB2-F035-1346-BD94-610C9B385584}"/>
              </a:ext>
            </a:extLst>
          </p:cNvPr>
          <p:cNvSpPr txBox="1"/>
          <p:nvPr/>
        </p:nvSpPr>
        <p:spPr>
          <a:xfrm>
            <a:off x="6018963" y="3143754"/>
            <a:ext cx="179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Kettle/whirlpool combo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080A7E9-BEB5-1C45-9A3A-16CBB0954973}"/>
              </a:ext>
            </a:extLst>
          </p:cNvPr>
          <p:cNvSpPr/>
          <p:nvPr/>
        </p:nvSpPr>
        <p:spPr>
          <a:xfrm>
            <a:off x="5325465" y="4927857"/>
            <a:ext cx="319015" cy="217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25D8D-0B0B-354A-A23B-BAB9D338B5CC}"/>
              </a:ext>
            </a:extLst>
          </p:cNvPr>
          <p:cNvSpPr txBox="1"/>
          <p:nvPr/>
        </p:nvSpPr>
        <p:spPr>
          <a:xfrm>
            <a:off x="6039060" y="5427722"/>
            <a:ext cx="179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Kettle/whirlpool combo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A6AFA-6D42-024E-858A-BDD0A92BE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6" t="7584" r="44565" b="40145"/>
          <a:stretch/>
        </p:blipFill>
        <p:spPr>
          <a:xfrm>
            <a:off x="6115050" y="3497310"/>
            <a:ext cx="1413227" cy="1980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F3924D-D644-E945-BD44-34745982CB42}"/>
              </a:ext>
            </a:extLst>
          </p:cNvPr>
          <p:cNvSpPr txBox="1"/>
          <p:nvPr/>
        </p:nvSpPr>
        <p:spPr>
          <a:xfrm>
            <a:off x="341644" y="4683759"/>
            <a:ext cx="21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3-vessel system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2F954E6-A164-3944-BA3A-043F3D43E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5" t="15958" r="42967" b="33444"/>
          <a:stretch/>
        </p:blipFill>
        <p:spPr>
          <a:xfrm>
            <a:off x="2427418" y="4218285"/>
            <a:ext cx="1090384" cy="14191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03D2720-2AA5-3149-BB2C-C3A0D08234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95" t="14200" r="25055" b="37193"/>
          <a:stretch/>
        </p:blipFill>
        <p:spPr>
          <a:xfrm>
            <a:off x="3517854" y="4414239"/>
            <a:ext cx="1647490" cy="8910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941F7CB-2284-5D48-934C-1989793875C3}"/>
              </a:ext>
            </a:extLst>
          </p:cNvPr>
          <p:cNvSpPr txBox="1"/>
          <p:nvPr/>
        </p:nvSpPr>
        <p:spPr>
          <a:xfrm>
            <a:off x="2427418" y="5637428"/>
            <a:ext cx="109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Mash </a:t>
            </a:r>
            <a:r>
              <a:rPr lang="en-US" dirty="0" err="1"/>
              <a:t>tun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FD12E7-20DF-AE4F-9CEC-16357769696A}"/>
              </a:ext>
            </a:extLst>
          </p:cNvPr>
          <p:cNvSpPr txBox="1"/>
          <p:nvPr/>
        </p:nvSpPr>
        <p:spPr>
          <a:xfrm>
            <a:off x="3879316" y="5638177"/>
            <a:ext cx="128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Lauter</a:t>
            </a:r>
            <a:r>
              <a:rPr lang="en-US" dirty="0"/>
              <a:t> </a:t>
            </a:r>
            <a:r>
              <a:rPr lang="en-US" dirty="0" err="1"/>
              <a:t>tun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CDCBD6-7CC9-2E4B-B062-5F8BCD8CF261}"/>
              </a:ext>
            </a:extLst>
          </p:cNvPr>
          <p:cNvSpPr txBox="1"/>
          <p:nvPr/>
        </p:nvSpPr>
        <p:spPr>
          <a:xfrm>
            <a:off x="1557495" y="150725"/>
            <a:ext cx="658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Brewhouse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85422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C1EFF-1A5E-6849-837C-545D30FE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28FF0-A1AC-6349-A24E-AEFD920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494877-09A1-5E4F-ABE2-786E58DCFFFE}"/>
              </a:ext>
            </a:extLst>
          </p:cNvPr>
          <p:cNvCxnSpPr/>
          <p:nvPr/>
        </p:nvCxnSpPr>
        <p:spPr>
          <a:xfrm>
            <a:off x="2363638" y="4376721"/>
            <a:ext cx="49860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>
            <a:extLst>
              <a:ext uri="{FF2B5EF4-FFF2-40B4-BE49-F238E27FC236}">
                <a16:creationId xmlns:a16="http://schemas.microsoft.com/office/drawing/2014/main" id="{9144F8CF-09DD-4743-AF27-53AB9F5BE7C2}"/>
              </a:ext>
            </a:extLst>
          </p:cNvPr>
          <p:cNvSpPr/>
          <p:nvPr/>
        </p:nvSpPr>
        <p:spPr>
          <a:xfrm>
            <a:off x="7315201" y="4198280"/>
            <a:ext cx="226098" cy="178441"/>
          </a:xfrm>
          <a:custGeom>
            <a:avLst/>
            <a:gdLst>
              <a:gd name="connsiteX0" fmla="*/ 0 w 226098"/>
              <a:gd name="connsiteY0" fmla="*/ 163902 h 178441"/>
              <a:gd name="connsiteX1" fmla="*/ 60385 w 226098"/>
              <a:gd name="connsiteY1" fmla="*/ 172528 h 178441"/>
              <a:gd name="connsiteX2" fmla="*/ 207034 w 226098"/>
              <a:gd name="connsiteY2" fmla="*/ 86264 h 178441"/>
              <a:gd name="connsiteX3" fmla="*/ 224287 w 226098"/>
              <a:gd name="connsiteY3" fmla="*/ 0 h 178441"/>
              <a:gd name="connsiteX4" fmla="*/ 224287 w 226098"/>
              <a:gd name="connsiteY4" fmla="*/ 0 h 17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98" h="178441">
                <a:moveTo>
                  <a:pt x="0" y="163902"/>
                </a:moveTo>
                <a:cubicBezTo>
                  <a:pt x="12939" y="174685"/>
                  <a:pt x="25879" y="185468"/>
                  <a:pt x="60385" y="172528"/>
                </a:cubicBezTo>
                <a:cubicBezTo>
                  <a:pt x="94891" y="159588"/>
                  <a:pt x="179717" y="115019"/>
                  <a:pt x="207034" y="86264"/>
                </a:cubicBezTo>
                <a:cubicBezTo>
                  <a:pt x="234351" y="57509"/>
                  <a:pt x="224287" y="0"/>
                  <a:pt x="224287" y="0"/>
                </a:cubicBezTo>
                <a:lnTo>
                  <a:pt x="224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B3F171E7-2399-274D-9603-D724C7528D05}"/>
              </a:ext>
            </a:extLst>
          </p:cNvPr>
          <p:cNvSpPr/>
          <p:nvPr/>
        </p:nvSpPr>
        <p:spPr>
          <a:xfrm rot="4568839">
            <a:off x="2139605" y="4198279"/>
            <a:ext cx="226098" cy="178441"/>
          </a:xfrm>
          <a:custGeom>
            <a:avLst/>
            <a:gdLst>
              <a:gd name="connsiteX0" fmla="*/ 0 w 226098"/>
              <a:gd name="connsiteY0" fmla="*/ 163902 h 178441"/>
              <a:gd name="connsiteX1" fmla="*/ 60385 w 226098"/>
              <a:gd name="connsiteY1" fmla="*/ 172528 h 178441"/>
              <a:gd name="connsiteX2" fmla="*/ 207034 w 226098"/>
              <a:gd name="connsiteY2" fmla="*/ 86264 h 178441"/>
              <a:gd name="connsiteX3" fmla="*/ 224287 w 226098"/>
              <a:gd name="connsiteY3" fmla="*/ 0 h 178441"/>
              <a:gd name="connsiteX4" fmla="*/ 224287 w 226098"/>
              <a:gd name="connsiteY4" fmla="*/ 0 h 17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98" h="178441">
                <a:moveTo>
                  <a:pt x="0" y="163902"/>
                </a:moveTo>
                <a:cubicBezTo>
                  <a:pt x="12939" y="174685"/>
                  <a:pt x="25879" y="185468"/>
                  <a:pt x="60385" y="172528"/>
                </a:cubicBezTo>
                <a:cubicBezTo>
                  <a:pt x="94891" y="159588"/>
                  <a:pt x="179717" y="115019"/>
                  <a:pt x="207034" y="86264"/>
                </a:cubicBezTo>
                <a:cubicBezTo>
                  <a:pt x="234351" y="57509"/>
                  <a:pt x="224287" y="0"/>
                  <a:pt x="224287" y="0"/>
                </a:cubicBezTo>
                <a:lnTo>
                  <a:pt x="224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9F5EBEF-760C-2E41-9FFC-46ACA33BB8CB}"/>
              </a:ext>
            </a:extLst>
          </p:cNvPr>
          <p:cNvCxnSpPr/>
          <p:nvPr/>
        </p:nvCxnSpPr>
        <p:spPr>
          <a:xfrm flipV="1">
            <a:off x="7541299" y="3022374"/>
            <a:ext cx="0" cy="1175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>
            <a:extLst>
              <a:ext uri="{FF2B5EF4-FFF2-40B4-BE49-F238E27FC236}">
                <a16:creationId xmlns:a16="http://schemas.microsoft.com/office/drawing/2014/main" id="{A44C9218-519D-8447-AFE1-2C8996870FD6}"/>
              </a:ext>
            </a:extLst>
          </p:cNvPr>
          <p:cNvSpPr/>
          <p:nvPr/>
        </p:nvSpPr>
        <p:spPr>
          <a:xfrm>
            <a:off x="-871269" y="2237370"/>
            <a:ext cx="5954075" cy="1808834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D58FB8D1-752F-3340-8180-35A32699B4F8}"/>
              </a:ext>
            </a:extLst>
          </p:cNvPr>
          <p:cNvSpPr/>
          <p:nvPr/>
        </p:nvSpPr>
        <p:spPr>
          <a:xfrm>
            <a:off x="2432650" y="2237370"/>
            <a:ext cx="5108650" cy="163039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35939A-8C46-9F4C-84B9-0F6D78125B8F}"/>
              </a:ext>
            </a:extLst>
          </p:cNvPr>
          <p:cNvCxnSpPr>
            <a:endCxn id="61" idx="3"/>
          </p:cNvCxnSpPr>
          <p:nvPr/>
        </p:nvCxnSpPr>
        <p:spPr>
          <a:xfrm>
            <a:off x="2138961" y="4198280"/>
            <a:ext cx="540052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F4BA226-3FEF-334D-B696-BFC15A452C3E}"/>
              </a:ext>
            </a:extLst>
          </p:cNvPr>
          <p:cNvSpPr/>
          <p:nvPr/>
        </p:nvSpPr>
        <p:spPr>
          <a:xfrm>
            <a:off x="2138961" y="3337852"/>
            <a:ext cx="5384593" cy="8394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C445080-F1C7-B347-B319-EA8C9CFBED0A}"/>
              </a:ext>
            </a:extLst>
          </p:cNvPr>
          <p:cNvCxnSpPr>
            <a:cxnSpLocks/>
          </p:cNvCxnSpPr>
          <p:nvPr/>
        </p:nvCxnSpPr>
        <p:spPr>
          <a:xfrm flipV="1">
            <a:off x="2138961" y="3052566"/>
            <a:ext cx="11893" cy="1175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06116B-D7C2-144D-A2F0-6E9186919D04}"/>
              </a:ext>
            </a:extLst>
          </p:cNvPr>
          <p:cNvCxnSpPr>
            <a:cxnSpLocks/>
          </p:cNvCxnSpPr>
          <p:nvPr/>
        </p:nvCxnSpPr>
        <p:spPr>
          <a:xfrm flipH="1">
            <a:off x="1932317" y="4868427"/>
            <a:ext cx="1452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07401F-7305-784B-9FAF-72A758FFF6DD}"/>
              </a:ext>
            </a:extLst>
          </p:cNvPr>
          <p:cNvCxnSpPr>
            <a:cxnSpLocks/>
          </p:cNvCxnSpPr>
          <p:nvPr/>
        </p:nvCxnSpPr>
        <p:spPr>
          <a:xfrm flipH="1">
            <a:off x="1932317" y="4730404"/>
            <a:ext cx="1452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0AAB7EE-E1F1-4C47-9313-5907C3279195}"/>
              </a:ext>
            </a:extLst>
          </p:cNvPr>
          <p:cNvSpPr/>
          <p:nvPr/>
        </p:nvSpPr>
        <p:spPr>
          <a:xfrm>
            <a:off x="4868501" y="4000793"/>
            <a:ext cx="163902" cy="68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C46825-41D6-6244-BA6E-1A0E51FF5953}"/>
              </a:ext>
            </a:extLst>
          </p:cNvPr>
          <p:cNvSpPr/>
          <p:nvPr/>
        </p:nvSpPr>
        <p:spPr>
          <a:xfrm>
            <a:off x="2285999" y="3977934"/>
            <a:ext cx="5063707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6059E1-62DD-1E4B-B7B4-F28613EEF65A}"/>
              </a:ext>
            </a:extLst>
          </p:cNvPr>
          <p:cNvSpPr/>
          <p:nvPr/>
        </p:nvSpPr>
        <p:spPr>
          <a:xfrm>
            <a:off x="6072996" y="3876389"/>
            <a:ext cx="1276710" cy="135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CF91E5A-6880-2B47-918B-429F5DBC3B7B}"/>
              </a:ext>
            </a:extLst>
          </p:cNvPr>
          <p:cNvSpPr/>
          <p:nvPr/>
        </p:nvSpPr>
        <p:spPr>
          <a:xfrm>
            <a:off x="2285999" y="3891112"/>
            <a:ext cx="1276710" cy="144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9528B-2F88-8442-855D-CAFF923F9820}"/>
              </a:ext>
            </a:extLst>
          </p:cNvPr>
          <p:cNvSpPr/>
          <p:nvPr/>
        </p:nvSpPr>
        <p:spPr>
          <a:xfrm>
            <a:off x="3389850" y="4296611"/>
            <a:ext cx="135148" cy="10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D1176F-224B-AA42-A13F-3A1B97A9BCEA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3516867" y="4348248"/>
            <a:ext cx="8131" cy="38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D4DBDF-18E6-1E45-83A0-BF2E06939133}"/>
              </a:ext>
            </a:extLst>
          </p:cNvPr>
          <p:cNvCxnSpPr>
            <a:cxnSpLocks/>
          </p:cNvCxnSpPr>
          <p:nvPr/>
        </p:nvCxnSpPr>
        <p:spPr>
          <a:xfrm flipV="1">
            <a:off x="3378050" y="4365938"/>
            <a:ext cx="6381" cy="36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>
            <a:extLst>
              <a:ext uri="{FF2B5EF4-FFF2-40B4-BE49-F238E27FC236}">
                <a16:creationId xmlns:a16="http://schemas.microsoft.com/office/drawing/2014/main" id="{2E8E9D26-B126-8D45-800E-1518C0523CE0}"/>
              </a:ext>
            </a:extLst>
          </p:cNvPr>
          <p:cNvSpPr/>
          <p:nvPr/>
        </p:nvSpPr>
        <p:spPr>
          <a:xfrm>
            <a:off x="3344338" y="4730080"/>
            <a:ext cx="172529" cy="139301"/>
          </a:xfrm>
          <a:custGeom>
            <a:avLst/>
            <a:gdLst>
              <a:gd name="connsiteX0" fmla="*/ 172529 w 172529"/>
              <a:gd name="connsiteY0" fmla="*/ 0 h 139301"/>
              <a:gd name="connsiteX1" fmla="*/ 155276 w 172529"/>
              <a:gd name="connsiteY1" fmla="*/ 86265 h 139301"/>
              <a:gd name="connsiteX2" fmla="*/ 103517 w 172529"/>
              <a:gd name="connsiteY2" fmla="*/ 120770 h 139301"/>
              <a:gd name="connsiteX3" fmla="*/ 69012 w 172529"/>
              <a:gd name="connsiteY3" fmla="*/ 138023 h 139301"/>
              <a:gd name="connsiteX4" fmla="*/ 0 w 172529"/>
              <a:gd name="connsiteY4" fmla="*/ 138023 h 139301"/>
              <a:gd name="connsiteX5" fmla="*/ 0 w 172529"/>
              <a:gd name="connsiteY5" fmla="*/ 138023 h 1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9" h="139301">
                <a:moveTo>
                  <a:pt x="172529" y="0"/>
                </a:moveTo>
                <a:cubicBezTo>
                  <a:pt x="169653" y="33068"/>
                  <a:pt x="166778" y="66137"/>
                  <a:pt x="155276" y="86265"/>
                </a:cubicBezTo>
                <a:cubicBezTo>
                  <a:pt x="143774" y="106393"/>
                  <a:pt x="103517" y="120770"/>
                  <a:pt x="103517" y="120770"/>
                </a:cubicBezTo>
                <a:cubicBezTo>
                  <a:pt x="89140" y="129396"/>
                  <a:pt x="86265" y="135147"/>
                  <a:pt x="69012" y="138023"/>
                </a:cubicBezTo>
                <a:cubicBezTo>
                  <a:pt x="51759" y="140899"/>
                  <a:pt x="0" y="138023"/>
                  <a:pt x="0" y="138023"/>
                </a:cubicBezTo>
                <a:lnTo>
                  <a:pt x="0" y="13802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F3DC91-002B-0D45-BFCB-CFE675E35810}"/>
              </a:ext>
            </a:extLst>
          </p:cNvPr>
          <p:cNvSpPr/>
          <p:nvPr/>
        </p:nvSpPr>
        <p:spPr>
          <a:xfrm>
            <a:off x="7539488" y="3401936"/>
            <a:ext cx="77636" cy="775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7684FBB-9A65-AE45-A66F-DEF3B88FB675}"/>
              </a:ext>
            </a:extLst>
          </p:cNvPr>
          <p:cNvCxnSpPr>
            <a:cxnSpLocks/>
          </p:cNvCxnSpPr>
          <p:nvPr/>
        </p:nvCxnSpPr>
        <p:spPr>
          <a:xfrm flipH="1">
            <a:off x="7578307" y="3789632"/>
            <a:ext cx="150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4238B03-59B6-FA4E-A0FF-6A61AEBF3D4D}"/>
              </a:ext>
            </a:extLst>
          </p:cNvPr>
          <p:cNvCxnSpPr>
            <a:cxnSpLocks/>
          </p:cNvCxnSpPr>
          <p:nvPr/>
        </p:nvCxnSpPr>
        <p:spPr>
          <a:xfrm>
            <a:off x="7670397" y="3706670"/>
            <a:ext cx="1" cy="184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B49D91F-C45E-A449-A731-1B4F00736B5F}"/>
              </a:ext>
            </a:extLst>
          </p:cNvPr>
          <p:cNvSpPr/>
          <p:nvPr/>
        </p:nvSpPr>
        <p:spPr>
          <a:xfrm>
            <a:off x="4904733" y="1953716"/>
            <a:ext cx="45719" cy="6508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B7A2DC0-D8A1-D84D-A879-3B3693CE2AB5}"/>
              </a:ext>
            </a:extLst>
          </p:cNvPr>
          <p:cNvCxnSpPr/>
          <p:nvPr/>
        </p:nvCxnSpPr>
        <p:spPr>
          <a:xfrm>
            <a:off x="3079630" y="2604551"/>
            <a:ext cx="3735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riangle 83">
            <a:extLst>
              <a:ext uri="{FF2B5EF4-FFF2-40B4-BE49-F238E27FC236}">
                <a16:creationId xmlns:a16="http://schemas.microsoft.com/office/drawing/2014/main" id="{15B6570A-985F-F547-A7CB-3B7948A0F121}"/>
              </a:ext>
            </a:extLst>
          </p:cNvPr>
          <p:cNvSpPr/>
          <p:nvPr/>
        </p:nvSpPr>
        <p:spPr>
          <a:xfrm rot="10800000">
            <a:off x="3122762" y="2616933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DDEDFBCC-FBBC-CF45-BD42-FDEA2EE92875}"/>
              </a:ext>
            </a:extLst>
          </p:cNvPr>
          <p:cNvSpPr/>
          <p:nvPr/>
        </p:nvSpPr>
        <p:spPr>
          <a:xfrm rot="10800000">
            <a:off x="3812874" y="2604551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>
            <a:extLst>
              <a:ext uri="{FF2B5EF4-FFF2-40B4-BE49-F238E27FC236}">
                <a16:creationId xmlns:a16="http://schemas.microsoft.com/office/drawing/2014/main" id="{C78D3E83-15F9-A845-A972-2E423A82C863}"/>
              </a:ext>
            </a:extLst>
          </p:cNvPr>
          <p:cNvSpPr/>
          <p:nvPr/>
        </p:nvSpPr>
        <p:spPr>
          <a:xfrm rot="10800000">
            <a:off x="4427407" y="2622669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4E74940C-16ED-BA43-8F9B-8B49B21F71EB}"/>
              </a:ext>
            </a:extLst>
          </p:cNvPr>
          <p:cNvSpPr/>
          <p:nvPr/>
        </p:nvSpPr>
        <p:spPr>
          <a:xfrm rot="10800000">
            <a:off x="5216266" y="2613365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iangle 87">
            <a:extLst>
              <a:ext uri="{FF2B5EF4-FFF2-40B4-BE49-F238E27FC236}">
                <a16:creationId xmlns:a16="http://schemas.microsoft.com/office/drawing/2014/main" id="{6878C9EE-EF0C-CA46-BC0E-B2B9AAF31108}"/>
              </a:ext>
            </a:extLst>
          </p:cNvPr>
          <p:cNvSpPr/>
          <p:nvPr/>
        </p:nvSpPr>
        <p:spPr>
          <a:xfrm rot="10800000">
            <a:off x="5950789" y="2613364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iangle 88">
            <a:extLst>
              <a:ext uri="{FF2B5EF4-FFF2-40B4-BE49-F238E27FC236}">
                <a16:creationId xmlns:a16="http://schemas.microsoft.com/office/drawing/2014/main" id="{EACDCDA9-18EC-0343-8980-3D6C514F1924}"/>
              </a:ext>
            </a:extLst>
          </p:cNvPr>
          <p:cNvSpPr/>
          <p:nvPr/>
        </p:nvSpPr>
        <p:spPr>
          <a:xfrm rot="10800000">
            <a:off x="6655632" y="2613365"/>
            <a:ext cx="122207" cy="948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0AD191-BFEC-0A4D-9056-3FAE5EADA3EE}"/>
              </a:ext>
            </a:extLst>
          </p:cNvPr>
          <p:cNvSpPr/>
          <p:nvPr/>
        </p:nvSpPr>
        <p:spPr>
          <a:xfrm>
            <a:off x="2579400" y="1953716"/>
            <a:ext cx="215660" cy="71599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DAE60F6-E138-6243-93AA-F2D987F00A83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2579400" y="2311713"/>
            <a:ext cx="0" cy="349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A8FDC08-6998-6148-8EA5-19083470651E}"/>
              </a:ext>
            </a:extLst>
          </p:cNvPr>
          <p:cNvCxnSpPr>
            <a:cxnSpLocks/>
          </p:cNvCxnSpPr>
          <p:nvPr/>
        </p:nvCxnSpPr>
        <p:spPr>
          <a:xfrm flipV="1">
            <a:off x="2801015" y="2311713"/>
            <a:ext cx="0" cy="29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n 92">
            <a:extLst>
              <a:ext uri="{FF2B5EF4-FFF2-40B4-BE49-F238E27FC236}">
                <a16:creationId xmlns:a16="http://schemas.microsoft.com/office/drawing/2014/main" id="{EE0923F5-9A06-CD4E-B57C-B414D1FF65F4}"/>
              </a:ext>
            </a:extLst>
          </p:cNvPr>
          <p:cNvSpPr/>
          <p:nvPr/>
        </p:nvSpPr>
        <p:spPr>
          <a:xfrm>
            <a:off x="2404791" y="1677380"/>
            <a:ext cx="564877" cy="46253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FEA0A5F-7356-E945-90B8-9BBB0C6D0744}"/>
              </a:ext>
            </a:extLst>
          </p:cNvPr>
          <p:cNvCxnSpPr>
            <a:cxnSpLocks/>
          </p:cNvCxnSpPr>
          <p:nvPr/>
        </p:nvCxnSpPr>
        <p:spPr>
          <a:xfrm flipV="1">
            <a:off x="2801015" y="2068915"/>
            <a:ext cx="159398" cy="249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1104405-B1AE-2F4C-9ED9-1F36EF33E344}"/>
              </a:ext>
            </a:extLst>
          </p:cNvPr>
          <p:cNvCxnSpPr>
            <a:cxnSpLocks/>
            <a:stCxn id="90" idx="1"/>
          </p:cNvCxnSpPr>
          <p:nvPr/>
        </p:nvCxnSpPr>
        <p:spPr>
          <a:xfrm flipH="1" flipV="1">
            <a:off x="2412398" y="2080755"/>
            <a:ext cx="167002" cy="230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7E44DAE-D81D-654D-96F3-EFECB4619D3D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1716656" y="1908645"/>
            <a:ext cx="6881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1982535-2CD4-F045-9160-C0400E075ACB}"/>
              </a:ext>
            </a:extLst>
          </p:cNvPr>
          <p:cNvCxnSpPr>
            <a:cxnSpLocks/>
          </p:cNvCxnSpPr>
          <p:nvPr/>
        </p:nvCxnSpPr>
        <p:spPr>
          <a:xfrm flipH="1">
            <a:off x="1716656" y="1953716"/>
            <a:ext cx="6881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F5A00D7B-8D07-7644-8806-1E8F20A84A10}"/>
              </a:ext>
            </a:extLst>
          </p:cNvPr>
          <p:cNvSpPr/>
          <p:nvPr/>
        </p:nvSpPr>
        <p:spPr>
          <a:xfrm>
            <a:off x="2579400" y="1523705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66CA172-EB52-7943-9604-BE02C5675E98}"/>
              </a:ext>
            </a:extLst>
          </p:cNvPr>
          <p:cNvSpPr/>
          <p:nvPr/>
        </p:nvSpPr>
        <p:spPr>
          <a:xfrm>
            <a:off x="2688854" y="1509723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33D9611-401D-4748-AEB7-80AA7678D7E6}"/>
              </a:ext>
            </a:extLst>
          </p:cNvPr>
          <p:cNvSpPr/>
          <p:nvPr/>
        </p:nvSpPr>
        <p:spPr>
          <a:xfrm>
            <a:off x="2665551" y="1453772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BD40AE-D2A4-2B4C-818F-7C8958F223BC}"/>
              </a:ext>
            </a:extLst>
          </p:cNvPr>
          <p:cNvSpPr/>
          <p:nvPr/>
        </p:nvSpPr>
        <p:spPr>
          <a:xfrm>
            <a:off x="2834995" y="1442880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5840CDA-7EFF-F14E-8265-FF03ECE028D7}"/>
              </a:ext>
            </a:extLst>
          </p:cNvPr>
          <p:cNvSpPr/>
          <p:nvPr/>
        </p:nvSpPr>
        <p:spPr>
          <a:xfrm>
            <a:off x="2734573" y="1397423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E1B2ADD-0F00-AB49-990E-5B1D2430BE7D}"/>
              </a:ext>
            </a:extLst>
          </p:cNvPr>
          <p:cNvSpPr/>
          <p:nvPr/>
        </p:nvSpPr>
        <p:spPr>
          <a:xfrm>
            <a:off x="2556540" y="1420885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AC53406-1C57-1549-B9AD-48F986862D18}"/>
              </a:ext>
            </a:extLst>
          </p:cNvPr>
          <p:cNvSpPr/>
          <p:nvPr/>
        </p:nvSpPr>
        <p:spPr>
          <a:xfrm>
            <a:off x="2780292" y="1534687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ACCDAD-5C33-C148-A2FB-64266D256221}"/>
              </a:ext>
            </a:extLst>
          </p:cNvPr>
          <p:cNvSpPr/>
          <p:nvPr/>
        </p:nvSpPr>
        <p:spPr>
          <a:xfrm>
            <a:off x="2625119" y="1594938"/>
            <a:ext cx="45719" cy="46161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FAA9BD0-26D5-7F47-98F2-30145C2ED9AD}"/>
              </a:ext>
            </a:extLst>
          </p:cNvPr>
          <p:cNvSpPr txBox="1"/>
          <p:nvPr/>
        </p:nvSpPr>
        <p:spPr>
          <a:xfrm>
            <a:off x="3056651" y="1441072"/>
            <a:ext cx="103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Malt hydrator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EC69382-823B-914A-9F60-41113C296273}"/>
              </a:ext>
            </a:extLst>
          </p:cNvPr>
          <p:cNvSpPr txBox="1"/>
          <p:nvPr/>
        </p:nvSpPr>
        <p:spPr>
          <a:xfrm>
            <a:off x="1003535" y="1575477"/>
            <a:ext cx="76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Mash water</a:t>
            </a:r>
          </a:p>
          <a:p>
            <a:r>
              <a:rPr lang="en-US" dirty="0"/>
              <a:t>input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91BA09-8B2A-A546-8C1D-23BF6341DC97}"/>
              </a:ext>
            </a:extLst>
          </p:cNvPr>
          <p:cNvSpPr txBox="1"/>
          <p:nvPr/>
        </p:nvSpPr>
        <p:spPr>
          <a:xfrm>
            <a:off x="1282457" y="3282970"/>
            <a:ext cx="86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Grain bed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DFC9A1-BE45-CC4D-AFE8-4C1D144811AC}"/>
              </a:ext>
            </a:extLst>
          </p:cNvPr>
          <p:cNvSpPr txBox="1"/>
          <p:nvPr/>
        </p:nvSpPr>
        <p:spPr>
          <a:xfrm>
            <a:off x="3873977" y="4645078"/>
            <a:ext cx="231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Rakes for stirring and spent grain discharge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BAC13F2-CB1E-614F-B281-F16479A77E19}"/>
              </a:ext>
            </a:extLst>
          </p:cNvPr>
          <p:cNvSpPr txBox="1"/>
          <p:nvPr/>
        </p:nvSpPr>
        <p:spPr>
          <a:xfrm>
            <a:off x="6734098" y="1832896"/>
            <a:ext cx="216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Nozzles for</a:t>
            </a:r>
          </a:p>
          <a:p>
            <a:r>
              <a:rPr lang="en-US" dirty="0"/>
              <a:t> </a:t>
            </a:r>
            <a:r>
              <a:rPr lang="en-US" dirty="0" err="1"/>
              <a:t>sparge</a:t>
            </a:r>
            <a:r>
              <a:rPr lang="en-US" dirty="0"/>
              <a:t> water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D4B5DB4-8F95-0245-8173-5207E48D9CCF}"/>
              </a:ext>
            </a:extLst>
          </p:cNvPr>
          <p:cNvSpPr txBox="1"/>
          <p:nvPr/>
        </p:nvSpPr>
        <p:spPr>
          <a:xfrm>
            <a:off x="897147" y="4418623"/>
            <a:ext cx="95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Wort output</a:t>
            </a:r>
          </a:p>
        </p:txBody>
      </p:sp>
      <p:sp>
        <p:nvSpPr>
          <p:cNvPr id="112" name="Left Arrow 111">
            <a:extLst>
              <a:ext uri="{FF2B5EF4-FFF2-40B4-BE49-F238E27FC236}">
                <a16:creationId xmlns:a16="http://schemas.microsoft.com/office/drawing/2014/main" id="{7361EAAD-35AC-194A-90B3-9105514C3A39}"/>
              </a:ext>
            </a:extLst>
          </p:cNvPr>
          <p:cNvSpPr/>
          <p:nvPr/>
        </p:nvSpPr>
        <p:spPr>
          <a:xfrm>
            <a:off x="1656790" y="4730080"/>
            <a:ext cx="248252" cy="100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1C53488-E9F2-7E41-BFB1-14B3C83646E7}"/>
              </a:ext>
            </a:extLst>
          </p:cNvPr>
          <p:cNvSpPr txBox="1"/>
          <p:nvPr/>
        </p:nvSpPr>
        <p:spPr>
          <a:xfrm>
            <a:off x="7789653" y="3401936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Spent grain removal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544BCF9-5339-A347-81AA-49F02E612290}"/>
              </a:ext>
            </a:extLst>
          </p:cNvPr>
          <p:cNvSpPr txBox="1"/>
          <p:nvPr/>
        </p:nvSpPr>
        <p:spPr>
          <a:xfrm>
            <a:off x="6944264" y="4456831"/>
            <a:ext cx="133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Slotted false bottom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9C3F1C-DC59-664E-876A-5FE659994339}"/>
              </a:ext>
            </a:extLst>
          </p:cNvPr>
          <p:cNvCxnSpPr>
            <a:stCxn id="110" idx="1"/>
          </p:cNvCxnSpPr>
          <p:nvPr/>
        </p:nvCxnSpPr>
        <p:spPr>
          <a:xfrm flipH="1">
            <a:off x="5950789" y="2156062"/>
            <a:ext cx="783309" cy="342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AAE1D9C-B93B-F943-AC49-9639CDF05A8A}"/>
              </a:ext>
            </a:extLst>
          </p:cNvPr>
          <p:cNvCxnSpPr/>
          <p:nvPr/>
        </p:nvCxnSpPr>
        <p:spPr>
          <a:xfrm flipH="1" flipV="1">
            <a:off x="6305909" y="4228472"/>
            <a:ext cx="638355" cy="501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93C6FA4-15D8-1642-9A05-30E7AEB39010}"/>
              </a:ext>
            </a:extLst>
          </p:cNvPr>
          <p:cNvSpPr txBox="1"/>
          <p:nvPr/>
        </p:nvSpPr>
        <p:spPr>
          <a:xfrm>
            <a:off x="1282457" y="291402"/>
            <a:ext cx="699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Mash/</a:t>
            </a:r>
            <a:r>
              <a:rPr lang="en-US" sz="3600" dirty="0" err="1"/>
              <a:t>lauter</a:t>
            </a:r>
            <a:r>
              <a:rPr lang="en-US" sz="3600" dirty="0"/>
              <a:t> </a:t>
            </a:r>
            <a:r>
              <a:rPr lang="en-US" sz="3600" dirty="0" err="1"/>
              <a:t>Tun</a:t>
            </a:r>
            <a:r>
              <a:rPr lang="en-US" sz="3600" dirty="0"/>
              <a:t> Details</a:t>
            </a:r>
          </a:p>
        </p:txBody>
      </p:sp>
    </p:spTree>
    <p:extLst>
      <p:ext uri="{BB962C8B-B14F-4D97-AF65-F5344CB8AC3E}">
        <p14:creationId xmlns:p14="http://schemas.microsoft.com/office/powerpoint/2010/main" val="127212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87FFFE-F5D3-CE45-A4C7-911FB786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A4EF7-F02C-0D4F-84D6-69FB72DF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34E61-8F9F-664D-B1E8-745E376BB4C5}"/>
              </a:ext>
            </a:extLst>
          </p:cNvPr>
          <p:cNvSpPr txBox="1"/>
          <p:nvPr/>
        </p:nvSpPr>
        <p:spPr>
          <a:xfrm>
            <a:off x="1477108" y="331596"/>
            <a:ext cx="667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Other Brewhouse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316B-4A82-C444-A026-E01A0CCC4E7E}"/>
              </a:ext>
            </a:extLst>
          </p:cNvPr>
          <p:cNvSpPr txBox="1"/>
          <p:nvPr/>
        </p:nvSpPr>
        <p:spPr>
          <a:xfrm>
            <a:off x="1788607" y="1487157"/>
            <a:ext cx="2783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Hot liquor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Heat exchanger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9A8E3-A58D-6F40-84B9-8FC35B04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49254" y="3598510"/>
            <a:ext cx="2577402" cy="1931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357D95-13D8-8D46-B01B-DEAB5CE56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6" t="11699" r="18132" b="28487"/>
          <a:stretch/>
        </p:blipFill>
        <p:spPr>
          <a:xfrm>
            <a:off x="5098541" y="1406829"/>
            <a:ext cx="2297046" cy="17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5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8DD614-7A17-F64C-A9CC-D194A9C1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A6C4E-4A0B-F942-BF1F-7B572B95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8AC85-0274-8342-87E7-E55C4488CC25}"/>
              </a:ext>
            </a:extLst>
          </p:cNvPr>
          <p:cNvSpPr txBox="1"/>
          <p:nvPr/>
        </p:nvSpPr>
        <p:spPr>
          <a:xfrm>
            <a:off x="1848897" y="271305"/>
            <a:ext cx="573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Fermentation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FB34-C30C-A24A-8458-6BBC0FC89BC1}"/>
              </a:ext>
            </a:extLst>
          </p:cNvPr>
          <p:cNvSpPr txBox="1"/>
          <p:nvPr/>
        </p:nvSpPr>
        <p:spPr>
          <a:xfrm>
            <a:off x="813916" y="1724259"/>
            <a:ext cx="4953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Conical fermenter tanks (</a:t>
            </a:r>
            <a:r>
              <a:rPr lang="en-US" sz="2400" dirty="0" err="1"/>
              <a:t>uni</a:t>
            </a:r>
            <a:r>
              <a:rPr lang="en-US" sz="2400" dirty="0"/>
              <a:t>-tanks) can be used for both primary fermentation and beer maturation.</a:t>
            </a:r>
          </a:p>
          <a:p>
            <a:endParaRPr lang="en-US" sz="2400" dirty="0"/>
          </a:p>
          <a:p>
            <a:r>
              <a:rPr lang="en-US" sz="2400" dirty="0"/>
              <a:t>Small-medium size breweries use glycol cooling in jackets, while large breweries use temperature-controlled rooms.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93777-BC37-ED4A-9B21-3CF17C16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75759" y="2126786"/>
            <a:ext cx="3214506" cy="24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BBF277-37FF-9644-9CCF-14A1679D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51FF2-8478-5C47-821B-E69E3051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E43B7-1C83-D04F-B2E0-133CCD67C34F}"/>
              </a:ext>
            </a:extLst>
          </p:cNvPr>
          <p:cNvSpPr txBox="1"/>
          <p:nvPr/>
        </p:nvSpPr>
        <p:spPr>
          <a:xfrm>
            <a:off x="1587640" y="200967"/>
            <a:ext cx="61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Clarification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129A7-B745-1645-8550-28EA0CDE6B50}"/>
              </a:ext>
            </a:extLst>
          </p:cNvPr>
          <p:cNvSpPr txBox="1"/>
          <p:nvPr/>
        </p:nvSpPr>
        <p:spPr>
          <a:xfrm>
            <a:off x="894303" y="1247350"/>
            <a:ext cx="780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Following fermentation-maturation, removal of yeast and other suspended solid material can be accomplished with the use of sedimentation, filtration or centrifugation.</a:t>
            </a:r>
          </a:p>
        </p:txBody>
      </p:sp>
      <p:pic>
        <p:nvPicPr>
          <p:cNvPr id="6" name="Picture 4" descr="BTEC CEN1.jpg">
            <a:extLst>
              <a:ext uri="{FF2B5EF4-FFF2-40B4-BE49-F238E27FC236}">
                <a16:creationId xmlns:a16="http://schemas.microsoft.com/office/drawing/2014/main" id="{6B0A00AF-4DBF-A348-AF24-10B4328F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1791" r="5949"/>
          <a:stretch>
            <a:fillRect/>
          </a:stretch>
        </p:blipFill>
        <p:spPr bwMode="auto">
          <a:xfrm>
            <a:off x="5154859" y="2589789"/>
            <a:ext cx="3547327" cy="312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A64D2-7F99-CD4C-BFF2-5F3897EC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09" y="2589789"/>
            <a:ext cx="3931876" cy="2947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67ACEF-DB52-7C44-8F7B-276DC58AADA1}"/>
              </a:ext>
            </a:extLst>
          </p:cNvPr>
          <p:cNvSpPr txBox="1"/>
          <p:nvPr/>
        </p:nvSpPr>
        <p:spPr>
          <a:xfrm>
            <a:off x="1080198" y="5679060"/>
            <a:ext cx="359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Plate and frame filter (40 x 40 cm)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1A3F8-CDF5-F14E-9D6C-D4E4605C15A9}"/>
              </a:ext>
            </a:extLst>
          </p:cNvPr>
          <p:cNvSpPr txBox="1"/>
          <p:nvPr/>
        </p:nvSpPr>
        <p:spPr>
          <a:xfrm>
            <a:off x="5154859" y="5863726"/>
            <a:ext cx="354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Continuous disk-stack centrifuge</a:t>
            </a:r>
          </a:p>
        </p:txBody>
      </p:sp>
    </p:spTree>
    <p:extLst>
      <p:ext uri="{BB962C8B-B14F-4D97-AF65-F5344CB8AC3E}">
        <p14:creationId xmlns:p14="http://schemas.microsoft.com/office/powerpoint/2010/main" val="395210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D90CF1-51CA-3646-873C-CAABF5BB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20ED-56A2-CE4B-B3DF-7EBDF402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8F3A9-7E7E-8841-BB62-3A840E48533D}"/>
              </a:ext>
            </a:extLst>
          </p:cNvPr>
          <p:cNvSpPr txBox="1"/>
          <p:nvPr/>
        </p:nvSpPr>
        <p:spPr>
          <a:xfrm>
            <a:off x="959617" y="347455"/>
            <a:ext cx="722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Carbonation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89E71-9F39-0B46-A50D-E5673BAF4C09}"/>
              </a:ext>
            </a:extLst>
          </p:cNvPr>
          <p:cNvSpPr txBox="1"/>
          <p:nvPr/>
        </p:nvSpPr>
        <p:spPr>
          <a:xfrm>
            <a:off x="954593" y="1577591"/>
            <a:ext cx="3848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Clarified beer is transferred to the jacketed bright tank where it is stored under pressure (10 – 15 </a:t>
            </a:r>
            <a:r>
              <a:rPr lang="en-US" sz="2400" dirty="0" err="1"/>
              <a:t>psig</a:t>
            </a:r>
            <a:r>
              <a:rPr lang="en-US" sz="2400" dirty="0"/>
              <a:t> of gaseous CO</a:t>
            </a:r>
            <a:r>
              <a:rPr lang="en-US" sz="2400" baseline="-25000" dirty="0"/>
              <a:t>2</a:t>
            </a:r>
            <a:r>
              <a:rPr lang="en-US" sz="2400" dirty="0"/>
              <a:t>) at low temperature (2 – 4</a:t>
            </a:r>
            <a:r>
              <a:rPr lang="en-US" sz="2400" baseline="30000" dirty="0"/>
              <a:t>o</a:t>
            </a:r>
            <a:r>
              <a:rPr lang="en-US" sz="2400" dirty="0"/>
              <a:t>C) for several days prior to packaging.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75D9F-B774-7942-BB50-BAD9D448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08162" y="1927882"/>
            <a:ext cx="4466492" cy="33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83CE9D-579C-3743-B203-35CAA100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ADAB2-2B8A-874A-BC29-154E0911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9D585-D535-7D45-B4C7-12B7625F7C06}"/>
              </a:ext>
            </a:extLst>
          </p:cNvPr>
          <p:cNvSpPr txBox="1"/>
          <p:nvPr/>
        </p:nvSpPr>
        <p:spPr>
          <a:xfrm>
            <a:off x="1587640" y="190919"/>
            <a:ext cx="616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Packaging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5DA71-C4A2-BA44-9EA2-26E8EC511479}"/>
              </a:ext>
            </a:extLst>
          </p:cNvPr>
          <p:cNvSpPr txBox="1"/>
          <p:nvPr/>
        </p:nvSpPr>
        <p:spPr>
          <a:xfrm>
            <a:off x="726103" y="1288531"/>
            <a:ext cx="5414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Stainless steel kegs:</a:t>
            </a:r>
          </a:p>
          <a:p>
            <a:r>
              <a:rPr lang="en-US" sz="2400" dirty="0"/>
              <a:t>5.2 gallon (approx. 1/6 of a BBL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sixtel</a:t>
            </a:r>
            <a:r>
              <a:rPr lang="en-US" sz="2400" dirty="0"/>
              <a:t>)</a:t>
            </a:r>
          </a:p>
          <a:p>
            <a:r>
              <a:rPr lang="en-US" sz="2400" dirty="0"/>
              <a:t>15.5 gallon (1/2 BBL)</a:t>
            </a:r>
          </a:p>
          <a:p>
            <a:r>
              <a:rPr lang="en-US" sz="2400" dirty="0"/>
              <a:t>7.75 gallon (1/4 BBL </a:t>
            </a:r>
            <a:r>
              <a:rPr lang="mr-IN" sz="2400" dirty="0"/>
              <a:t>–</a:t>
            </a:r>
            <a:r>
              <a:rPr lang="en-US" sz="2400" dirty="0"/>
              <a:t> reduced height)</a:t>
            </a:r>
          </a:p>
          <a:p>
            <a:endParaRPr lang="en-US" sz="2400" dirty="0"/>
          </a:p>
        </p:txBody>
      </p:sp>
      <p:pic>
        <p:nvPicPr>
          <p:cNvPr id="6" name="Picture 5" descr="beer keg sizes.jpg">
            <a:extLst>
              <a:ext uri="{FF2B5EF4-FFF2-40B4-BE49-F238E27FC236}">
                <a16:creationId xmlns:a16="http://schemas.microsoft.com/office/drawing/2014/main" id="{60BD4110-7D0C-6044-95A0-11F4BA083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9396" r="12457" b="7214"/>
          <a:stretch/>
        </p:blipFill>
        <p:spPr>
          <a:xfrm>
            <a:off x="6140735" y="1396721"/>
            <a:ext cx="2160387" cy="2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6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A1DF22-041C-B346-B8EC-6EC1197F3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38985" r="33125" b="21787"/>
          <a:stretch/>
        </p:blipFill>
        <p:spPr>
          <a:xfrm>
            <a:off x="2285075" y="2457255"/>
            <a:ext cx="1075911" cy="793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92902A-4924-6E45-A083-6E3278889BAB}"/>
              </a:ext>
            </a:extLst>
          </p:cNvPr>
          <p:cNvSpPr/>
          <p:nvPr/>
        </p:nvSpPr>
        <p:spPr>
          <a:xfrm>
            <a:off x="3064553" y="2712371"/>
            <a:ext cx="296432" cy="28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A325-9B16-C448-8B18-BA54E292E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2" t="7584" r="24783" b="36667"/>
          <a:stretch/>
        </p:blipFill>
        <p:spPr>
          <a:xfrm>
            <a:off x="3730663" y="2255171"/>
            <a:ext cx="1540377" cy="914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EB0B7-D233-0549-B6FC-85E90B423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6" t="7584" r="44565" b="40145"/>
          <a:stretch/>
        </p:blipFill>
        <p:spPr>
          <a:xfrm>
            <a:off x="5640716" y="1989557"/>
            <a:ext cx="932350" cy="130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83B3E-2723-7C4C-94B0-730C144C95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8" t="24219" r="41739" b="34928"/>
          <a:stretch/>
        </p:blipFill>
        <p:spPr>
          <a:xfrm>
            <a:off x="6942743" y="2158864"/>
            <a:ext cx="1073426" cy="1107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2FD79-12A1-2447-A4E5-47E1A7CFD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61" t="23720" r="41630" b="35893"/>
          <a:stretch/>
        </p:blipFill>
        <p:spPr>
          <a:xfrm>
            <a:off x="6942744" y="3751767"/>
            <a:ext cx="1147421" cy="1152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D9944-3B47-AD41-BF18-6A88F508AC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48" t="16473" r="52282" b="35121"/>
          <a:stretch/>
        </p:blipFill>
        <p:spPr>
          <a:xfrm>
            <a:off x="5852266" y="3934403"/>
            <a:ext cx="675860" cy="787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88B62-1E81-5547-B896-DC5D0DDA11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739" t="21433" r="42283" b="33382"/>
          <a:stretch/>
        </p:blipFill>
        <p:spPr>
          <a:xfrm>
            <a:off x="3936712" y="3725131"/>
            <a:ext cx="1182886" cy="1157310"/>
          </a:xfrm>
          <a:prstGeom prst="rect">
            <a:avLst/>
          </a:prstGeom>
        </p:spPr>
      </p:pic>
      <p:sp>
        <p:nvSpPr>
          <p:cNvPr id="12" name="Can 11">
            <a:extLst>
              <a:ext uri="{FF2B5EF4-FFF2-40B4-BE49-F238E27FC236}">
                <a16:creationId xmlns:a16="http://schemas.microsoft.com/office/drawing/2014/main" id="{7E90FEA0-AF66-6844-A2C4-0D0E39529839}"/>
              </a:ext>
            </a:extLst>
          </p:cNvPr>
          <p:cNvSpPr/>
          <p:nvPr/>
        </p:nvSpPr>
        <p:spPr>
          <a:xfrm>
            <a:off x="2515760" y="4211867"/>
            <a:ext cx="330476" cy="447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AC235477-1AC6-3449-A1CB-75A78944637A}"/>
              </a:ext>
            </a:extLst>
          </p:cNvPr>
          <p:cNvSpPr/>
          <p:nvPr/>
        </p:nvSpPr>
        <p:spPr>
          <a:xfrm>
            <a:off x="3144410" y="4529921"/>
            <a:ext cx="59634" cy="1292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9FD67DA-90AF-3944-80ED-A9B58C63594B}"/>
              </a:ext>
            </a:extLst>
          </p:cNvPr>
          <p:cNvSpPr/>
          <p:nvPr/>
        </p:nvSpPr>
        <p:spPr>
          <a:xfrm>
            <a:off x="2925750" y="4239301"/>
            <a:ext cx="139147" cy="4237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9354F-D99C-9B44-813E-46EEE645F6FC}"/>
              </a:ext>
            </a:extLst>
          </p:cNvPr>
          <p:cNvSpPr txBox="1"/>
          <p:nvPr/>
        </p:nvSpPr>
        <p:spPr>
          <a:xfrm>
            <a:off x="2285074" y="1549774"/>
            <a:ext cx="590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Milling	          Mashing/</a:t>
            </a:r>
            <a:r>
              <a:rPr lang="en-US" sz="1600" dirty="0" err="1"/>
              <a:t>lautering</a:t>
            </a:r>
            <a:r>
              <a:rPr lang="en-US" sz="1600" dirty="0"/>
              <a:t>             Boiling	Fermenting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E967B-6E68-7345-8392-BBB2170D18C3}"/>
              </a:ext>
            </a:extLst>
          </p:cNvPr>
          <p:cNvSpPr txBox="1"/>
          <p:nvPr/>
        </p:nvSpPr>
        <p:spPr>
          <a:xfrm>
            <a:off x="2285075" y="5029778"/>
            <a:ext cx="604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Packaging	                 Carbonating	               Clarifying	    Maturing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76BE9D-90E5-834F-BF0C-529C1432EC24}"/>
              </a:ext>
            </a:extLst>
          </p:cNvPr>
          <p:cNvSpPr/>
          <p:nvPr/>
        </p:nvSpPr>
        <p:spPr>
          <a:xfrm>
            <a:off x="3360985" y="2642926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255AD3D-3712-CD42-820C-1F290E43A140}"/>
              </a:ext>
            </a:extLst>
          </p:cNvPr>
          <p:cNvSpPr/>
          <p:nvPr/>
        </p:nvSpPr>
        <p:spPr>
          <a:xfrm>
            <a:off x="5305369" y="2650379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22E5CF4-6F17-E84C-8E63-6B0100A761B8}"/>
              </a:ext>
            </a:extLst>
          </p:cNvPr>
          <p:cNvSpPr/>
          <p:nvPr/>
        </p:nvSpPr>
        <p:spPr>
          <a:xfrm>
            <a:off x="6652672" y="2673642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5C44E86-92C4-7648-B1BC-90F7627377B2}"/>
              </a:ext>
            </a:extLst>
          </p:cNvPr>
          <p:cNvSpPr/>
          <p:nvPr/>
        </p:nvSpPr>
        <p:spPr>
          <a:xfrm rot="5400000">
            <a:off x="7374223" y="3399442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2A1CDC9-E731-BC43-97BE-DA7E8DE7F655}"/>
              </a:ext>
            </a:extLst>
          </p:cNvPr>
          <p:cNvSpPr/>
          <p:nvPr/>
        </p:nvSpPr>
        <p:spPr>
          <a:xfrm rot="10800000">
            <a:off x="6652672" y="4117160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64534AF-DE88-8549-B433-F45CE97E6D41}"/>
              </a:ext>
            </a:extLst>
          </p:cNvPr>
          <p:cNvSpPr/>
          <p:nvPr/>
        </p:nvSpPr>
        <p:spPr>
          <a:xfrm rot="10800000">
            <a:off x="5305369" y="4117160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D3584E2-12DE-EF4F-917E-E62DA9448A31}"/>
              </a:ext>
            </a:extLst>
          </p:cNvPr>
          <p:cNvSpPr/>
          <p:nvPr/>
        </p:nvSpPr>
        <p:spPr>
          <a:xfrm rot="10800000">
            <a:off x="3363917" y="4125357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59ED89F-D00E-6F4E-8476-A7BCCD5E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25B5EAE-B5CF-0B49-8E13-99CF41CD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t>2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2B5F97-2879-DB49-BA3F-6AB61443B31A}"/>
              </a:ext>
            </a:extLst>
          </p:cNvPr>
          <p:cNvSpPr txBox="1"/>
          <p:nvPr/>
        </p:nvSpPr>
        <p:spPr>
          <a:xfrm>
            <a:off x="738018" y="1775729"/>
            <a:ext cx="94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1B1AD-59C1-614F-B87B-08A3E84AF763}"/>
              </a:ext>
            </a:extLst>
          </p:cNvPr>
          <p:cNvSpPr txBox="1"/>
          <p:nvPr/>
        </p:nvSpPr>
        <p:spPr>
          <a:xfrm>
            <a:off x="488650" y="4195083"/>
            <a:ext cx="189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Tap room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4299E62-BEFA-CC43-8829-B1757CEE6C72}"/>
              </a:ext>
            </a:extLst>
          </p:cNvPr>
          <p:cNvSpPr/>
          <p:nvPr/>
        </p:nvSpPr>
        <p:spPr>
          <a:xfrm>
            <a:off x="1683949" y="2642926"/>
            <a:ext cx="458386" cy="174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758CE7A-F561-B344-B973-CCDD1D770A31}"/>
              </a:ext>
            </a:extLst>
          </p:cNvPr>
          <p:cNvSpPr/>
          <p:nvPr/>
        </p:nvSpPr>
        <p:spPr>
          <a:xfrm rot="10800000">
            <a:off x="1897100" y="4153254"/>
            <a:ext cx="458386" cy="174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jdsheppa\AppData\Local\Microsoft\Windows\Temporary Internet Files\Content.IE5\7CBNVJQ3\MC900441786[1].png">
            <a:extLst>
              <a:ext uri="{FF2B5EF4-FFF2-40B4-BE49-F238E27FC236}">
                <a16:creationId xmlns:a16="http://schemas.microsoft.com/office/drawing/2014/main" id="{1D25BE4D-0C93-F743-883E-FCB8207F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0" y="3487473"/>
            <a:ext cx="753436" cy="7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C9F277-F044-E741-B0C0-A72EAF8A31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704558" y="2403127"/>
            <a:ext cx="1002699" cy="7515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BE8807-A51F-0547-91A3-322AF63CF1DF}"/>
              </a:ext>
            </a:extLst>
          </p:cNvPr>
          <p:cNvSpPr txBox="1"/>
          <p:nvPr/>
        </p:nvSpPr>
        <p:spPr>
          <a:xfrm>
            <a:off x="1595641" y="261257"/>
            <a:ext cx="616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Brewing Process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0D2F24A4-9F1E-8646-A516-48EBD28EE1E1}"/>
              </a:ext>
            </a:extLst>
          </p:cNvPr>
          <p:cNvSpPr/>
          <p:nvPr/>
        </p:nvSpPr>
        <p:spPr>
          <a:xfrm rot="8685930">
            <a:off x="1897100" y="4618995"/>
            <a:ext cx="458386" cy="2242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DE315-F818-764C-99B0-10B35555CAC0}"/>
              </a:ext>
            </a:extLst>
          </p:cNvPr>
          <p:cNvSpPr txBox="1"/>
          <p:nvPr/>
        </p:nvSpPr>
        <p:spPr>
          <a:xfrm>
            <a:off x="914400" y="4722070"/>
            <a:ext cx="95605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Cold storage</a:t>
            </a:r>
          </a:p>
        </p:txBody>
      </p:sp>
    </p:spTree>
    <p:extLst>
      <p:ext uri="{BB962C8B-B14F-4D97-AF65-F5344CB8AC3E}">
        <p14:creationId xmlns:p14="http://schemas.microsoft.com/office/powerpoint/2010/main" val="9156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A1DF22-041C-B346-B8EC-6EC1197F3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38985" r="33125" b="21787"/>
          <a:stretch/>
        </p:blipFill>
        <p:spPr>
          <a:xfrm>
            <a:off x="2285075" y="2457255"/>
            <a:ext cx="1075911" cy="793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92902A-4924-6E45-A083-6E3278889BAB}"/>
              </a:ext>
            </a:extLst>
          </p:cNvPr>
          <p:cNvSpPr/>
          <p:nvPr/>
        </p:nvSpPr>
        <p:spPr>
          <a:xfrm>
            <a:off x="3064553" y="2712371"/>
            <a:ext cx="296432" cy="28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A325-9B16-C448-8B18-BA54E292E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2" t="7584" r="24783" b="36667"/>
          <a:stretch/>
        </p:blipFill>
        <p:spPr>
          <a:xfrm>
            <a:off x="3730663" y="2255171"/>
            <a:ext cx="1540377" cy="914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EB0B7-D233-0549-B6FC-85E90B423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6" t="7584" r="44565" b="40145"/>
          <a:stretch/>
        </p:blipFill>
        <p:spPr>
          <a:xfrm>
            <a:off x="5640716" y="1989557"/>
            <a:ext cx="932350" cy="130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83B3E-2723-7C4C-94B0-730C144C95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8" t="24219" r="41739" b="34928"/>
          <a:stretch/>
        </p:blipFill>
        <p:spPr>
          <a:xfrm>
            <a:off x="6942743" y="2158864"/>
            <a:ext cx="1073426" cy="1107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2FD79-12A1-2447-A4E5-47E1A7CFD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61" t="23720" r="41630" b="35893"/>
          <a:stretch/>
        </p:blipFill>
        <p:spPr>
          <a:xfrm>
            <a:off x="6942744" y="3751767"/>
            <a:ext cx="1147421" cy="1152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D9944-3B47-AD41-BF18-6A88F508AC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48" t="16473" r="52282" b="35121"/>
          <a:stretch/>
        </p:blipFill>
        <p:spPr>
          <a:xfrm>
            <a:off x="5852266" y="3934403"/>
            <a:ext cx="675860" cy="787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88B62-1E81-5547-B896-DC5D0DDA11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739" t="21433" r="42283" b="33382"/>
          <a:stretch/>
        </p:blipFill>
        <p:spPr>
          <a:xfrm>
            <a:off x="3936712" y="3725131"/>
            <a:ext cx="1182886" cy="1157310"/>
          </a:xfrm>
          <a:prstGeom prst="rect">
            <a:avLst/>
          </a:prstGeom>
        </p:spPr>
      </p:pic>
      <p:sp>
        <p:nvSpPr>
          <p:cNvPr id="12" name="Can 11">
            <a:extLst>
              <a:ext uri="{FF2B5EF4-FFF2-40B4-BE49-F238E27FC236}">
                <a16:creationId xmlns:a16="http://schemas.microsoft.com/office/drawing/2014/main" id="{7E90FEA0-AF66-6844-A2C4-0D0E39529839}"/>
              </a:ext>
            </a:extLst>
          </p:cNvPr>
          <p:cNvSpPr/>
          <p:nvPr/>
        </p:nvSpPr>
        <p:spPr>
          <a:xfrm>
            <a:off x="2515760" y="4211867"/>
            <a:ext cx="330476" cy="447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AC235477-1AC6-3449-A1CB-75A78944637A}"/>
              </a:ext>
            </a:extLst>
          </p:cNvPr>
          <p:cNvSpPr/>
          <p:nvPr/>
        </p:nvSpPr>
        <p:spPr>
          <a:xfrm>
            <a:off x="3144410" y="4529921"/>
            <a:ext cx="59634" cy="1292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9FD67DA-90AF-3944-80ED-A9B58C63594B}"/>
              </a:ext>
            </a:extLst>
          </p:cNvPr>
          <p:cNvSpPr/>
          <p:nvPr/>
        </p:nvSpPr>
        <p:spPr>
          <a:xfrm>
            <a:off x="2925750" y="4239301"/>
            <a:ext cx="139147" cy="4237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9354F-D99C-9B44-813E-46EEE645F6FC}"/>
              </a:ext>
            </a:extLst>
          </p:cNvPr>
          <p:cNvSpPr txBox="1"/>
          <p:nvPr/>
        </p:nvSpPr>
        <p:spPr>
          <a:xfrm>
            <a:off x="2285074" y="1549774"/>
            <a:ext cx="590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Milling	          Mashing/</a:t>
            </a:r>
            <a:r>
              <a:rPr lang="en-US" sz="1600" dirty="0" err="1"/>
              <a:t>lautering</a:t>
            </a:r>
            <a:r>
              <a:rPr lang="en-US" sz="1600" dirty="0"/>
              <a:t>             Boiling	Fermenting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E967B-6E68-7345-8392-BBB2170D18C3}"/>
              </a:ext>
            </a:extLst>
          </p:cNvPr>
          <p:cNvSpPr txBox="1"/>
          <p:nvPr/>
        </p:nvSpPr>
        <p:spPr>
          <a:xfrm>
            <a:off x="2285075" y="5029778"/>
            <a:ext cx="604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Packaging	                 Carbonating	               Clarifying	    Maturing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76BE9D-90E5-834F-BF0C-529C1432EC24}"/>
              </a:ext>
            </a:extLst>
          </p:cNvPr>
          <p:cNvSpPr/>
          <p:nvPr/>
        </p:nvSpPr>
        <p:spPr>
          <a:xfrm>
            <a:off x="3360985" y="2642926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255AD3D-3712-CD42-820C-1F290E43A140}"/>
              </a:ext>
            </a:extLst>
          </p:cNvPr>
          <p:cNvSpPr/>
          <p:nvPr/>
        </p:nvSpPr>
        <p:spPr>
          <a:xfrm>
            <a:off x="5305369" y="2650379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22E5CF4-6F17-E84C-8E63-6B0100A761B8}"/>
              </a:ext>
            </a:extLst>
          </p:cNvPr>
          <p:cNvSpPr/>
          <p:nvPr/>
        </p:nvSpPr>
        <p:spPr>
          <a:xfrm>
            <a:off x="6652672" y="2673642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5C44E86-92C4-7648-B1BC-90F7627377B2}"/>
              </a:ext>
            </a:extLst>
          </p:cNvPr>
          <p:cNvSpPr/>
          <p:nvPr/>
        </p:nvSpPr>
        <p:spPr>
          <a:xfrm rot="5400000">
            <a:off x="7374223" y="3399442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2A1CDC9-E731-BC43-97BE-DA7E8DE7F655}"/>
              </a:ext>
            </a:extLst>
          </p:cNvPr>
          <p:cNvSpPr/>
          <p:nvPr/>
        </p:nvSpPr>
        <p:spPr>
          <a:xfrm rot="10800000">
            <a:off x="6652672" y="4117160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64534AF-DE88-8549-B433-F45CE97E6D41}"/>
              </a:ext>
            </a:extLst>
          </p:cNvPr>
          <p:cNvSpPr/>
          <p:nvPr/>
        </p:nvSpPr>
        <p:spPr>
          <a:xfrm rot="10800000">
            <a:off x="5305369" y="4117160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D3584E2-12DE-EF4F-917E-E62DA9448A31}"/>
              </a:ext>
            </a:extLst>
          </p:cNvPr>
          <p:cNvSpPr/>
          <p:nvPr/>
        </p:nvSpPr>
        <p:spPr>
          <a:xfrm rot="10800000">
            <a:off x="3363917" y="4125357"/>
            <a:ext cx="210464" cy="211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59ED89F-D00E-6F4E-8476-A7BCCD5E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25B5EAE-B5CF-0B49-8E13-99CF41CD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2B5F97-2879-DB49-BA3F-6AB61443B31A}"/>
              </a:ext>
            </a:extLst>
          </p:cNvPr>
          <p:cNvSpPr txBox="1"/>
          <p:nvPr/>
        </p:nvSpPr>
        <p:spPr>
          <a:xfrm>
            <a:off x="738018" y="1775729"/>
            <a:ext cx="94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4299E62-BEFA-CC43-8829-B1757CEE6C72}"/>
              </a:ext>
            </a:extLst>
          </p:cNvPr>
          <p:cNvSpPr/>
          <p:nvPr/>
        </p:nvSpPr>
        <p:spPr>
          <a:xfrm>
            <a:off x="1683949" y="2642926"/>
            <a:ext cx="458386" cy="174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C9F277-F044-E741-B0C0-A72EAF8A3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04558" y="2403127"/>
            <a:ext cx="1002699" cy="7515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BE8807-A51F-0547-91A3-322AF63CF1DF}"/>
              </a:ext>
            </a:extLst>
          </p:cNvPr>
          <p:cNvSpPr txBox="1"/>
          <p:nvPr/>
        </p:nvSpPr>
        <p:spPr>
          <a:xfrm>
            <a:off x="1595641" y="261257"/>
            <a:ext cx="616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Brewery Capacity</a:t>
            </a:r>
          </a:p>
        </p:txBody>
      </p:sp>
    </p:spTree>
    <p:extLst>
      <p:ext uri="{BB962C8B-B14F-4D97-AF65-F5344CB8AC3E}">
        <p14:creationId xmlns:p14="http://schemas.microsoft.com/office/powerpoint/2010/main" val="10630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7C57A-CD6E-FD4C-B5A5-55A74620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9749E-26D9-7648-857C-100B5463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0AD56-B9D9-7441-8EFF-D6C2B458FAC9}"/>
              </a:ext>
            </a:extLst>
          </p:cNvPr>
          <p:cNvSpPr txBox="1"/>
          <p:nvPr/>
        </p:nvSpPr>
        <p:spPr>
          <a:xfrm>
            <a:off x="1557495" y="291402"/>
            <a:ext cx="633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1. Grain Storage and Milling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29174-21AF-5347-98A6-DC51E5C3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87" y="1422541"/>
            <a:ext cx="1550447" cy="2061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9BE05-466E-DF4E-8362-3E5C9529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7572" y="4600648"/>
            <a:ext cx="1002699" cy="765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EC4BF-4D58-5447-90D3-2455CED6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35993" y="4590188"/>
            <a:ext cx="1002699" cy="76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406775-163C-6742-B3CD-213028F4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8852" y="4590189"/>
            <a:ext cx="1002699" cy="765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95A363-8090-9949-A428-C249664A397B}"/>
              </a:ext>
            </a:extLst>
          </p:cNvPr>
          <p:cNvSpPr txBox="1"/>
          <p:nvPr/>
        </p:nvSpPr>
        <p:spPr>
          <a:xfrm>
            <a:off x="1065125" y="3637503"/>
            <a:ext cx="148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Exterior Silos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2D4F7-375A-2245-9B6A-3FC7B1E9526C}"/>
              </a:ext>
            </a:extLst>
          </p:cNvPr>
          <p:cNvSpPr txBox="1"/>
          <p:nvPr/>
        </p:nvSpPr>
        <p:spPr>
          <a:xfrm>
            <a:off x="783771" y="5586884"/>
            <a:ext cx="187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 kg bags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5DBBB0-A91D-6A4F-BE9F-886CD4FC10EE}"/>
              </a:ext>
            </a:extLst>
          </p:cNvPr>
          <p:cNvCxnSpPr>
            <a:cxnSpLocks/>
          </p:cNvCxnSpPr>
          <p:nvPr/>
        </p:nvCxnSpPr>
        <p:spPr>
          <a:xfrm flipV="1">
            <a:off x="3028950" y="3100383"/>
            <a:ext cx="903373" cy="537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5F4753-4D4C-B947-A174-2B43C1600CCF}"/>
              </a:ext>
            </a:extLst>
          </p:cNvPr>
          <p:cNvSpPr txBox="1"/>
          <p:nvPr/>
        </p:nvSpPr>
        <p:spPr>
          <a:xfrm>
            <a:off x="3028950" y="2250831"/>
            <a:ext cx="103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 milling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8721E-108E-144D-B5A7-0E47B6B5BCE7}"/>
              </a:ext>
            </a:extLst>
          </p:cNvPr>
          <p:cNvCxnSpPr>
            <a:cxnSpLocks/>
          </p:cNvCxnSpPr>
          <p:nvPr/>
        </p:nvCxnSpPr>
        <p:spPr>
          <a:xfrm>
            <a:off x="3028950" y="3926603"/>
            <a:ext cx="864042" cy="434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E2E25F-4BBB-FC4F-896C-3895BC76CD4F}"/>
              </a:ext>
            </a:extLst>
          </p:cNvPr>
          <p:cNvSpPr txBox="1"/>
          <p:nvPr/>
        </p:nvSpPr>
        <p:spPr>
          <a:xfrm>
            <a:off x="3092066" y="4482159"/>
            <a:ext cx="90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Dry milling</a:t>
            </a:r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B90C54C2-C2BF-224A-A7B8-863DF1257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10937"/>
          <a:stretch/>
        </p:blipFill>
        <p:spPr>
          <a:xfrm>
            <a:off x="6116776" y="2187826"/>
            <a:ext cx="1374947" cy="1078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CAA7C2-CA83-B340-AF46-571AD5968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632">
            <a:off x="4808690" y="1732963"/>
            <a:ext cx="2378656" cy="5946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E620835-0C37-9545-B01C-AC9E70F6F9E8}"/>
              </a:ext>
            </a:extLst>
          </p:cNvPr>
          <p:cNvGrpSpPr/>
          <p:nvPr/>
        </p:nvGrpSpPr>
        <p:grpSpPr>
          <a:xfrm>
            <a:off x="4147007" y="2472268"/>
            <a:ext cx="1368153" cy="1379045"/>
            <a:chOff x="4644008" y="2721323"/>
            <a:chExt cx="1368153" cy="137904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433422-DC38-0345-B556-1FA943C0494E}"/>
                </a:ext>
              </a:extLst>
            </p:cNvPr>
            <p:cNvGrpSpPr/>
            <p:nvPr/>
          </p:nvGrpSpPr>
          <p:grpSpPr>
            <a:xfrm>
              <a:off x="4644008" y="2721323"/>
              <a:ext cx="1368153" cy="1379045"/>
              <a:chOff x="4067944" y="2643758"/>
              <a:chExt cx="1368153" cy="137904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54A122A-A108-D849-B6F0-640B86B30517}"/>
                  </a:ext>
                </a:extLst>
              </p:cNvPr>
              <p:cNvCxnSpPr/>
              <p:nvPr/>
            </p:nvCxnSpPr>
            <p:spPr>
              <a:xfrm>
                <a:off x="4067944" y="2643758"/>
                <a:ext cx="0" cy="136815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5606C20-4DB9-B243-A49C-184DAEB731B9}"/>
                  </a:ext>
                </a:extLst>
              </p:cNvPr>
              <p:cNvCxnSpPr/>
              <p:nvPr/>
            </p:nvCxnSpPr>
            <p:spPr>
              <a:xfrm>
                <a:off x="5436097" y="2654651"/>
                <a:ext cx="0" cy="136815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14E805-4699-914A-AC6A-E5D9B777EF6A}"/>
                  </a:ext>
                </a:extLst>
              </p:cNvPr>
              <p:cNvCxnSpPr/>
              <p:nvPr/>
            </p:nvCxnSpPr>
            <p:spPr>
              <a:xfrm rot="5400000">
                <a:off x="4752020" y="3327834"/>
                <a:ext cx="0" cy="136815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DC5220-6134-4A49-9AC4-BED4D5419472}"/>
                </a:ext>
              </a:extLst>
            </p:cNvPr>
            <p:cNvSpPr txBox="1"/>
            <p:nvPr/>
          </p:nvSpPr>
          <p:spPr>
            <a:xfrm>
              <a:off x="4810165" y="3197650"/>
              <a:ext cx="10801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Circulated     steeping vat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1AF420-E465-DC4E-9CD3-3D538FC33C88}"/>
              </a:ext>
            </a:extLst>
          </p:cNvPr>
          <p:cNvSpPr txBox="1"/>
          <p:nvPr/>
        </p:nvSpPr>
        <p:spPr>
          <a:xfrm>
            <a:off x="6093275" y="3486554"/>
            <a:ext cx="154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Mash Tun</a:t>
            </a:r>
          </a:p>
        </p:txBody>
      </p:sp>
      <p:pic>
        <p:nvPicPr>
          <p:cNvPr id="34" name="Content Placeholder 4">
            <a:extLst>
              <a:ext uri="{FF2B5EF4-FFF2-40B4-BE49-F238E27FC236}">
                <a16:creationId xmlns:a16="http://schemas.microsoft.com/office/drawing/2014/main" id="{8DAFCFB0-6170-C94C-976F-13E77E6F75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10937"/>
          <a:stretch/>
        </p:blipFill>
        <p:spPr>
          <a:xfrm>
            <a:off x="4152958" y="4072118"/>
            <a:ext cx="1374947" cy="1078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E2756C-57C4-274A-8B98-B7B3EA5A1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632">
            <a:off x="4825966" y="4852145"/>
            <a:ext cx="2378656" cy="594664"/>
          </a:xfrm>
          <a:prstGeom prst="rect">
            <a:avLst/>
          </a:prstGeom>
        </p:spPr>
      </p:pic>
      <p:sp>
        <p:nvSpPr>
          <p:cNvPr id="38" name="Can 37">
            <a:extLst>
              <a:ext uri="{FF2B5EF4-FFF2-40B4-BE49-F238E27FC236}">
                <a16:creationId xmlns:a16="http://schemas.microsoft.com/office/drawing/2014/main" id="{CC9A819E-BC9C-4E4C-A9E3-CB3F3E5430A7}"/>
              </a:ext>
            </a:extLst>
          </p:cNvPr>
          <p:cNvSpPr/>
          <p:nvPr/>
        </p:nvSpPr>
        <p:spPr>
          <a:xfrm>
            <a:off x="6467620" y="5078442"/>
            <a:ext cx="693335" cy="50844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59CB21-B478-1C4C-BC96-75D6A9873DFC}"/>
              </a:ext>
            </a:extLst>
          </p:cNvPr>
          <p:cNvSpPr txBox="1"/>
          <p:nvPr/>
        </p:nvSpPr>
        <p:spPr>
          <a:xfrm>
            <a:off x="7526649" y="512849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F7AC5F49-675E-D14C-B83F-307208AFA5BD}"/>
              </a:ext>
            </a:extLst>
          </p:cNvPr>
          <p:cNvSpPr/>
          <p:nvPr/>
        </p:nvSpPr>
        <p:spPr>
          <a:xfrm>
            <a:off x="6745329" y="3277084"/>
            <a:ext cx="137915" cy="21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AA4C44-E2C8-AA49-BFDE-3693CF80F792}"/>
              </a:ext>
            </a:extLst>
          </p:cNvPr>
          <p:cNvSpPr txBox="1"/>
          <p:nvPr/>
        </p:nvSpPr>
        <p:spPr>
          <a:xfrm>
            <a:off x="6093274" y="5889070"/>
            <a:ext cx="154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Mash Tun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DEE22012-E108-764E-8A37-B277498DD276}"/>
              </a:ext>
            </a:extLst>
          </p:cNvPr>
          <p:cNvSpPr/>
          <p:nvPr/>
        </p:nvSpPr>
        <p:spPr>
          <a:xfrm>
            <a:off x="6752330" y="5652629"/>
            <a:ext cx="137915" cy="21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857BFB8-B81B-174A-B6FA-D90BCD85D5D0}"/>
              </a:ext>
            </a:extLst>
          </p:cNvPr>
          <p:cNvSpPr/>
          <p:nvPr/>
        </p:nvSpPr>
        <p:spPr>
          <a:xfrm rot="5400000">
            <a:off x="7348735" y="5207414"/>
            <a:ext cx="137915" cy="21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06A1F4-2DDC-1D47-93C9-1DD7AFB0DE35}"/>
              </a:ext>
            </a:extLst>
          </p:cNvPr>
          <p:cNvSpPr/>
          <p:nvPr/>
        </p:nvSpPr>
        <p:spPr>
          <a:xfrm>
            <a:off x="4147007" y="3395505"/>
            <a:ext cx="1355545" cy="42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FD0875-FC52-334A-8C99-28796BFD5D06}"/>
              </a:ext>
            </a:extLst>
          </p:cNvPr>
          <p:cNvSpPr txBox="1"/>
          <p:nvPr/>
        </p:nvSpPr>
        <p:spPr>
          <a:xfrm>
            <a:off x="5126832" y="1422541"/>
            <a:ext cx="80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84E7F0-14A3-0549-82DB-AB479C9E35B4}"/>
              </a:ext>
            </a:extLst>
          </p:cNvPr>
          <p:cNvSpPr txBox="1"/>
          <p:nvPr/>
        </p:nvSpPr>
        <p:spPr>
          <a:xfrm>
            <a:off x="7747279" y="2727194"/>
            <a:ext cx="80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Roller mill</a:t>
            </a:r>
          </a:p>
        </p:txBody>
      </p:sp>
    </p:spTree>
    <p:extLst>
      <p:ext uri="{BB962C8B-B14F-4D97-AF65-F5344CB8AC3E}">
        <p14:creationId xmlns:p14="http://schemas.microsoft.com/office/powerpoint/2010/main" val="231185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471B5-EB7C-9047-8BF3-4C3A6D61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20C2A-198C-2B46-920F-1A02D7DF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2AB50-5026-B445-B2BA-F1B4B2A33C1D}"/>
              </a:ext>
            </a:extLst>
          </p:cNvPr>
          <p:cNvSpPr txBox="1"/>
          <p:nvPr/>
        </p:nvSpPr>
        <p:spPr>
          <a:xfrm>
            <a:off x="2074984" y="311498"/>
            <a:ext cx="499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Brewery Capacity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6DEA24-BABF-0244-9236-7843E4277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19240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070433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30331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9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Mashing (all grain)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– 1.5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7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Lautering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– 1.5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8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– 1.5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5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brewhouse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 – 4.5 </a:t>
                      </a:r>
                      <a:r>
                        <a:rPr lang="en-US" b="1" dirty="0" err="1"/>
                        <a:t>hrs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1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Fermentation (Ales)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– 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6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Maturation (Ales)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– 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1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Fermentation (Lagers)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– 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4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Maturation (Lagers)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– 35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85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– 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product cycle (ales)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– 17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11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product cycle (lagers)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– 50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9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0A5BC-8776-454D-BAAD-5C2F24E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E1696-7A88-7C43-AE37-104861C7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0D271-E0F7-F841-9710-FA4898120B1A}"/>
              </a:ext>
            </a:extLst>
          </p:cNvPr>
          <p:cNvSpPr txBox="1"/>
          <p:nvPr/>
        </p:nvSpPr>
        <p:spPr>
          <a:xfrm>
            <a:off x="2280976" y="291402"/>
            <a:ext cx="51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What’s the Bottleneck?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89643-AD87-084D-BB76-54AF39F468F0}"/>
              </a:ext>
            </a:extLst>
          </p:cNvPr>
          <p:cNvSpPr txBox="1"/>
          <p:nvPr/>
        </p:nvSpPr>
        <p:spPr>
          <a:xfrm>
            <a:off x="2346289" y="1939332"/>
            <a:ext cx="514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Brewhouse capacity: 		20 </a:t>
            </a:r>
            <a:r>
              <a:rPr lang="en-US" sz="2400" dirty="0" err="1"/>
              <a:t>bbl</a:t>
            </a:r>
            <a:r>
              <a:rPr lang="en-US" sz="2400" dirty="0"/>
              <a:t>*</a:t>
            </a:r>
          </a:p>
          <a:p>
            <a:endParaRPr lang="en-US" sz="2400" dirty="0"/>
          </a:p>
          <a:p>
            <a:r>
              <a:rPr lang="en-US" sz="2400" dirty="0"/>
              <a:t>Fermentation capacity:	3 x 20 </a:t>
            </a:r>
            <a:r>
              <a:rPr lang="en-US" sz="2400" dirty="0" err="1"/>
              <a:t>bbl</a:t>
            </a:r>
            <a:endParaRPr lang="en-US" sz="2400" dirty="0"/>
          </a:p>
          <a:p>
            <a:r>
              <a:rPr lang="en-US" sz="2400" dirty="0"/>
              <a:t>(no maturation)</a:t>
            </a:r>
          </a:p>
          <a:p>
            <a:endParaRPr lang="en-US" sz="2400" dirty="0"/>
          </a:p>
          <a:p>
            <a:r>
              <a:rPr lang="en-US" sz="2400" dirty="0"/>
              <a:t>Bright tank capacity:		20 </a:t>
            </a:r>
            <a:r>
              <a:rPr lang="en-US" sz="2400" dirty="0" err="1"/>
              <a:t>bbl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77B64-B31D-E34B-A748-92B35DC933B1}"/>
              </a:ext>
            </a:extLst>
          </p:cNvPr>
          <p:cNvSpPr txBox="1"/>
          <p:nvPr/>
        </p:nvSpPr>
        <p:spPr>
          <a:xfrm>
            <a:off x="3313443" y="4879923"/>
            <a:ext cx="3206051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 1 </a:t>
            </a:r>
            <a:r>
              <a:rPr lang="en-US" sz="2000" dirty="0" err="1"/>
              <a:t>bbl</a:t>
            </a:r>
            <a:r>
              <a:rPr lang="en-US" sz="2000" dirty="0"/>
              <a:t> of beer is 31 US gal.</a:t>
            </a:r>
          </a:p>
        </p:txBody>
      </p:sp>
    </p:spTree>
    <p:extLst>
      <p:ext uri="{BB962C8B-B14F-4D97-AF65-F5344CB8AC3E}">
        <p14:creationId xmlns:p14="http://schemas.microsoft.com/office/powerpoint/2010/main" val="38488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0A5BC-8776-454D-BAAD-5C2F24E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E1696-7A88-7C43-AE37-104861C7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0D271-E0F7-F841-9710-FA4898120B1A}"/>
              </a:ext>
            </a:extLst>
          </p:cNvPr>
          <p:cNvSpPr txBox="1"/>
          <p:nvPr/>
        </p:nvSpPr>
        <p:spPr>
          <a:xfrm>
            <a:off x="2280976" y="291402"/>
            <a:ext cx="51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What’s the Bottleneck?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89643-AD87-084D-BB76-54AF39F468F0}"/>
              </a:ext>
            </a:extLst>
          </p:cNvPr>
          <p:cNvSpPr txBox="1"/>
          <p:nvPr/>
        </p:nvSpPr>
        <p:spPr>
          <a:xfrm>
            <a:off x="974689" y="1939332"/>
            <a:ext cx="5140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Brewhouse capacity: 		20 </a:t>
            </a:r>
            <a:r>
              <a:rPr lang="en-US" sz="2400" dirty="0" err="1"/>
              <a:t>bbl</a:t>
            </a:r>
            <a:r>
              <a:rPr lang="en-US" sz="2400" dirty="0"/>
              <a:t>*</a:t>
            </a:r>
          </a:p>
          <a:p>
            <a:endParaRPr lang="en-US" sz="2400" dirty="0"/>
          </a:p>
          <a:p>
            <a:r>
              <a:rPr lang="en-US" sz="2400" dirty="0"/>
              <a:t>Fermentation capacity:	3 x 20 </a:t>
            </a:r>
            <a:r>
              <a:rPr lang="en-US" sz="2400" dirty="0" err="1"/>
              <a:t>bbl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Bright tank capacity:		20 </a:t>
            </a:r>
            <a:r>
              <a:rPr lang="en-US" sz="2400" dirty="0" err="1">
                <a:solidFill>
                  <a:srgbClr val="FF0000"/>
                </a:solidFill>
              </a:rPr>
              <a:t>bbl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77B64-B31D-E34B-A748-92B35DC933B1}"/>
              </a:ext>
            </a:extLst>
          </p:cNvPr>
          <p:cNvSpPr txBox="1"/>
          <p:nvPr/>
        </p:nvSpPr>
        <p:spPr>
          <a:xfrm>
            <a:off x="3313443" y="4879923"/>
            <a:ext cx="3206051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 1 </a:t>
            </a:r>
            <a:r>
              <a:rPr lang="en-US" sz="2000" dirty="0" err="1"/>
              <a:t>bbl</a:t>
            </a:r>
            <a:r>
              <a:rPr lang="en-US" sz="2000" dirty="0"/>
              <a:t> of beer is 31 US gal.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F5ED4-18EC-E546-BFAF-F4C2CEF6AD60}"/>
              </a:ext>
            </a:extLst>
          </p:cNvPr>
          <p:cNvSpPr txBox="1"/>
          <p:nvPr/>
        </p:nvSpPr>
        <p:spPr>
          <a:xfrm>
            <a:off x="5966834" y="1372048"/>
            <a:ext cx="1798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Time for 60 </a:t>
            </a:r>
            <a:r>
              <a:rPr lang="en-US" u="sng" dirty="0" err="1"/>
              <a:t>bbl</a:t>
            </a:r>
            <a:endParaRPr lang="en-US" dirty="0"/>
          </a:p>
          <a:p>
            <a:pPr algn="ctr"/>
            <a:endParaRPr lang="en-US" u="sng" dirty="0"/>
          </a:p>
          <a:p>
            <a:pPr algn="ctr"/>
            <a:r>
              <a:rPr lang="en-US" sz="2400" dirty="0"/>
              <a:t>12 </a:t>
            </a:r>
            <a:r>
              <a:rPr lang="en-US" sz="2400" dirty="0" err="1"/>
              <a:t>hrs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5 days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9 days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0A5BC-8776-454D-BAAD-5C2F24E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E1696-7A88-7C43-AE37-104861C7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0D271-E0F7-F841-9710-FA4898120B1A}"/>
              </a:ext>
            </a:extLst>
          </p:cNvPr>
          <p:cNvSpPr txBox="1"/>
          <p:nvPr/>
        </p:nvSpPr>
        <p:spPr>
          <a:xfrm>
            <a:off x="2280976" y="291402"/>
            <a:ext cx="51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What’s the Bottleneck?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89643-AD87-084D-BB76-54AF39F468F0}"/>
              </a:ext>
            </a:extLst>
          </p:cNvPr>
          <p:cNvSpPr txBox="1"/>
          <p:nvPr/>
        </p:nvSpPr>
        <p:spPr>
          <a:xfrm>
            <a:off x="1366576" y="1929283"/>
            <a:ext cx="6410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Brewhouse capacity: 			20 </a:t>
            </a:r>
            <a:r>
              <a:rPr lang="en-US" sz="2400" dirty="0" err="1"/>
              <a:t>bbl</a:t>
            </a:r>
            <a:r>
              <a:rPr lang="en-US" sz="2400" dirty="0"/>
              <a:t>*</a:t>
            </a:r>
          </a:p>
          <a:p>
            <a:endParaRPr lang="en-US" sz="2400" dirty="0"/>
          </a:p>
          <a:p>
            <a:r>
              <a:rPr lang="en-US" sz="2400" dirty="0"/>
              <a:t>Fermentation-maturation capacity:	3 x 20 </a:t>
            </a:r>
            <a:r>
              <a:rPr lang="en-US" sz="2400" dirty="0" err="1"/>
              <a:t>bbl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Bright tank capacity:			20 </a:t>
            </a:r>
            <a:r>
              <a:rPr lang="en-US" sz="2400" dirty="0" err="1"/>
              <a:t>bbl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83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0A5BC-8776-454D-BAAD-5C2F24E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NCDOR September 16,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E1696-7A88-7C43-AE37-104861C7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CE1C17B-D0EE-7C4C-A77A-0A03AC2204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0D271-E0F7-F841-9710-FA4898120B1A}"/>
              </a:ext>
            </a:extLst>
          </p:cNvPr>
          <p:cNvSpPr txBox="1"/>
          <p:nvPr/>
        </p:nvSpPr>
        <p:spPr>
          <a:xfrm>
            <a:off x="2280976" y="291402"/>
            <a:ext cx="51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What’s the Bottleneck?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89643-AD87-084D-BB76-54AF39F468F0}"/>
              </a:ext>
            </a:extLst>
          </p:cNvPr>
          <p:cNvSpPr txBox="1"/>
          <p:nvPr/>
        </p:nvSpPr>
        <p:spPr>
          <a:xfrm>
            <a:off x="974689" y="1939332"/>
            <a:ext cx="6099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Brewhouse capacity: 			20 </a:t>
            </a:r>
            <a:r>
              <a:rPr lang="en-US" sz="2400" dirty="0" err="1"/>
              <a:t>bbl</a:t>
            </a:r>
            <a:r>
              <a:rPr lang="en-US" sz="2400" dirty="0"/>
              <a:t>*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Fermentation-maturation capacity:	3 x 20 </a:t>
            </a:r>
            <a:r>
              <a:rPr lang="en-US" sz="2400" dirty="0" err="1">
                <a:solidFill>
                  <a:srgbClr val="FF0000"/>
                </a:solidFill>
              </a:rPr>
              <a:t>bbl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Bright tank capacity:			20 </a:t>
            </a:r>
            <a:r>
              <a:rPr lang="en-US" sz="2400" dirty="0" err="1"/>
              <a:t>bbl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F5ED4-18EC-E546-BFAF-F4C2CEF6AD60}"/>
              </a:ext>
            </a:extLst>
          </p:cNvPr>
          <p:cNvSpPr txBox="1"/>
          <p:nvPr/>
        </p:nvSpPr>
        <p:spPr>
          <a:xfrm>
            <a:off x="6716695" y="1372048"/>
            <a:ext cx="1798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Time for 60 </a:t>
            </a:r>
            <a:r>
              <a:rPr lang="en-US" u="sng" dirty="0" err="1"/>
              <a:t>bbl</a:t>
            </a:r>
            <a:endParaRPr lang="en-US" dirty="0"/>
          </a:p>
          <a:p>
            <a:pPr algn="ctr"/>
            <a:endParaRPr lang="en-US" u="sng" dirty="0"/>
          </a:p>
          <a:p>
            <a:pPr algn="ctr"/>
            <a:r>
              <a:rPr lang="en-US" sz="2400" dirty="0"/>
              <a:t>12 </a:t>
            </a:r>
            <a:r>
              <a:rPr lang="en-US" sz="2400" dirty="0" err="1"/>
              <a:t>hrs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10 days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9 days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560</Words>
  <Application>Microsoft Macintosh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Douglas Sheppard</dc:creator>
  <cp:lastModifiedBy>John Douglas Sheppard</cp:lastModifiedBy>
  <cp:revision>24</cp:revision>
  <dcterms:created xsi:type="dcterms:W3CDTF">2019-09-03T18:07:16Z</dcterms:created>
  <dcterms:modified xsi:type="dcterms:W3CDTF">2019-09-05T15:46:00Z</dcterms:modified>
</cp:coreProperties>
</file>