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06" r:id="rId2"/>
    <p:sldId id="307" r:id="rId3"/>
    <p:sldId id="309" r:id="rId4"/>
    <p:sldId id="330" r:id="rId5"/>
    <p:sldId id="310" r:id="rId6"/>
    <p:sldId id="311" r:id="rId7"/>
    <p:sldId id="312" r:id="rId8"/>
    <p:sldId id="313" r:id="rId9"/>
    <p:sldId id="314" r:id="rId10"/>
    <p:sldId id="315" r:id="rId11"/>
    <p:sldId id="327" r:id="rId12"/>
    <p:sldId id="331" r:id="rId13"/>
    <p:sldId id="332" r:id="rId14"/>
    <p:sldId id="333" r:id="rId15"/>
    <p:sldId id="316" r:id="rId16"/>
    <p:sldId id="317" r:id="rId17"/>
    <p:sldId id="299" r:id="rId18"/>
    <p:sldId id="320" r:id="rId19"/>
    <p:sldId id="318" r:id="rId20"/>
    <p:sldId id="334" r:id="rId21"/>
    <p:sldId id="319" r:id="rId22"/>
    <p:sldId id="335" r:id="rId23"/>
    <p:sldId id="302" r:id="rId24"/>
    <p:sldId id="322" r:id="rId25"/>
    <p:sldId id="328" r:id="rId26"/>
    <p:sldId id="336" r:id="rId27"/>
    <p:sldId id="340" r:id="rId28"/>
    <p:sldId id="339" r:id="rId29"/>
    <p:sldId id="338" r:id="rId30"/>
    <p:sldId id="337" r:id="rId31"/>
    <p:sldId id="341" r:id="rId32"/>
    <p:sldId id="342" r:id="rId33"/>
    <p:sldId id="329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84186" autoAdjust="0"/>
  </p:normalViewPr>
  <p:slideViewPr>
    <p:cSldViewPr snapToGrid="0" snapToObjects="1">
      <p:cViewPr varScale="1">
        <p:scale>
          <a:sx n="93" d="100"/>
          <a:sy n="93" d="100"/>
        </p:scale>
        <p:origin x="102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paraju\Documents\NC_Forests_DATIMdata\Timberland_area_N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paraju\Documents\Timber%20markets_presentation\NC_southwide_quarterly%20pric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Forest Type (Acres)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66598751188298E-2"/>
          <c:y val="0.18754745590290245"/>
          <c:w val="0.95833333333333337"/>
          <c:h val="0.68534667541557293"/>
        </c:manualLayout>
      </c:layout>
      <c:pie3DChart>
        <c:varyColors val="1"/>
        <c:ser>
          <c:idx val="0"/>
          <c:order val="0"/>
          <c:explosion val="1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1FA-40E0-BF8D-70D65B20AC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1FA-40E0-BF8D-70D65B20AC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1FA-40E0-BF8D-70D65B20ACAB}"/>
              </c:ext>
            </c:extLst>
          </c:dPt>
          <c:dLbls>
            <c:dLbl>
              <c:idx val="0"/>
              <c:layout>
                <c:manualLayout>
                  <c:x val="4.1913604549431216E-2"/>
                  <c:y val="2.704542140565762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1FA-40E0-BF8D-70D65B20ACAB}"/>
                </c:ext>
              </c:extLst>
            </c:dLbl>
            <c:dLbl>
              <c:idx val="1"/>
              <c:layout>
                <c:manualLayout>
                  <c:x val="-5.5958223972003528E-2"/>
                  <c:y val="-6.471128608923892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1FA-40E0-BF8D-70D65B20ACAB}"/>
                </c:ext>
              </c:extLst>
            </c:dLbl>
            <c:dLbl>
              <c:idx val="2"/>
              <c:layout>
                <c:manualLayout>
                  <c:x val="-7.717082239720037E-2"/>
                  <c:y val="9.36617818606007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1FA-40E0-BF8D-70D65B20ACA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'2017 timberland_area'!$M$21:$M$23</c:f>
              <c:strCache>
                <c:ptCount val="3"/>
                <c:pt idx="0">
                  <c:v>Softwood</c:v>
                </c:pt>
                <c:pt idx="1">
                  <c:v>Hardwood</c:v>
                </c:pt>
                <c:pt idx="2">
                  <c:v>Mixed</c:v>
                </c:pt>
              </c:strCache>
            </c:strRef>
          </c:cat>
          <c:val>
            <c:numRef>
              <c:f>'2017 timberland_area'!$N$21:$N$23</c:f>
              <c:numCache>
                <c:formatCode>#,##0</c:formatCode>
                <c:ptCount val="3"/>
                <c:pt idx="0">
                  <c:v>6315796</c:v>
                </c:pt>
                <c:pt idx="1">
                  <c:v>9502740</c:v>
                </c:pt>
                <c:pt idx="2">
                  <c:v>2307097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FA-40E0-BF8D-70D65B20AC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188454576377619E-2"/>
          <c:y val="4.3912175648702596E-2"/>
          <c:w val="0.89478752759666613"/>
          <c:h val="0.80081223380011635"/>
        </c:manualLayout>
      </c:layout>
      <c:lineChart>
        <c:grouping val="standard"/>
        <c:varyColors val="0"/>
        <c:ser>
          <c:idx val="0"/>
          <c:order val="0"/>
          <c:tx>
            <c:strRef>
              <c:f>'Quarterly data'!$C$1</c:f>
              <c:strCache>
                <c:ptCount val="1"/>
                <c:pt idx="0">
                  <c:v>Pine Sawtimber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'Quarterly data'!$A$7:$B$63</c:f>
              <c:multiLvlStrCache>
                <c:ptCount val="5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  <c:pt idx="45">
                    <c:v>2</c:v>
                  </c:pt>
                  <c:pt idx="46">
                    <c:v>3</c:v>
                  </c:pt>
                  <c:pt idx="47">
                    <c:v>4</c:v>
                  </c:pt>
                  <c:pt idx="48">
                    <c:v>1</c:v>
                  </c:pt>
                  <c:pt idx="49">
                    <c:v>2</c:v>
                  </c:pt>
                  <c:pt idx="50">
                    <c:v>3</c:v>
                  </c:pt>
                  <c:pt idx="51">
                    <c:v>4</c:v>
                  </c:pt>
                  <c:pt idx="52">
                    <c:v>1</c:v>
                  </c:pt>
                  <c:pt idx="53">
                    <c:v>2</c:v>
                  </c:pt>
                  <c:pt idx="54">
                    <c:v>3</c:v>
                  </c:pt>
                  <c:pt idx="55">
                    <c:v>4</c:v>
                  </c:pt>
                  <c:pt idx="56">
                    <c:v>1</c:v>
                  </c:pt>
                </c:lvl>
                <c:lvl>
                  <c:pt idx="0">
                    <c:v>2005</c:v>
                  </c:pt>
                  <c:pt idx="4">
                    <c:v>2006</c:v>
                  </c:pt>
                  <c:pt idx="8">
                    <c:v>2007</c:v>
                  </c:pt>
                  <c:pt idx="12">
                    <c:v>2008</c:v>
                  </c:pt>
                  <c:pt idx="16">
                    <c:v>2009</c:v>
                  </c:pt>
                  <c:pt idx="20">
                    <c:v>2010</c:v>
                  </c:pt>
                  <c:pt idx="24">
                    <c:v>2011</c:v>
                  </c:pt>
                  <c:pt idx="28">
                    <c:v>2012</c:v>
                  </c:pt>
                  <c:pt idx="32">
                    <c:v>2013</c:v>
                  </c:pt>
                  <c:pt idx="36">
                    <c:v>2014</c:v>
                  </c:pt>
                  <c:pt idx="40">
                    <c:v>2015</c:v>
                  </c:pt>
                  <c:pt idx="44">
                    <c:v>2016</c:v>
                  </c:pt>
                  <c:pt idx="48">
                    <c:v>2017</c:v>
                  </c:pt>
                  <c:pt idx="52">
                    <c:v>2018</c:v>
                  </c:pt>
                  <c:pt idx="56">
                    <c:v>2019</c:v>
                  </c:pt>
                </c:lvl>
              </c:multiLvlStrCache>
            </c:multiLvlStrRef>
          </c:cat>
          <c:val>
            <c:numRef>
              <c:f>'Quarterly data'!$C$7:$C$63</c:f>
              <c:numCache>
                <c:formatCode>General</c:formatCode>
                <c:ptCount val="57"/>
                <c:pt idx="0">
                  <c:v>40.479999999999997</c:v>
                </c:pt>
                <c:pt idx="1">
                  <c:v>40.53</c:v>
                </c:pt>
                <c:pt idx="2">
                  <c:v>39.57</c:v>
                </c:pt>
                <c:pt idx="3">
                  <c:v>39.53</c:v>
                </c:pt>
                <c:pt idx="4">
                  <c:v>41.02</c:v>
                </c:pt>
                <c:pt idx="5">
                  <c:v>37.700000000000003</c:v>
                </c:pt>
                <c:pt idx="6">
                  <c:v>37.69</c:v>
                </c:pt>
                <c:pt idx="7">
                  <c:v>36.58</c:v>
                </c:pt>
                <c:pt idx="8">
                  <c:v>38.64</c:v>
                </c:pt>
                <c:pt idx="9">
                  <c:v>36.14</c:v>
                </c:pt>
                <c:pt idx="10">
                  <c:v>36.82</c:v>
                </c:pt>
                <c:pt idx="11">
                  <c:v>36.590000000000003</c:v>
                </c:pt>
                <c:pt idx="12">
                  <c:v>33.74</c:v>
                </c:pt>
                <c:pt idx="13">
                  <c:v>31.33</c:v>
                </c:pt>
                <c:pt idx="14">
                  <c:v>30.09</c:v>
                </c:pt>
                <c:pt idx="15">
                  <c:v>29.16</c:v>
                </c:pt>
                <c:pt idx="16">
                  <c:v>27.4</c:v>
                </c:pt>
                <c:pt idx="17">
                  <c:v>26.75</c:v>
                </c:pt>
                <c:pt idx="18">
                  <c:v>26.47</c:v>
                </c:pt>
                <c:pt idx="19">
                  <c:v>27.07</c:v>
                </c:pt>
                <c:pt idx="20">
                  <c:v>29</c:v>
                </c:pt>
                <c:pt idx="21">
                  <c:v>29.41</c:v>
                </c:pt>
                <c:pt idx="22">
                  <c:v>28.15</c:v>
                </c:pt>
                <c:pt idx="23">
                  <c:v>25.62</c:v>
                </c:pt>
                <c:pt idx="24">
                  <c:v>25.94</c:v>
                </c:pt>
                <c:pt idx="25">
                  <c:v>23.8</c:v>
                </c:pt>
                <c:pt idx="26">
                  <c:v>22.59</c:v>
                </c:pt>
                <c:pt idx="27">
                  <c:v>23.54</c:v>
                </c:pt>
                <c:pt idx="28">
                  <c:v>24.15</c:v>
                </c:pt>
                <c:pt idx="29">
                  <c:v>22.94</c:v>
                </c:pt>
                <c:pt idx="30">
                  <c:v>22.94</c:v>
                </c:pt>
                <c:pt idx="31">
                  <c:v>23.27</c:v>
                </c:pt>
                <c:pt idx="32">
                  <c:v>24.61</c:v>
                </c:pt>
                <c:pt idx="33">
                  <c:v>24.59</c:v>
                </c:pt>
                <c:pt idx="34">
                  <c:v>24.01</c:v>
                </c:pt>
                <c:pt idx="35">
                  <c:v>25.14</c:v>
                </c:pt>
                <c:pt idx="36">
                  <c:v>25.66</c:v>
                </c:pt>
                <c:pt idx="37">
                  <c:v>25.23</c:v>
                </c:pt>
                <c:pt idx="38">
                  <c:v>25.11</c:v>
                </c:pt>
                <c:pt idx="39">
                  <c:v>26.34</c:v>
                </c:pt>
                <c:pt idx="40">
                  <c:v>26.28</c:v>
                </c:pt>
                <c:pt idx="41">
                  <c:v>25.6</c:v>
                </c:pt>
                <c:pt idx="42">
                  <c:v>25.47</c:v>
                </c:pt>
                <c:pt idx="43">
                  <c:v>25.6</c:v>
                </c:pt>
                <c:pt idx="44">
                  <c:v>25.56</c:v>
                </c:pt>
                <c:pt idx="45">
                  <c:v>24.94</c:v>
                </c:pt>
                <c:pt idx="46">
                  <c:v>24.3</c:v>
                </c:pt>
                <c:pt idx="47">
                  <c:v>24.13</c:v>
                </c:pt>
                <c:pt idx="48">
                  <c:v>23.75</c:v>
                </c:pt>
                <c:pt idx="49">
                  <c:v>23.41</c:v>
                </c:pt>
                <c:pt idx="50">
                  <c:v>23.66</c:v>
                </c:pt>
                <c:pt idx="51">
                  <c:v>23.59</c:v>
                </c:pt>
                <c:pt idx="52">
                  <c:v>23.95</c:v>
                </c:pt>
                <c:pt idx="53">
                  <c:v>23.65</c:v>
                </c:pt>
                <c:pt idx="54">
                  <c:v>23.81</c:v>
                </c:pt>
                <c:pt idx="55">
                  <c:v>23.96</c:v>
                </c:pt>
                <c:pt idx="56">
                  <c:v>25.08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13-475A-B538-332C901115B5}"/>
            </c:ext>
          </c:extLst>
        </c:ser>
        <c:ser>
          <c:idx val="1"/>
          <c:order val="1"/>
          <c:tx>
            <c:strRef>
              <c:f>'Quarterly data'!$K$1</c:f>
              <c:strCache>
                <c:ptCount val="1"/>
                <c:pt idx="0">
                  <c:v>Pine Chip-N-Saw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'Quarterly data'!$A$7:$B$63</c:f>
              <c:multiLvlStrCache>
                <c:ptCount val="5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  <c:pt idx="45">
                    <c:v>2</c:v>
                  </c:pt>
                  <c:pt idx="46">
                    <c:v>3</c:v>
                  </c:pt>
                  <c:pt idx="47">
                    <c:v>4</c:v>
                  </c:pt>
                  <c:pt idx="48">
                    <c:v>1</c:v>
                  </c:pt>
                  <c:pt idx="49">
                    <c:v>2</c:v>
                  </c:pt>
                  <c:pt idx="50">
                    <c:v>3</c:v>
                  </c:pt>
                  <c:pt idx="51">
                    <c:v>4</c:v>
                  </c:pt>
                  <c:pt idx="52">
                    <c:v>1</c:v>
                  </c:pt>
                  <c:pt idx="53">
                    <c:v>2</c:v>
                  </c:pt>
                  <c:pt idx="54">
                    <c:v>3</c:v>
                  </c:pt>
                  <c:pt idx="55">
                    <c:v>4</c:v>
                  </c:pt>
                  <c:pt idx="56">
                    <c:v>1</c:v>
                  </c:pt>
                </c:lvl>
                <c:lvl>
                  <c:pt idx="0">
                    <c:v>2005</c:v>
                  </c:pt>
                  <c:pt idx="4">
                    <c:v>2006</c:v>
                  </c:pt>
                  <c:pt idx="8">
                    <c:v>2007</c:v>
                  </c:pt>
                  <c:pt idx="12">
                    <c:v>2008</c:v>
                  </c:pt>
                  <c:pt idx="16">
                    <c:v>2009</c:v>
                  </c:pt>
                  <c:pt idx="20">
                    <c:v>2010</c:v>
                  </c:pt>
                  <c:pt idx="24">
                    <c:v>2011</c:v>
                  </c:pt>
                  <c:pt idx="28">
                    <c:v>2012</c:v>
                  </c:pt>
                  <c:pt idx="32">
                    <c:v>2013</c:v>
                  </c:pt>
                  <c:pt idx="36">
                    <c:v>2014</c:v>
                  </c:pt>
                  <c:pt idx="40">
                    <c:v>2015</c:v>
                  </c:pt>
                  <c:pt idx="44">
                    <c:v>2016</c:v>
                  </c:pt>
                  <c:pt idx="48">
                    <c:v>2017</c:v>
                  </c:pt>
                  <c:pt idx="52">
                    <c:v>2018</c:v>
                  </c:pt>
                  <c:pt idx="56">
                    <c:v>2019</c:v>
                  </c:pt>
                </c:lvl>
              </c:multiLvlStrCache>
            </c:multiLvlStrRef>
          </c:cat>
          <c:val>
            <c:numRef>
              <c:f>'Quarterly data'!$K$7:$K$63</c:f>
              <c:numCache>
                <c:formatCode>General</c:formatCode>
                <c:ptCount val="57"/>
                <c:pt idx="0">
                  <c:v>24.28</c:v>
                </c:pt>
                <c:pt idx="1">
                  <c:v>23.47</c:v>
                </c:pt>
                <c:pt idx="2">
                  <c:v>22.95</c:v>
                </c:pt>
                <c:pt idx="3">
                  <c:v>23.9</c:v>
                </c:pt>
                <c:pt idx="4">
                  <c:v>24.46</c:v>
                </c:pt>
                <c:pt idx="5">
                  <c:v>22.51</c:v>
                </c:pt>
                <c:pt idx="6">
                  <c:v>21.17</c:v>
                </c:pt>
                <c:pt idx="7">
                  <c:v>20.399999999999999</c:v>
                </c:pt>
                <c:pt idx="8">
                  <c:v>21.58</c:v>
                </c:pt>
                <c:pt idx="9">
                  <c:v>19.23</c:v>
                </c:pt>
                <c:pt idx="10">
                  <c:v>18.98</c:v>
                </c:pt>
                <c:pt idx="11">
                  <c:v>18.88</c:v>
                </c:pt>
                <c:pt idx="12">
                  <c:v>17.2</c:v>
                </c:pt>
                <c:pt idx="13">
                  <c:v>16.3</c:v>
                </c:pt>
                <c:pt idx="14">
                  <c:v>17.36</c:v>
                </c:pt>
                <c:pt idx="15">
                  <c:v>18.52</c:v>
                </c:pt>
                <c:pt idx="16">
                  <c:v>16.489999999999998</c:v>
                </c:pt>
                <c:pt idx="17">
                  <c:v>15.85</c:v>
                </c:pt>
                <c:pt idx="18">
                  <c:v>15.05</c:v>
                </c:pt>
                <c:pt idx="19">
                  <c:v>16.3</c:v>
                </c:pt>
                <c:pt idx="20">
                  <c:v>17.87</c:v>
                </c:pt>
                <c:pt idx="21">
                  <c:v>17.48</c:v>
                </c:pt>
                <c:pt idx="22">
                  <c:v>16.45</c:v>
                </c:pt>
                <c:pt idx="23">
                  <c:v>15.74</c:v>
                </c:pt>
                <c:pt idx="24">
                  <c:v>15.52</c:v>
                </c:pt>
                <c:pt idx="25">
                  <c:v>14.57</c:v>
                </c:pt>
                <c:pt idx="26">
                  <c:v>14.36</c:v>
                </c:pt>
                <c:pt idx="27">
                  <c:v>14.26</c:v>
                </c:pt>
                <c:pt idx="28">
                  <c:v>14.91</c:v>
                </c:pt>
                <c:pt idx="29">
                  <c:v>15.07</c:v>
                </c:pt>
                <c:pt idx="30">
                  <c:v>15.24</c:v>
                </c:pt>
                <c:pt idx="31">
                  <c:v>15.76</c:v>
                </c:pt>
                <c:pt idx="32">
                  <c:v>16.38</c:v>
                </c:pt>
                <c:pt idx="33">
                  <c:v>16.170000000000002</c:v>
                </c:pt>
                <c:pt idx="34">
                  <c:v>16.260000000000002</c:v>
                </c:pt>
                <c:pt idx="35">
                  <c:v>16.350000000000001</c:v>
                </c:pt>
                <c:pt idx="36">
                  <c:v>16.96</c:v>
                </c:pt>
                <c:pt idx="37">
                  <c:v>17.14</c:v>
                </c:pt>
                <c:pt idx="38">
                  <c:v>16.850000000000001</c:v>
                </c:pt>
                <c:pt idx="39">
                  <c:v>17.59</c:v>
                </c:pt>
                <c:pt idx="40">
                  <c:v>17.989999999999998</c:v>
                </c:pt>
                <c:pt idx="41">
                  <c:v>17.32</c:v>
                </c:pt>
                <c:pt idx="42">
                  <c:v>17.25</c:v>
                </c:pt>
                <c:pt idx="43">
                  <c:v>17.46</c:v>
                </c:pt>
                <c:pt idx="44">
                  <c:v>17.329999999999998</c:v>
                </c:pt>
                <c:pt idx="45">
                  <c:v>17.18</c:v>
                </c:pt>
                <c:pt idx="46">
                  <c:v>17.09</c:v>
                </c:pt>
                <c:pt idx="47">
                  <c:v>16.920000000000002</c:v>
                </c:pt>
                <c:pt idx="48">
                  <c:v>16.989999999999998</c:v>
                </c:pt>
                <c:pt idx="49">
                  <c:v>16.600000000000001</c:v>
                </c:pt>
                <c:pt idx="50">
                  <c:v>16.850000000000001</c:v>
                </c:pt>
                <c:pt idx="51">
                  <c:v>16.59</c:v>
                </c:pt>
                <c:pt idx="52">
                  <c:v>17.239999999999998</c:v>
                </c:pt>
                <c:pt idx="53">
                  <c:v>16.84</c:v>
                </c:pt>
                <c:pt idx="54">
                  <c:v>16.52</c:v>
                </c:pt>
                <c:pt idx="55">
                  <c:v>16.350000000000001</c:v>
                </c:pt>
                <c:pt idx="56">
                  <c:v>17.489999999999998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13-475A-B538-332C901115B5}"/>
            </c:ext>
          </c:extLst>
        </c:ser>
        <c:ser>
          <c:idx val="2"/>
          <c:order val="2"/>
          <c:tx>
            <c:strRef>
              <c:f>'Quarterly data'!$V$1</c:f>
              <c:strCache>
                <c:ptCount val="1"/>
                <c:pt idx="0">
                  <c:v>Pine Pulpwood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'Quarterly data'!$A$7:$B$63</c:f>
              <c:multiLvlStrCache>
                <c:ptCount val="5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  <c:pt idx="45">
                    <c:v>2</c:v>
                  </c:pt>
                  <c:pt idx="46">
                    <c:v>3</c:v>
                  </c:pt>
                  <c:pt idx="47">
                    <c:v>4</c:v>
                  </c:pt>
                  <c:pt idx="48">
                    <c:v>1</c:v>
                  </c:pt>
                  <c:pt idx="49">
                    <c:v>2</c:v>
                  </c:pt>
                  <c:pt idx="50">
                    <c:v>3</c:v>
                  </c:pt>
                  <c:pt idx="51">
                    <c:v>4</c:v>
                  </c:pt>
                  <c:pt idx="52">
                    <c:v>1</c:v>
                  </c:pt>
                  <c:pt idx="53">
                    <c:v>2</c:v>
                  </c:pt>
                  <c:pt idx="54">
                    <c:v>3</c:v>
                  </c:pt>
                  <c:pt idx="55">
                    <c:v>4</c:v>
                  </c:pt>
                  <c:pt idx="56">
                    <c:v>1</c:v>
                  </c:pt>
                </c:lvl>
                <c:lvl>
                  <c:pt idx="0">
                    <c:v>2005</c:v>
                  </c:pt>
                  <c:pt idx="4">
                    <c:v>2006</c:v>
                  </c:pt>
                  <c:pt idx="8">
                    <c:v>2007</c:v>
                  </c:pt>
                  <c:pt idx="12">
                    <c:v>2008</c:v>
                  </c:pt>
                  <c:pt idx="16">
                    <c:v>2009</c:v>
                  </c:pt>
                  <c:pt idx="20">
                    <c:v>2010</c:v>
                  </c:pt>
                  <c:pt idx="24">
                    <c:v>2011</c:v>
                  </c:pt>
                  <c:pt idx="28">
                    <c:v>2012</c:v>
                  </c:pt>
                  <c:pt idx="32">
                    <c:v>2013</c:v>
                  </c:pt>
                  <c:pt idx="36">
                    <c:v>2014</c:v>
                  </c:pt>
                  <c:pt idx="40">
                    <c:v>2015</c:v>
                  </c:pt>
                  <c:pt idx="44">
                    <c:v>2016</c:v>
                  </c:pt>
                  <c:pt idx="48">
                    <c:v>2017</c:v>
                  </c:pt>
                  <c:pt idx="52">
                    <c:v>2018</c:v>
                  </c:pt>
                  <c:pt idx="56">
                    <c:v>2019</c:v>
                  </c:pt>
                </c:lvl>
              </c:multiLvlStrCache>
            </c:multiLvlStrRef>
          </c:cat>
          <c:val>
            <c:numRef>
              <c:f>'Quarterly data'!$V$7:$V$63</c:f>
              <c:numCache>
                <c:formatCode>General</c:formatCode>
                <c:ptCount val="57"/>
                <c:pt idx="0">
                  <c:v>7.74</c:v>
                </c:pt>
                <c:pt idx="1">
                  <c:v>7.41</c:v>
                </c:pt>
                <c:pt idx="2">
                  <c:v>7.06</c:v>
                </c:pt>
                <c:pt idx="3">
                  <c:v>7.1</c:v>
                </c:pt>
                <c:pt idx="4">
                  <c:v>7.11</c:v>
                </c:pt>
                <c:pt idx="5">
                  <c:v>6.24</c:v>
                </c:pt>
                <c:pt idx="6">
                  <c:v>6.21</c:v>
                </c:pt>
                <c:pt idx="7">
                  <c:v>6.68</c:v>
                </c:pt>
                <c:pt idx="8">
                  <c:v>7.89</c:v>
                </c:pt>
                <c:pt idx="9">
                  <c:v>7.37</c:v>
                </c:pt>
                <c:pt idx="10">
                  <c:v>8.0500000000000007</c:v>
                </c:pt>
                <c:pt idx="11">
                  <c:v>8.11</c:v>
                </c:pt>
                <c:pt idx="12">
                  <c:v>8.43</c:v>
                </c:pt>
                <c:pt idx="13">
                  <c:v>7.62</c:v>
                </c:pt>
                <c:pt idx="14">
                  <c:v>8.9499999999999993</c:v>
                </c:pt>
                <c:pt idx="15">
                  <c:v>9.57</c:v>
                </c:pt>
                <c:pt idx="16">
                  <c:v>8.23</c:v>
                </c:pt>
                <c:pt idx="17">
                  <c:v>7.5</c:v>
                </c:pt>
                <c:pt idx="18">
                  <c:v>7.76</c:v>
                </c:pt>
                <c:pt idx="19">
                  <c:v>9.09</c:v>
                </c:pt>
                <c:pt idx="20">
                  <c:v>11.28</c:v>
                </c:pt>
                <c:pt idx="21">
                  <c:v>9.6999999999999993</c:v>
                </c:pt>
                <c:pt idx="22">
                  <c:v>8.7200000000000006</c:v>
                </c:pt>
                <c:pt idx="23">
                  <c:v>8.48</c:v>
                </c:pt>
                <c:pt idx="24">
                  <c:v>8.7100000000000009</c:v>
                </c:pt>
                <c:pt idx="25">
                  <c:v>7.92</c:v>
                </c:pt>
                <c:pt idx="26">
                  <c:v>7.82</c:v>
                </c:pt>
                <c:pt idx="27">
                  <c:v>8.1999999999999993</c:v>
                </c:pt>
                <c:pt idx="28">
                  <c:v>8.56</c:v>
                </c:pt>
                <c:pt idx="29">
                  <c:v>8.5399999999999991</c:v>
                </c:pt>
                <c:pt idx="30">
                  <c:v>8.77</c:v>
                </c:pt>
                <c:pt idx="31">
                  <c:v>9.2100000000000009</c:v>
                </c:pt>
                <c:pt idx="32">
                  <c:v>9.6300000000000008</c:v>
                </c:pt>
                <c:pt idx="33">
                  <c:v>9.5500000000000007</c:v>
                </c:pt>
                <c:pt idx="34">
                  <c:v>9.74</c:v>
                </c:pt>
                <c:pt idx="35">
                  <c:v>9.81</c:v>
                </c:pt>
                <c:pt idx="36">
                  <c:v>10.23</c:v>
                </c:pt>
                <c:pt idx="37">
                  <c:v>10.54</c:v>
                </c:pt>
                <c:pt idx="38">
                  <c:v>10.1</c:v>
                </c:pt>
                <c:pt idx="39">
                  <c:v>10.52</c:v>
                </c:pt>
                <c:pt idx="40">
                  <c:v>10.45</c:v>
                </c:pt>
                <c:pt idx="41">
                  <c:v>10.11</c:v>
                </c:pt>
                <c:pt idx="42">
                  <c:v>9.8699999999999992</c:v>
                </c:pt>
                <c:pt idx="43">
                  <c:v>10.11</c:v>
                </c:pt>
                <c:pt idx="44">
                  <c:v>10.61</c:v>
                </c:pt>
                <c:pt idx="45">
                  <c:v>10.31</c:v>
                </c:pt>
                <c:pt idx="46">
                  <c:v>10.17</c:v>
                </c:pt>
                <c:pt idx="47">
                  <c:v>9.6</c:v>
                </c:pt>
                <c:pt idx="48">
                  <c:v>9.57</c:v>
                </c:pt>
                <c:pt idx="49">
                  <c:v>9.2200000000000006</c:v>
                </c:pt>
                <c:pt idx="50">
                  <c:v>9.32</c:v>
                </c:pt>
                <c:pt idx="51">
                  <c:v>9.6300000000000008</c:v>
                </c:pt>
                <c:pt idx="52" formatCode="0.0">
                  <c:v>9.56</c:v>
                </c:pt>
                <c:pt idx="53">
                  <c:v>9.2899999999999991</c:v>
                </c:pt>
                <c:pt idx="54">
                  <c:v>8.7799999999999994</c:v>
                </c:pt>
                <c:pt idx="55">
                  <c:v>9</c:v>
                </c:pt>
                <c:pt idx="56" formatCode="0.0">
                  <c:v>10.119999999999999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13-475A-B538-332C901115B5}"/>
            </c:ext>
          </c:extLst>
        </c:ser>
        <c:ser>
          <c:idx val="3"/>
          <c:order val="3"/>
          <c:tx>
            <c:strRef>
              <c:f>'Quarterly data'!$AD$1</c:f>
              <c:strCache>
                <c:ptCount val="1"/>
                <c:pt idx="0">
                  <c:v>Hardwood Sawtimber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'Quarterly data'!$A$7:$B$63</c:f>
              <c:multiLvlStrCache>
                <c:ptCount val="5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  <c:pt idx="45">
                    <c:v>2</c:v>
                  </c:pt>
                  <c:pt idx="46">
                    <c:v>3</c:v>
                  </c:pt>
                  <c:pt idx="47">
                    <c:v>4</c:v>
                  </c:pt>
                  <c:pt idx="48">
                    <c:v>1</c:v>
                  </c:pt>
                  <c:pt idx="49">
                    <c:v>2</c:v>
                  </c:pt>
                  <c:pt idx="50">
                    <c:v>3</c:v>
                  </c:pt>
                  <c:pt idx="51">
                    <c:v>4</c:v>
                  </c:pt>
                  <c:pt idx="52">
                    <c:v>1</c:v>
                  </c:pt>
                  <c:pt idx="53">
                    <c:v>2</c:v>
                  </c:pt>
                  <c:pt idx="54">
                    <c:v>3</c:v>
                  </c:pt>
                  <c:pt idx="55">
                    <c:v>4</c:v>
                  </c:pt>
                  <c:pt idx="56">
                    <c:v>1</c:v>
                  </c:pt>
                </c:lvl>
                <c:lvl>
                  <c:pt idx="0">
                    <c:v>2005</c:v>
                  </c:pt>
                  <c:pt idx="4">
                    <c:v>2006</c:v>
                  </c:pt>
                  <c:pt idx="8">
                    <c:v>2007</c:v>
                  </c:pt>
                  <c:pt idx="12">
                    <c:v>2008</c:v>
                  </c:pt>
                  <c:pt idx="16">
                    <c:v>2009</c:v>
                  </c:pt>
                  <c:pt idx="20">
                    <c:v>2010</c:v>
                  </c:pt>
                  <c:pt idx="24">
                    <c:v>2011</c:v>
                  </c:pt>
                  <c:pt idx="28">
                    <c:v>2012</c:v>
                  </c:pt>
                  <c:pt idx="32">
                    <c:v>2013</c:v>
                  </c:pt>
                  <c:pt idx="36">
                    <c:v>2014</c:v>
                  </c:pt>
                  <c:pt idx="40">
                    <c:v>2015</c:v>
                  </c:pt>
                  <c:pt idx="44">
                    <c:v>2016</c:v>
                  </c:pt>
                  <c:pt idx="48">
                    <c:v>2017</c:v>
                  </c:pt>
                  <c:pt idx="52">
                    <c:v>2018</c:v>
                  </c:pt>
                  <c:pt idx="56">
                    <c:v>2019</c:v>
                  </c:pt>
                </c:lvl>
              </c:multiLvlStrCache>
            </c:multiLvlStrRef>
          </c:cat>
          <c:val>
            <c:numRef>
              <c:f>'Quarterly data'!$AD$7:$AD$63</c:f>
              <c:numCache>
                <c:formatCode>General</c:formatCode>
                <c:ptCount val="57"/>
                <c:pt idx="0">
                  <c:v>21.62</c:v>
                </c:pt>
                <c:pt idx="1">
                  <c:v>21.56</c:v>
                </c:pt>
                <c:pt idx="2">
                  <c:v>21.85</c:v>
                </c:pt>
                <c:pt idx="3">
                  <c:v>21.58</c:v>
                </c:pt>
                <c:pt idx="4">
                  <c:v>21.62</c:v>
                </c:pt>
                <c:pt idx="5">
                  <c:v>21.22</c:v>
                </c:pt>
                <c:pt idx="6">
                  <c:v>20.11</c:v>
                </c:pt>
                <c:pt idx="7">
                  <c:v>20.58</c:v>
                </c:pt>
                <c:pt idx="8">
                  <c:v>21.5</c:v>
                </c:pt>
                <c:pt idx="9">
                  <c:v>21.9</c:v>
                </c:pt>
                <c:pt idx="10">
                  <c:v>21.98</c:v>
                </c:pt>
                <c:pt idx="11">
                  <c:v>22.22</c:v>
                </c:pt>
                <c:pt idx="12">
                  <c:v>21.1</c:v>
                </c:pt>
                <c:pt idx="13">
                  <c:v>21.14</c:v>
                </c:pt>
                <c:pt idx="14">
                  <c:v>23.09</c:v>
                </c:pt>
                <c:pt idx="15">
                  <c:v>23.12</c:v>
                </c:pt>
                <c:pt idx="16">
                  <c:v>20.61</c:v>
                </c:pt>
                <c:pt idx="17">
                  <c:v>19.850000000000001</c:v>
                </c:pt>
                <c:pt idx="18">
                  <c:v>20.67</c:v>
                </c:pt>
                <c:pt idx="19">
                  <c:v>20.74</c:v>
                </c:pt>
                <c:pt idx="20">
                  <c:v>22.49</c:v>
                </c:pt>
                <c:pt idx="21">
                  <c:v>23.43</c:v>
                </c:pt>
                <c:pt idx="22">
                  <c:v>23.93</c:v>
                </c:pt>
                <c:pt idx="23">
                  <c:v>22.63</c:v>
                </c:pt>
                <c:pt idx="24">
                  <c:v>21.2</c:v>
                </c:pt>
                <c:pt idx="25">
                  <c:v>21.65</c:v>
                </c:pt>
                <c:pt idx="26">
                  <c:v>22.21</c:v>
                </c:pt>
                <c:pt idx="27">
                  <c:v>22.02</c:v>
                </c:pt>
                <c:pt idx="28">
                  <c:v>21.32</c:v>
                </c:pt>
                <c:pt idx="29">
                  <c:v>22.63</c:v>
                </c:pt>
                <c:pt idx="30">
                  <c:v>22.7</c:v>
                </c:pt>
                <c:pt idx="31">
                  <c:v>22.79</c:v>
                </c:pt>
                <c:pt idx="32">
                  <c:v>23.68</c:v>
                </c:pt>
                <c:pt idx="33">
                  <c:v>24.06</c:v>
                </c:pt>
                <c:pt idx="34">
                  <c:v>25.61</c:v>
                </c:pt>
                <c:pt idx="35">
                  <c:v>26.74</c:v>
                </c:pt>
                <c:pt idx="36">
                  <c:v>27.3</c:v>
                </c:pt>
                <c:pt idx="37">
                  <c:v>29.93</c:v>
                </c:pt>
                <c:pt idx="38">
                  <c:v>31.66</c:v>
                </c:pt>
                <c:pt idx="39">
                  <c:v>32.06</c:v>
                </c:pt>
                <c:pt idx="40">
                  <c:v>31.1</c:v>
                </c:pt>
                <c:pt idx="41">
                  <c:v>31.26</c:v>
                </c:pt>
                <c:pt idx="42">
                  <c:v>32.04</c:v>
                </c:pt>
                <c:pt idx="43">
                  <c:v>30.99</c:v>
                </c:pt>
                <c:pt idx="44">
                  <c:v>32.28</c:v>
                </c:pt>
                <c:pt idx="45">
                  <c:v>32.619999999999997</c:v>
                </c:pt>
                <c:pt idx="46">
                  <c:v>33.49</c:v>
                </c:pt>
                <c:pt idx="47">
                  <c:v>32.68</c:v>
                </c:pt>
                <c:pt idx="48">
                  <c:v>31.53</c:v>
                </c:pt>
                <c:pt idx="49">
                  <c:v>29.85</c:v>
                </c:pt>
                <c:pt idx="50">
                  <c:v>30.38</c:v>
                </c:pt>
                <c:pt idx="51">
                  <c:v>31.48</c:v>
                </c:pt>
                <c:pt idx="52" formatCode="0.0">
                  <c:v>31.44</c:v>
                </c:pt>
                <c:pt idx="53">
                  <c:v>31.7</c:v>
                </c:pt>
                <c:pt idx="54">
                  <c:v>31.13</c:v>
                </c:pt>
                <c:pt idx="55">
                  <c:v>31.93</c:v>
                </c:pt>
                <c:pt idx="56" formatCode="0.0">
                  <c:v>31.74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13-475A-B538-332C901115B5}"/>
            </c:ext>
          </c:extLst>
        </c:ser>
        <c:ser>
          <c:idx val="4"/>
          <c:order val="4"/>
          <c:tx>
            <c:strRef>
              <c:f>'Quarterly data'!$AK$1</c:f>
              <c:strCache>
                <c:ptCount val="1"/>
                <c:pt idx="0">
                  <c:v>Hardwood Pulpwood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'Quarterly data'!$A$7:$B$63</c:f>
              <c:multiLvlStrCache>
                <c:ptCount val="5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  <c:pt idx="45">
                    <c:v>2</c:v>
                  </c:pt>
                  <c:pt idx="46">
                    <c:v>3</c:v>
                  </c:pt>
                  <c:pt idx="47">
                    <c:v>4</c:v>
                  </c:pt>
                  <c:pt idx="48">
                    <c:v>1</c:v>
                  </c:pt>
                  <c:pt idx="49">
                    <c:v>2</c:v>
                  </c:pt>
                  <c:pt idx="50">
                    <c:v>3</c:v>
                  </c:pt>
                  <c:pt idx="51">
                    <c:v>4</c:v>
                  </c:pt>
                  <c:pt idx="52">
                    <c:v>1</c:v>
                  </c:pt>
                  <c:pt idx="53">
                    <c:v>2</c:v>
                  </c:pt>
                  <c:pt idx="54">
                    <c:v>3</c:v>
                  </c:pt>
                  <c:pt idx="55">
                    <c:v>4</c:v>
                  </c:pt>
                  <c:pt idx="56">
                    <c:v>1</c:v>
                  </c:pt>
                </c:lvl>
                <c:lvl>
                  <c:pt idx="0">
                    <c:v>2005</c:v>
                  </c:pt>
                  <c:pt idx="4">
                    <c:v>2006</c:v>
                  </c:pt>
                  <c:pt idx="8">
                    <c:v>2007</c:v>
                  </c:pt>
                  <c:pt idx="12">
                    <c:v>2008</c:v>
                  </c:pt>
                  <c:pt idx="16">
                    <c:v>2009</c:v>
                  </c:pt>
                  <c:pt idx="20">
                    <c:v>2010</c:v>
                  </c:pt>
                  <c:pt idx="24">
                    <c:v>2011</c:v>
                  </c:pt>
                  <c:pt idx="28">
                    <c:v>2012</c:v>
                  </c:pt>
                  <c:pt idx="32">
                    <c:v>2013</c:v>
                  </c:pt>
                  <c:pt idx="36">
                    <c:v>2014</c:v>
                  </c:pt>
                  <c:pt idx="40">
                    <c:v>2015</c:v>
                  </c:pt>
                  <c:pt idx="44">
                    <c:v>2016</c:v>
                  </c:pt>
                  <c:pt idx="48">
                    <c:v>2017</c:v>
                  </c:pt>
                  <c:pt idx="52">
                    <c:v>2018</c:v>
                  </c:pt>
                  <c:pt idx="56">
                    <c:v>2019</c:v>
                  </c:pt>
                </c:lvl>
              </c:multiLvlStrCache>
            </c:multiLvlStrRef>
          </c:cat>
          <c:val>
            <c:numRef>
              <c:f>'Quarterly data'!$AK$7:$AK$63</c:f>
              <c:numCache>
                <c:formatCode>General</c:formatCode>
                <c:ptCount val="57"/>
                <c:pt idx="0">
                  <c:v>6.68</c:v>
                </c:pt>
                <c:pt idx="1">
                  <c:v>7.03</c:v>
                </c:pt>
                <c:pt idx="2">
                  <c:v>7.22</c:v>
                </c:pt>
                <c:pt idx="3">
                  <c:v>6.28</c:v>
                </c:pt>
                <c:pt idx="4">
                  <c:v>6.59</c:v>
                </c:pt>
                <c:pt idx="5">
                  <c:v>5.4</c:v>
                </c:pt>
                <c:pt idx="6">
                  <c:v>5.38</c:v>
                </c:pt>
                <c:pt idx="7">
                  <c:v>5.99</c:v>
                </c:pt>
                <c:pt idx="8">
                  <c:v>6.51</c:v>
                </c:pt>
                <c:pt idx="9">
                  <c:v>5.97</c:v>
                </c:pt>
                <c:pt idx="10">
                  <c:v>7.2</c:v>
                </c:pt>
                <c:pt idx="11">
                  <c:v>6.84</c:v>
                </c:pt>
                <c:pt idx="12">
                  <c:v>6.92</c:v>
                </c:pt>
                <c:pt idx="13">
                  <c:v>6.59</c:v>
                </c:pt>
                <c:pt idx="14">
                  <c:v>7.8</c:v>
                </c:pt>
                <c:pt idx="15">
                  <c:v>8.59</c:v>
                </c:pt>
                <c:pt idx="16">
                  <c:v>7.9</c:v>
                </c:pt>
                <c:pt idx="17">
                  <c:v>7.06</c:v>
                </c:pt>
                <c:pt idx="18">
                  <c:v>7.45</c:v>
                </c:pt>
                <c:pt idx="19">
                  <c:v>8.6</c:v>
                </c:pt>
                <c:pt idx="20">
                  <c:v>12.18</c:v>
                </c:pt>
                <c:pt idx="21">
                  <c:v>10.4</c:v>
                </c:pt>
                <c:pt idx="22">
                  <c:v>7.65</c:v>
                </c:pt>
                <c:pt idx="23">
                  <c:v>7.4</c:v>
                </c:pt>
                <c:pt idx="24">
                  <c:v>7.37</c:v>
                </c:pt>
                <c:pt idx="25">
                  <c:v>6.71</c:v>
                </c:pt>
                <c:pt idx="26">
                  <c:v>6.49</c:v>
                </c:pt>
                <c:pt idx="27">
                  <c:v>6.41</c:v>
                </c:pt>
                <c:pt idx="28">
                  <c:v>6.95</c:v>
                </c:pt>
                <c:pt idx="29">
                  <c:v>7.3</c:v>
                </c:pt>
                <c:pt idx="30">
                  <c:v>7.27</c:v>
                </c:pt>
                <c:pt idx="31">
                  <c:v>8.11</c:v>
                </c:pt>
                <c:pt idx="32">
                  <c:v>8.0500000000000007</c:v>
                </c:pt>
                <c:pt idx="33">
                  <c:v>8.16</c:v>
                </c:pt>
                <c:pt idx="34">
                  <c:v>9.09</c:v>
                </c:pt>
                <c:pt idx="35">
                  <c:v>9.82</c:v>
                </c:pt>
                <c:pt idx="36">
                  <c:v>10.09</c:v>
                </c:pt>
                <c:pt idx="37">
                  <c:v>10.74</c:v>
                </c:pt>
                <c:pt idx="38">
                  <c:v>10.8</c:v>
                </c:pt>
                <c:pt idx="39">
                  <c:v>11.16</c:v>
                </c:pt>
                <c:pt idx="40">
                  <c:v>10.59</c:v>
                </c:pt>
                <c:pt idx="41">
                  <c:v>10.09</c:v>
                </c:pt>
                <c:pt idx="42">
                  <c:v>10.47</c:v>
                </c:pt>
                <c:pt idx="43">
                  <c:v>10.32</c:v>
                </c:pt>
                <c:pt idx="44">
                  <c:v>10.23</c:v>
                </c:pt>
                <c:pt idx="45">
                  <c:v>9.4700000000000006</c:v>
                </c:pt>
                <c:pt idx="46">
                  <c:v>8.7100000000000009</c:v>
                </c:pt>
                <c:pt idx="47">
                  <c:v>8.5299999999999994</c:v>
                </c:pt>
                <c:pt idx="48">
                  <c:v>7.92</c:v>
                </c:pt>
                <c:pt idx="49">
                  <c:v>7.72</c:v>
                </c:pt>
                <c:pt idx="50">
                  <c:v>7.67</c:v>
                </c:pt>
                <c:pt idx="51">
                  <c:v>8.23</c:v>
                </c:pt>
                <c:pt idx="52" formatCode="0.0">
                  <c:v>9.2100000000000009</c:v>
                </c:pt>
                <c:pt idx="53">
                  <c:v>9.17</c:v>
                </c:pt>
                <c:pt idx="54">
                  <c:v>9.09</c:v>
                </c:pt>
                <c:pt idx="55">
                  <c:v>9.66</c:v>
                </c:pt>
                <c:pt idx="56" formatCode="0.0">
                  <c:v>11.13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813-475A-B538-332C90111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665384"/>
        <c:axId val="632665712"/>
      </c:lineChart>
      <c:catAx>
        <c:axId val="63266538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665712"/>
        <c:crosses val="autoZero"/>
        <c:auto val="1"/>
        <c:lblAlgn val="ctr"/>
        <c:lblOffset val="100"/>
        <c:noMultiLvlLbl val="0"/>
      </c:catAx>
      <c:valAx>
        <c:axId val="63266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($/ton)</a:t>
                </a:r>
              </a:p>
            </c:rich>
          </c:tx>
          <c:layout>
            <c:manualLayout>
              <c:xMode val="edge"/>
              <c:yMode val="edge"/>
              <c:x val="6.552004861897151E-3"/>
              <c:y val="0.331982963207443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665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081625254900503"/>
          <c:y val="3.5928143712574849E-2"/>
          <c:w val="0.63756699467963451"/>
          <c:h val="0.156687569742404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'5prd GPG newelas'!$R$3</c:f>
          <c:strCache>
            <c:ptCount val="1"/>
            <c:pt idx="0">
              <c:v>SW Sawtimber</c:v>
            </c:pt>
          </c:strCache>
        </c:strRef>
      </c:tx>
      <c:layout>
        <c:manualLayout>
          <c:xMode val="edge"/>
          <c:yMode val="edge"/>
          <c:x val="0.33428648691640817"/>
          <c:y val="3.64156493861086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10888411675813"/>
          <c:y val="0.16595078299776286"/>
          <c:w val="0.85526148625361231"/>
          <c:h val="0.58649509415349932"/>
        </c:manualLayout>
      </c:layout>
      <c:lineChart>
        <c:grouping val="standard"/>
        <c:varyColors val="0"/>
        <c:ser>
          <c:idx val="0"/>
          <c:order val="0"/>
          <c:tx>
            <c:strRef>
              <c:f>'5prd GPG newelas'!$L$1</c:f>
              <c:strCache>
                <c:ptCount val="1"/>
                <c:pt idx="0">
                  <c:v>PriceIndex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'5prd GPG newelas'!$A$2:$A$32</c:f>
              <c:numCache>
                <c:formatCode>General</c:formatCode>
                <c:ptCount val="3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</c:numCache>
            </c:numRef>
          </c:cat>
          <c:val>
            <c:numRef>
              <c:f>'5prd GPG newelas'!$L$54:$L$79</c:f>
              <c:numCache>
                <c:formatCode>General</c:formatCode>
                <c:ptCount val="26"/>
                <c:pt idx="0">
                  <c:v>100</c:v>
                </c:pt>
                <c:pt idx="1">
                  <c:v>98.137561774015012</c:v>
                </c:pt>
                <c:pt idx="2">
                  <c:v>96.232793272161047</c:v>
                </c:pt>
                <c:pt idx="3">
                  <c:v>94.468853349658787</c:v>
                </c:pt>
                <c:pt idx="4">
                  <c:v>92.66308618531589</c:v>
                </c:pt>
                <c:pt idx="5">
                  <c:v>90.937293446823148</c:v>
                </c:pt>
                <c:pt idx="6">
                  <c:v>89.547587329958588</c:v>
                </c:pt>
                <c:pt idx="7">
                  <c:v>88.143854144518087</c:v>
                </c:pt>
                <c:pt idx="8">
                  <c:v>86.684074863629334</c:v>
                </c:pt>
                <c:pt idx="9">
                  <c:v>85.256996739642332</c:v>
                </c:pt>
                <c:pt idx="10">
                  <c:v>83.727726742248578</c:v>
                </c:pt>
                <c:pt idx="11">
                  <c:v>82.538940330520347</c:v>
                </c:pt>
                <c:pt idx="12">
                  <c:v>81.269450716047658</c:v>
                </c:pt>
                <c:pt idx="13">
                  <c:v>80.075519727903171</c:v>
                </c:pt>
                <c:pt idx="14">
                  <c:v>78.930694766053648</c:v>
                </c:pt>
                <c:pt idx="15">
                  <c:v>77.693390234500782</c:v>
                </c:pt>
                <c:pt idx="16">
                  <c:v>76.62092302490808</c:v>
                </c:pt>
                <c:pt idx="17">
                  <c:v>75.714537729495945</c:v>
                </c:pt>
                <c:pt idx="18">
                  <c:v>74.706730313719575</c:v>
                </c:pt>
                <c:pt idx="19">
                  <c:v>73.719709041480669</c:v>
                </c:pt>
                <c:pt idx="20">
                  <c:v>72.847643584431324</c:v>
                </c:pt>
                <c:pt idx="21">
                  <c:v>72.115585500644869</c:v>
                </c:pt>
                <c:pt idx="22">
                  <c:v>71.755907517428511</c:v>
                </c:pt>
                <c:pt idx="23">
                  <c:v>70.92125563426076</c:v>
                </c:pt>
                <c:pt idx="24">
                  <c:v>70.285828046826296</c:v>
                </c:pt>
                <c:pt idx="25">
                  <c:v>69.788566036742708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38-4BB5-BB34-1ED68E7A0FAB}"/>
            </c:ext>
          </c:extLst>
        </c:ser>
        <c:ser>
          <c:idx val="1"/>
          <c:order val="1"/>
          <c:tx>
            <c:strRef>
              <c:f>'5prd GPG newelas'!$M$1</c:f>
              <c:strCache>
                <c:ptCount val="1"/>
                <c:pt idx="0">
                  <c:v>InvIndex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'5prd GPG newelas'!$A$2:$A$32</c:f>
              <c:numCache>
                <c:formatCode>General</c:formatCode>
                <c:ptCount val="3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</c:numCache>
            </c:numRef>
          </c:cat>
          <c:val>
            <c:numRef>
              <c:f>'5prd GPG newelas'!$M$54:$M$79</c:f>
              <c:numCache>
                <c:formatCode>General</c:formatCode>
                <c:ptCount val="26"/>
                <c:pt idx="0">
                  <c:v>100</c:v>
                </c:pt>
                <c:pt idx="1">
                  <c:v>102.96955508101013</c:v>
                </c:pt>
                <c:pt idx="2">
                  <c:v>106.17126736281175</c:v>
                </c:pt>
                <c:pt idx="3">
                  <c:v>109.28139020041925</c:v>
                </c:pt>
                <c:pt idx="4">
                  <c:v>112.30188272632877</c:v>
                </c:pt>
                <c:pt idx="5">
                  <c:v>115.32678330035459</c:v>
                </c:pt>
                <c:pt idx="6">
                  <c:v>117.87120662970436</c:v>
                </c:pt>
                <c:pt idx="7">
                  <c:v>120.54052465568245</c:v>
                </c:pt>
                <c:pt idx="8">
                  <c:v>123.18192504359067</c:v>
                </c:pt>
                <c:pt idx="9">
                  <c:v>125.86152851517345</c:v>
                </c:pt>
                <c:pt idx="10">
                  <c:v>128.60774249162466</c:v>
                </c:pt>
                <c:pt idx="11">
                  <c:v>130.82841917598884</c:v>
                </c:pt>
                <c:pt idx="12">
                  <c:v>132.92909899496502</c:v>
                </c:pt>
                <c:pt idx="13">
                  <c:v>134.96316830907273</c:v>
                </c:pt>
                <c:pt idx="14">
                  <c:v>136.97764629821913</c:v>
                </c:pt>
                <c:pt idx="15">
                  <c:v>138.94853358932662</c:v>
                </c:pt>
                <c:pt idx="16">
                  <c:v>140.70587543835586</c:v>
                </c:pt>
                <c:pt idx="17">
                  <c:v>142.23252943596572</c:v>
                </c:pt>
                <c:pt idx="18">
                  <c:v>143.96783104441349</c:v>
                </c:pt>
                <c:pt idx="19">
                  <c:v>145.70460200223334</c:v>
                </c:pt>
                <c:pt idx="20">
                  <c:v>147.49524910369684</c:v>
                </c:pt>
                <c:pt idx="21">
                  <c:v>148.58354720529746</c:v>
                </c:pt>
                <c:pt idx="22">
                  <c:v>149.48229923789745</c:v>
                </c:pt>
                <c:pt idx="23">
                  <c:v>150.75475579413435</c:v>
                </c:pt>
                <c:pt idx="24">
                  <c:v>151.99096839919284</c:v>
                </c:pt>
                <c:pt idx="25">
                  <c:v>152.97151421350625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38-4BB5-BB34-1ED68E7A0FAB}"/>
            </c:ext>
          </c:extLst>
        </c:ser>
        <c:ser>
          <c:idx val="2"/>
          <c:order val="2"/>
          <c:tx>
            <c:strRef>
              <c:f>'5prd GPG newelas'!$N$1</c:f>
              <c:strCache>
                <c:ptCount val="1"/>
                <c:pt idx="0">
                  <c:v>RemIndex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'5prd GPG newelas'!$A$2:$A$32</c:f>
              <c:numCache>
                <c:formatCode>General</c:formatCode>
                <c:ptCount val="3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</c:numCache>
            </c:numRef>
          </c:cat>
          <c:val>
            <c:numRef>
              <c:f>'5prd GPG newelas'!$N$54:$N$79</c:f>
              <c:numCache>
                <c:formatCode>General</c:formatCode>
                <c:ptCount val="26"/>
                <c:pt idx="0">
                  <c:v>100</c:v>
                </c:pt>
                <c:pt idx="1">
                  <c:v>101.02417420188226</c:v>
                </c:pt>
                <c:pt idx="2">
                  <c:v>102.10370917143383</c:v>
                </c:pt>
                <c:pt idx="3">
                  <c:v>103.11865657870455</c:v>
                </c:pt>
                <c:pt idx="4">
                  <c:v>104.05056283447129</c:v>
                </c:pt>
                <c:pt idx="5">
                  <c:v>105.00092267946114</c:v>
                </c:pt>
                <c:pt idx="6">
                  <c:v>105.75751983760838</c:v>
                </c:pt>
                <c:pt idx="7">
                  <c:v>106.56947776342496</c:v>
                </c:pt>
                <c:pt idx="8">
                  <c:v>107.32607492157221</c:v>
                </c:pt>
                <c:pt idx="9">
                  <c:v>108.11957925816567</c:v>
                </c:pt>
                <c:pt idx="10">
                  <c:v>108.86694962170138</c:v>
                </c:pt>
                <c:pt idx="11">
                  <c:v>109.53127883373311</c:v>
                </c:pt>
                <c:pt idx="12">
                  <c:v>110.05720612659157</c:v>
                </c:pt>
                <c:pt idx="13">
                  <c:v>110.6477209817309</c:v>
                </c:pt>
                <c:pt idx="14">
                  <c:v>111.23823583687022</c:v>
                </c:pt>
                <c:pt idx="15">
                  <c:v>111.71802915667092</c:v>
                </c:pt>
                <c:pt idx="16">
                  <c:v>112.19782247647161</c:v>
                </c:pt>
                <c:pt idx="17">
                  <c:v>112.55766746632213</c:v>
                </c:pt>
                <c:pt idx="18">
                  <c:v>112.97287322384196</c:v>
                </c:pt>
                <c:pt idx="19">
                  <c:v>113.3880789813618</c:v>
                </c:pt>
                <c:pt idx="20">
                  <c:v>113.86787230116249</c:v>
                </c:pt>
                <c:pt idx="21">
                  <c:v>114.13544934489749</c:v>
                </c:pt>
                <c:pt idx="22">
                  <c:v>114.3845727994094</c:v>
                </c:pt>
                <c:pt idx="23">
                  <c:v>114.70751061081371</c:v>
                </c:pt>
                <c:pt idx="24">
                  <c:v>115.04890201144113</c:v>
                </c:pt>
                <c:pt idx="25">
                  <c:v>115.31647905517613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38-4BB5-BB34-1ED68E7A0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9781104"/>
        <c:axId val="869780776"/>
      </c:lineChart>
      <c:catAx>
        <c:axId val="86978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80776"/>
        <c:crosses val="autoZero"/>
        <c:auto val="1"/>
        <c:lblAlgn val="ctr"/>
        <c:lblOffset val="100"/>
        <c:noMultiLvlLbl val="0"/>
      </c:catAx>
      <c:valAx>
        <c:axId val="869780776"/>
        <c:scaling>
          <c:orientation val="minMax"/>
          <c:max val="16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Index=100</a:t>
                </a:r>
              </a:p>
            </c:rich>
          </c:tx>
          <c:layout>
            <c:manualLayout>
              <c:xMode val="edge"/>
              <c:yMode val="edge"/>
              <c:x val="1.0774410774410775E-2"/>
              <c:y val="0.355115644101534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8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36933640870649"/>
          <c:y val="0.17281826348887594"/>
          <c:w val="0.57564495347172517"/>
          <c:h val="7.55038841621307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'5prd GPG newelas'!$T$3</c:f>
          <c:strCache>
            <c:ptCount val="1"/>
            <c:pt idx="0">
              <c:v>HW Sawtimber</c:v>
            </c:pt>
          </c:strCache>
        </c:strRef>
      </c:tx>
      <c:layout>
        <c:manualLayout>
          <c:xMode val="edge"/>
          <c:yMode val="edge"/>
          <c:x val="0.40701377952755902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'5prd GPG newelas'!$L$1</c:f>
              <c:strCache>
                <c:ptCount val="1"/>
                <c:pt idx="0">
                  <c:v>PriceIndex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'5prd GPG newelas'!$A$2:$A$32</c:f>
              <c:numCache>
                <c:formatCode>General</c:formatCode>
                <c:ptCount val="3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</c:numCache>
            </c:numRef>
          </c:cat>
          <c:val>
            <c:numRef>
              <c:f>'5prd GPG newelas'!$L$106:$L$131</c:f>
              <c:numCache>
                <c:formatCode>General</c:formatCode>
                <c:ptCount val="26"/>
                <c:pt idx="0">
                  <c:v>100</c:v>
                </c:pt>
                <c:pt idx="1">
                  <c:v>99.560966581827003</c:v>
                </c:pt>
                <c:pt idx="2">
                  <c:v>99.024786351823479</c:v>
                </c:pt>
                <c:pt idx="3">
                  <c:v>97.6480986426877</c:v>
                </c:pt>
                <c:pt idx="4">
                  <c:v>96.30017980998818</c:v>
                </c:pt>
                <c:pt idx="5">
                  <c:v>95.399199362089007</c:v>
                </c:pt>
                <c:pt idx="6">
                  <c:v>95.189551820346168</c:v>
                </c:pt>
                <c:pt idx="7">
                  <c:v>94.942380447637646</c:v>
                </c:pt>
                <c:pt idx="8">
                  <c:v>93.472772061602754</c:v>
                </c:pt>
                <c:pt idx="9">
                  <c:v>92.053523585781889</c:v>
                </c:pt>
                <c:pt idx="10">
                  <c:v>90.673957317769194</c:v>
                </c:pt>
                <c:pt idx="11">
                  <c:v>90.44755554460879</c:v>
                </c:pt>
                <c:pt idx="12">
                  <c:v>90.284896381793004</c:v>
                </c:pt>
                <c:pt idx="13">
                  <c:v>90.10450703850249</c:v>
                </c:pt>
                <c:pt idx="14">
                  <c:v>89.924478113360266</c:v>
                </c:pt>
                <c:pt idx="15">
                  <c:v>89.735834854070859</c:v>
                </c:pt>
                <c:pt idx="16">
                  <c:v>89.58341352965283</c:v>
                </c:pt>
                <c:pt idx="17">
                  <c:v>89.69097815175391</c:v>
                </c:pt>
                <c:pt idx="18">
                  <c:v>89.789692510664537</c:v>
                </c:pt>
                <c:pt idx="19">
                  <c:v>89.888515515114051</c:v>
                </c:pt>
                <c:pt idx="20">
                  <c:v>90.032452258626535</c:v>
                </c:pt>
                <c:pt idx="21">
                  <c:v>90.023449463547934</c:v>
                </c:pt>
                <c:pt idx="22">
                  <c:v>89.978448989872092</c:v>
                </c:pt>
                <c:pt idx="23">
                  <c:v>89.933471010808958</c:v>
                </c:pt>
                <c:pt idx="24">
                  <c:v>89.879527112990132</c:v>
                </c:pt>
                <c:pt idx="25">
                  <c:v>89.834598582502267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51-46B8-9A09-46BD6242ABC0}"/>
            </c:ext>
          </c:extLst>
        </c:ser>
        <c:ser>
          <c:idx val="1"/>
          <c:order val="1"/>
          <c:tx>
            <c:strRef>
              <c:f>'5prd GPG newelas'!$M$1</c:f>
              <c:strCache>
                <c:ptCount val="1"/>
                <c:pt idx="0">
                  <c:v>InvIndex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'5prd GPG newelas'!$A$2:$A$32</c:f>
              <c:numCache>
                <c:formatCode>General</c:formatCode>
                <c:ptCount val="3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</c:numCache>
            </c:numRef>
          </c:cat>
          <c:val>
            <c:numRef>
              <c:f>'5prd GPG newelas'!$M$106:$M$131</c:f>
              <c:numCache>
                <c:formatCode>General</c:formatCode>
                <c:ptCount val="26"/>
                <c:pt idx="0">
                  <c:v>100</c:v>
                </c:pt>
                <c:pt idx="1">
                  <c:v>100.66590784839168</c:v>
                </c:pt>
                <c:pt idx="2">
                  <c:v>101.48985304617737</c:v>
                </c:pt>
                <c:pt idx="3">
                  <c:v>103.35732274572716</c:v>
                </c:pt>
                <c:pt idx="4">
                  <c:v>105.24062605495158</c:v>
                </c:pt>
                <c:pt idx="5">
                  <c:v>106.5425670164998</c:v>
                </c:pt>
                <c:pt idx="6">
                  <c:v>106.80546468656921</c:v>
                </c:pt>
                <c:pt idx="7">
                  <c:v>107.11914940653838</c:v>
                </c:pt>
                <c:pt idx="8">
                  <c:v>109.0400948821591</c:v>
                </c:pt>
                <c:pt idx="9">
                  <c:v>110.96313158924627</c:v>
                </c:pt>
                <c:pt idx="10">
                  <c:v>112.89124700132344</c:v>
                </c:pt>
                <c:pt idx="11">
                  <c:v>113.2147903839202</c:v>
                </c:pt>
                <c:pt idx="12">
                  <c:v>113.45080079227796</c:v>
                </c:pt>
                <c:pt idx="13">
                  <c:v>113.70622977853857</c:v>
                </c:pt>
                <c:pt idx="14">
                  <c:v>113.96016502803742</c:v>
                </c:pt>
                <c:pt idx="15">
                  <c:v>114.2281414030968</c:v>
                </c:pt>
                <c:pt idx="16">
                  <c:v>114.44443448619936</c:v>
                </c:pt>
                <c:pt idx="17">
                  <c:v>114.44682446501817</c:v>
                </c:pt>
                <c:pt idx="18">
                  <c:v>114.45698187499812</c:v>
                </c:pt>
                <c:pt idx="19">
                  <c:v>114.45578688558871</c:v>
                </c:pt>
                <c:pt idx="20">
                  <c:v>114.43278333945763</c:v>
                </c:pt>
                <c:pt idx="21">
                  <c:v>114.43995327591408</c:v>
                </c:pt>
                <c:pt idx="22">
                  <c:v>114.50508019872673</c:v>
                </c:pt>
                <c:pt idx="23">
                  <c:v>114.56453092184469</c:v>
                </c:pt>
                <c:pt idx="24">
                  <c:v>114.64041274934199</c:v>
                </c:pt>
                <c:pt idx="25">
                  <c:v>114.70344844068818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51-46B8-9A09-46BD6242ABC0}"/>
            </c:ext>
          </c:extLst>
        </c:ser>
        <c:ser>
          <c:idx val="2"/>
          <c:order val="2"/>
          <c:tx>
            <c:strRef>
              <c:f>'5prd GPG newelas'!$N$1</c:f>
              <c:strCache>
                <c:ptCount val="1"/>
                <c:pt idx="0">
                  <c:v>RemIndex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'5prd GPG newelas'!$A$2:$A$32</c:f>
              <c:numCache>
                <c:formatCode>General</c:formatCode>
                <c:ptCount val="3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</c:numCache>
            </c:numRef>
          </c:cat>
          <c:val>
            <c:numRef>
              <c:f>'5prd GPG newelas'!$N$106:$N$131</c:f>
              <c:numCache>
                <c:formatCode>General</c:formatCode>
                <c:ptCount val="26"/>
                <c:pt idx="0">
                  <c:v>100</c:v>
                </c:pt>
                <c:pt idx="1">
                  <c:v>100.18007202881152</c:v>
                </c:pt>
                <c:pt idx="2">
                  <c:v>100.42016806722688</c:v>
                </c:pt>
                <c:pt idx="3">
                  <c:v>100.92036814725888</c:v>
                </c:pt>
                <c:pt idx="4">
                  <c:v>101.44057623049217</c:v>
                </c:pt>
                <c:pt idx="5">
                  <c:v>101.78071228491395</c:v>
                </c:pt>
                <c:pt idx="6">
                  <c:v>101.82072829131651</c:v>
                </c:pt>
                <c:pt idx="7">
                  <c:v>101.86074429771907</c:v>
                </c:pt>
                <c:pt idx="8">
                  <c:v>102.30092036814723</c:v>
                </c:pt>
                <c:pt idx="9">
                  <c:v>102.74109643857541</c:v>
                </c:pt>
                <c:pt idx="10">
                  <c:v>103.18127250900358</c:v>
                </c:pt>
                <c:pt idx="11">
                  <c:v>103.2613045218087</c:v>
                </c:pt>
                <c:pt idx="12">
                  <c:v>103.34133653461383</c:v>
                </c:pt>
                <c:pt idx="13">
                  <c:v>103.40136054421767</c:v>
                </c:pt>
                <c:pt idx="14">
                  <c:v>103.48139255702279</c:v>
                </c:pt>
                <c:pt idx="15">
                  <c:v>103.56142456982792</c:v>
                </c:pt>
                <c:pt idx="16">
                  <c:v>103.62144857943176</c:v>
                </c:pt>
                <c:pt idx="17">
                  <c:v>103.62144857943176</c:v>
                </c:pt>
                <c:pt idx="18">
                  <c:v>103.64145658263304</c:v>
                </c:pt>
                <c:pt idx="19">
                  <c:v>103.64145658263304</c:v>
                </c:pt>
                <c:pt idx="20">
                  <c:v>103.64145658263304</c:v>
                </c:pt>
                <c:pt idx="21">
                  <c:v>103.62144857943176</c:v>
                </c:pt>
                <c:pt idx="22">
                  <c:v>103.62144857943176</c:v>
                </c:pt>
                <c:pt idx="23">
                  <c:v>103.64145658263304</c:v>
                </c:pt>
                <c:pt idx="24">
                  <c:v>103.66146458583432</c:v>
                </c:pt>
                <c:pt idx="25">
                  <c:v>103.66146458583432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51-46B8-9A09-46BD6242A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9781104"/>
        <c:axId val="869780776"/>
      </c:lineChart>
      <c:catAx>
        <c:axId val="86978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80776"/>
        <c:crosses val="autoZero"/>
        <c:auto val="1"/>
        <c:lblAlgn val="ctr"/>
        <c:lblOffset val="100"/>
        <c:noMultiLvlLbl val="0"/>
      </c:catAx>
      <c:valAx>
        <c:axId val="869780776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8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Net Merchantable Volume</a:t>
            </a:r>
          </a:p>
        </c:rich>
      </c:tx>
      <c:layout>
        <c:manualLayout>
          <c:xMode val="edge"/>
          <c:yMode val="edge"/>
          <c:x val="0.128495328639814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446301254370637"/>
          <c:y val="0.24257822128770445"/>
          <c:w val="0.7615369641294838"/>
          <c:h val="0.75474518810148727"/>
        </c:manualLayout>
      </c:layout>
      <c:pie3DChart>
        <c:varyColors val="1"/>
        <c:ser>
          <c:idx val="0"/>
          <c:order val="0"/>
          <c:explosion val="2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91E-48B6-9A7D-A7C6725C4C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91E-48B6-9A7D-A7C6725C4C7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Sheet1!$H$61:$H$62</c:f>
              <c:strCache>
                <c:ptCount val="2"/>
                <c:pt idx="0">
                  <c:v>Softwoods</c:v>
                </c:pt>
                <c:pt idx="1">
                  <c:v>Hardwoods</c:v>
                </c:pt>
              </c:strCache>
            </c:strRef>
          </c:cat>
          <c:val>
            <c:numRef>
              <c:f>Sheet1!$I$61:$I$62</c:f>
              <c:numCache>
                <c:formatCode>#,##0</c:formatCode>
                <c:ptCount val="2"/>
                <c:pt idx="0">
                  <c:v>15436060407</c:v>
                </c:pt>
                <c:pt idx="1">
                  <c:v>26815430555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1E-48B6-9A7D-A7C6725C4C7E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Ownership</a:t>
            </a:r>
          </a:p>
        </c:rich>
      </c:tx>
      <c:layout>
        <c:manualLayout>
          <c:xMode val="edge"/>
          <c:yMode val="edge"/>
          <c:x val="5.2520774747279279E-2"/>
          <c:y val="3.1236647961116714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74028871391076"/>
          <c:y val="9.5046296296296295E-2"/>
          <c:w val="0.59777026145015721"/>
          <c:h val="0.86519388774799733"/>
        </c:manualLayout>
      </c:layout>
      <c:pieChart>
        <c:varyColors val="1"/>
        <c:ser>
          <c:idx val="0"/>
          <c:order val="0"/>
          <c:explosion val="24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911-4DF7-925F-B2D2F64664B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911-4DF7-925F-B2D2F64664B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911-4DF7-925F-B2D2F64664B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911-4DF7-925F-B2D2F64664B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9911-4DF7-925F-B2D2F64664BF}"/>
              </c:ext>
            </c:extLst>
          </c:dPt>
          <c:dPt>
            <c:idx val="5"/>
            <c:bubble3D val="0"/>
            <c:explosion val="19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9911-4DF7-925F-B2D2F64664BF}"/>
              </c:ext>
            </c:extLst>
          </c:dPt>
          <c:dLbls>
            <c:dLbl>
              <c:idx val="0"/>
              <c:layout>
                <c:manualLayout>
                  <c:x val="-0.15336367149483737"/>
                  <c:y val="3.59936412705337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11-4DF7-925F-B2D2F64664BF}"/>
                </c:ext>
              </c:extLst>
            </c:dLbl>
            <c:dLbl>
              <c:idx val="1"/>
              <c:layout>
                <c:manualLayout>
                  <c:x val="-7.7041557305336836E-2"/>
                  <c:y val="-5.84029600466608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11-4DF7-925F-B2D2F64664BF}"/>
                </c:ext>
              </c:extLst>
            </c:dLbl>
            <c:dLbl>
              <c:idx val="2"/>
              <c:layout>
                <c:manualLayout>
                  <c:x val="0.11453718285214348"/>
                  <c:y val="-3.5815835520559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911-4DF7-925F-B2D2F64664BF}"/>
                </c:ext>
              </c:extLst>
            </c:dLbl>
            <c:dLbl>
              <c:idx val="3"/>
              <c:layout>
                <c:manualLayout>
                  <c:x val="0.18756386701662281"/>
                  <c:y val="3.65095508894721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911-4DF7-925F-B2D2F64664BF}"/>
                </c:ext>
              </c:extLst>
            </c:dLbl>
            <c:dLbl>
              <c:idx val="4"/>
              <c:layout>
                <c:manualLayout>
                  <c:x val="8.3216316710411201E-2"/>
                  <c:y val="0.165127223680373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911-4DF7-925F-B2D2F64664BF}"/>
                </c:ext>
              </c:extLst>
            </c:dLbl>
            <c:dLbl>
              <c:idx val="5"/>
              <c:layout>
                <c:manualLayout>
                  <c:x val="-0.11549387576552929"/>
                  <c:y val="-0.11761592300962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911-4DF7-925F-B2D2F64664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'2017 timberland_area'!$K$32:$P$32</c:f>
              <c:strCache>
                <c:ptCount val="6"/>
                <c:pt idx="0">
                  <c:v>National Forest</c:v>
                </c:pt>
                <c:pt idx="1">
                  <c:v>Dept of Defense</c:v>
                </c:pt>
                <c:pt idx="2">
                  <c:v>Other federal</c:v>
                </c:pt>
                <c:pt idx="3">
                  <c:v>State</c:v>
                </c:pt>
                <c:pt idx="4">
                  <c:v>County and Municipal</c:v>
                </c:pt>
                <c:pt idx="5">
                  <c:v>Private</c:v>
                </c:pt>
              </c:strCache>
            </c:strRef>
          </c:cat>
          <c:val>
            <c:numRef>
              <c:f>'2017 timberland_area'!$K$33:$P$33</c:f>
              <c:numCache>
                <c:formatCode>#,##0</c:formatCode>
                <c:ptCount val="6"/>
                <c:pt idx="0">
                  <c:v>1142034</c:v>
                </c:pt>
                <c:pt idx="1">
                  <c:v>305418</c:v>
                </c:pt>
                <c:pt idx="2">
                  <c:v>6064</c:v>
                </c:pt>
                <c:pt idx="3">
                  <c:v>813836</c:v>
                </c:pt>
                <c:pt idx="4">
                  <c:v>266987</c:v>
                </c:pt>
                <c:pt idx="5">
                  <c:v>15591294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911-4DF7-925F-B2D2F64664B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Pine sawtimber prices: Southwide vs. NC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677627566236211E-2"/>
          <c:y val="9.3194147352830201E-2"/>
          <c:w val="0.86922407137274371"/>
          <c:h val="0.72885491707153627"/>
        </c:manualLayout>
      </c:layout>
      <c:lineChart>
        <c:grouping val="standard"/>
        <c:varyColors val="0"/>
        <c:ser>
          <c:idx val="0"/>
          <c:order val="0"/>
          <c:tx>
            <c:strRef>
              <c:f>'Quarterly data'!$C$2</c:f>
              <c:strCache>
                <c:ptCount val="1"/>
                <c:pt idx="0">
                  <c:v>Southwide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'Quarterly data'!$A$19:$B$64</c:f>
              <c:multiLvlStrCache>
                <c:ptCount val="46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  <c:pt idx="45">
                    <c:v>2</c:v>
                  </c:pt>
                </c:lvl>
                <c:lvl>
                  <c:pt idx="0">
                    <c:v>2008</c:v>
                  </c:pt>
                  <c:pt idx="4">
                    <c:v>2009</c:v>
                  </c:pt>
                  <c:pt idx="8">
                    <c:v>2010</c:v>
                  </c:pt>
                  <c:pt idx="12">
                    <c:v>2011</c:v>
                  </c:pt>
                  <c:pt idx="16">
                    <c:v>2012</c:v>
                  </c:pt>
                  <c:pt idx="20">
                    <c:v>2013</c:v>
                  </c:pt>
                  <c:pt idx="24">
                    <c:v>2014</c:v>
                  </c:pt>
                  <c:pt idx="28">
                    <c:v>2015</c:v>
                  </c:pt>
                  <c:pt idx="32">
                    <c:v>2016</c:v>
                  </c:pt>
                  <c:pt idx="36">
                    <c:v>2017</c:v>
                  </c:pt>
                  <c:pt idx="40">
                    <c:v>2018</c:v>
                  </c:pt>
                  <c:pt idx="44">
                    <c:v>2019</c:v>
                  </c:pt>
                </c:lvl>
              </c:multiLvlStrCache>
            </c:multiLvlStrRef>
          </c:cat>
          <c:val>
            <c:numRef>
              <c:f>'Quarterly data'!$C$19:$C$64</c:f>
              <c:numCache>
                <c:formatCode>General</c:formatCode>
                <c:ptCount val="46"/>
                <c:pt idx="0">
                  <c:v>33.74</c:v>
                </c:pt>
                <c:pt idx="1">
                  <c:v>31.33</c:v>
                </c:pt>
                <c:pt idx="2">
                  <c:v>30.09</c:v>
                </c:pt>
                <c:pt idx="3">
                  <c:v>29.16</c:v>
                </c:pt>
                <c:pt idx="4">
                  <c:v>27.4</c:v>
                </c:pt>
                <c:pt idx="5">
                  <c:v>26.75</c:v>
                </c:pt>
                <c:pt idx="6">
                  <c:v>26.47</c:v>
                </c:pt>
                <c:pt idx="7">
                  <c:v>27.07</c:v>
                </c:pt>
                <c:pt idx="8">
                  <c:v>29</c:v>
                </c:pt>
                <c:pt idx="9">
                  <c:v>29.41</c:v>
                </c:pt>
                <c:pt idx="10">
                  <c:v>28.15</c:v>
                </c:pt>
                <c:pt idx="11">
                  <c:v>25.62</c:v>
                </c:pt>
                <c:pt idx="12">
                  <c:v>25.94</c:v>
                </c:pt>
                <c:pt idx="13">
                  <c:v>23.8</c:v>
                </c:pt>
                <c:pt idx="14">
                  <c:v>22.59</c:v>
                </c:pt>
                <c:pt idx="15">
                  <c:v>23.54</c:v>
                </c:pt>
                <c:pt idx="16">
                  <c:v>24.15</c:v>
                </c:pt>
                <c:pt idx="17">
                  <c:v>22.94</c:v>
                </c:pt>
                <c:pt idx="18">
                  <c:v>22.94</c:v>
                </c:pt>
                <c:pt idx="19">
                  <c:v>23.27</c:v>
                </c:pt>
                <c:pt idx="20">
                  <c:v>24.61</c:v>
                </c:pt>
                <c:pt idx="21">
                  <c:v>24.59</c:v>
                </c:pt>
                <c:pt idx="22">
                  <c:v>24.01</c:v>
                </c:pt>
                <c:pt idx="23">
                  <c:v>25.14</c:v>
                </c:pt>
                <c:pt idx="24">
                  <c:v>25.66</c:v>
                </c:pt>
                <c:pt idx="25">
                  <c:v>25.23</c:v>
                </c:pt>
                <c:pt idx="26">
                  <c:v>25.11</c:v>
                </c:pt>
                <c:pt idx="27">
                  <c:v>26.34</c:v>
                </c:pt>
                <c:pt idx="28">
                  <c:v>26.28</c:v>
                </c:pt>
                <c:pt idx="29">
                  <c:v>25.6</c:v>
                </c:pt>
                <c:pt idx="30">
                  <c:v>25.47</c:v>
                </c:pt>
                <c:pt idx="31">
                  <c:v>25.6</c:v>
                </c:pt>
                <c:pt idx="32">
                  <c:v>25.56</c:v>
                </c:pt>
                <c:pt idx="33">
                  <c:v>24.94</c:v>
                </c:pt>
                <c:pt idx="34">
                  <c:v>24.3</c:v>
                </c:pt>
                <c:pt idx="35">
                  <c:v>24.13</c:v>
                </c:pt>
                <c:pt idx="36">
                  <c:v>23.75</c:v>
                </c:pt>
                <c:pt idx="37">
                  <c:v>23.41</c:v>
                </c:pt>
                <c:pt idx="38">
                  <c:v>23.66</c:v>
                </c:pt>
                <c:pt idx="39">
                  <c:v>23.59</c:v>
                </c:pt>
                <c:pt idx="40">
                  <c:v>23.95</c:v>
                </c:pt>
                <c:pt idx="41">
                  <c:v>23.65</c:v>
                </c:pt>
                <c:pt idx="42">
                  <c:v>23.81</c:v>
                </c:pt>
                <c:pt idx="43">
                  <c:v>23.96</c:v>
                </c:pt>
                <c:pt idx="44">
                  <c:v>25.08</c:v>
                </c:pt>
                <c:pt idx="45">
                  <c:v>24.56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BA-47F2-950C-18BB335AFE80}"/>
            </c:ext>
          </c:extLst>
        </c:ser>
        <c:ser>
          <c:idx val="2"/>
          <c:order val="1"/>
          <c:tx>
            <c:strRef>
              <c:f>'Quarterly data'!$E$2</c:f>
              <c:strCache>
                <c:ptCount val="1"/>
                <c:pt idx="0">
                  <c:v>Eastern NC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multiLvlStrRef>
              <c:f>'Quarterly data'!$A$19:$B$64</c:f>
              <c:multiLvlStrCache>
                <c:ptCount val="46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  <c:pt idx="45">
                    <c:v>2</c:v>
                  </c:pt>
                </c:lvl>
                <c:lvl>
                  <c:pt idx="0">
                    <c:v>2008</c:v>
                  </c:pt>
                  <c:pt idx="4">
                    <c:v>2009</c:v>
                  </c:pt>
                  <c:pt idx="8">
                    <c:v>2010</c:v>
                  </c:pt>
                  <c:pt idx="12">
                    <c:v>2011</c:v>
                  </c:pt>
                  <c:pt idx="16">
                    <c:v>2012</c:v>
                  </c:pt>
                  <c:pt idx="20">
                    <c:v>2013</c:v>
                  </c:pt>
                  <c:pt idx="24">
                    <c:v>2014</c:v>
                  </c:pt>
                  <c:pt idx="28">
                    <c:v>2015</c:v>
                  </c:pt>
                  <c:pt idx="32">
                    <c:v>2016</c:v>
                  </c:pt>
                  <c:pt idx="36">
                    <c:v>2017</c:v>
                  </c:pt>
                  <c:pt idx="40">
                    <c:v>2018</c:v>
                  </c:pt>
                  <c:pt idx="44">
                    <c:v>2019</c:v>
                  </c:pt>
                </c:lvl>
              </c:multiLvlStrCache>
            </c:multiLvlStrRef>
          </c:cat>
          <c:val>
            <c:numRef>
              <c:f>'Quarterly data'!$E$19:$E$64</c:f>
              <c:numCache>
                <c:formatCode>0.0</c:formatCode>
                <c:ptCount val="46"/>
                <c:pt idx="0">
                  <c:v>34.4</c:v>
                </c:pt>
                <c:pt idx="1">
                  <c:v>34.32</c:v>
                </c:pt>
                <c:pt idx="2">
                  <c:v>35.965310781587888</c:v>
                </c:pt>
                <c:pt idx="3">
                  <c:v>34.880000000000003</c:v>
                </c:pt>
                <c:pt idx="4">
                  <c:v>28.54</c:v>
                </c:pt>
                <c:pt idx="5">
                  <c:v>27.6</c:v>
                </c:pt>
                <c:pt idx="6">
                  <c:v>31.25</c:v>
                </c:pt>
                <c:pt idx="7">
                  <c:v>29.84</c:v>
                </c:pt>
                <c:pt idx="8">
                  <c:v>36.72</c:v>
                </c:pt>
                <c:pt idx="9">
                  <c:v>32.36</c:v>
                </c:pt>
                <c:pt idx="10">
                  <c:v>33.409999999999997</c:v>
                </c:pt>
                <c:pt idx="11">
                  <c:v>29.41</c:v>
                </c:pt>
                <c:pt idx="12">
                  <c:v>30.61</c:v>
                </c:pt>
                <c:pt idx="13">
                  <c:v>28.34</c:v>
                </c:pt>
                <c:pt idx="14">
                  <c:v>25.92</c:v>
                </c:pt>
                <c:pt idx="15">
                  <c:v>26.388058050383346</c:v>
                </c:pt>
                <c:pt idx="16">
                  <c:v>27.748497991967874</c:v>
                </c:pt>
                <c:pt idx="17">
                  <c:v>25.47</c:v>
                </c:pt>
                <c:pt idx="18">
                  <c:v>27.11</c:v>
                </c:pt>
                <c:pt idx="19">
                  <c:v>27.86</c:v>
                </c:pt>
                <c:pt idx="20">
                  <c:v>29.76</c:v>
                </c:pt>
                <c:pt idx="21">
                  <c:v>29.92</c:v>
                </c:pt>
                <c:pt idx="22">
                  <c:v>27.36</c:v>
                </c:pt>
                <c:pt idx="23">
                  <c:v>28.65</c:v>
                </c:pt>
                <c:pt idx="24">
                  <c:v>27.47</c:v>
                </c:pt>
                <c:pt idx="25">
                  <c:v>28.229999999999997</c:v>
                </c:pt>
                <c:pt idx="26">
                  <c:v>26.689999999999998</c:v>
                </c:pt>
                <c:pt idx="27">
                  <c:v>31.055</c:v>
                </c:pt>
                <c:pt idx="28">
                  <c:v>29.66</c:v>
                </c:pt>
                <c:pt idx="29">
                  <c:v>25.87</c:v>
                </c:pt>
                <c:pt idx="30">
                  <c:v>25.24</c:v>
                </c:pt>
                <c:pt idx="31">
                  <c:v>26.57</c:v>
                </c:pt>
                <c:pt idx="32">
                  <c:v>27.53</c:v>
                </c:pt>
                <c:pt idx="33">
                  <c:v>29.81</c:v>
                </c:pt>
                <c:pt idx="34">
                  <c:v>30.29</c:v>
                </c:pt>
                <c:pt idx="35">
                  <c:v>30.02</c:v>
                </c:pt>
                <c:pt idx="36">
                  <c:v>28.87</c:v>
                </c:pt>
                <c:pt idx="37">
                  <c:v>27.12</c:v>
                </c:pt>
                <c:pt idx="38">
                  <c:v>26.16</c:v>
                </c:pt>
                <c:pt idx="39">
                  <c:v>26.68</c:v>
                </c:pt>
                <c:pt idx="40">
                  <c:v>27.98</c:v>
                </c:pt>
                <c:pt idx="41">
                  <c:v>28.07</c:v>
                </c:pt>
                <c:pt idx="42">
                  <c:v>29.38</c:v>
                </c:pt>
                <c:pt idx="43">
                  <c:v>26.94</c:v>
                </c:pt>
                <c:pt idx="44">
                  <c:v>35.700000000000003</c:v>
                </c:pt>
                <c:pt idx="45">
                  <c:v>34.11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BA-47F2-950C-18BB335AF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349432"/>
        <c:axId val="508349824"/>
      </c:lineChart>
      <c:catAx>
        <c:axId val="508349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824"/>
        <c:crosses val="autoZero"/>
        <c:auto val="1"/>
        <c:lblAlgn val="ctr"/>
        <c:lblOffset val="100"/>
        <c:noMultiLvlLbl val="0"/>
      </c:catAx>
      <c:valAx>
        <c:axId val="508349824"/>
        <c:scaling>
          <c:orientation val="minMax"/>
          <c:max val="40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Sawtimber price ($/ton)</a:t>
                </a:r>
              </a:p>
            </c:rich>
          </c:tx>
          <c:layout>
            <c:manualLayout>
              <c:xMode val="edge"/>
              <c:yMode val="edge"/>
              <c:x val="1.6382622682873039E-2"/>
              <c:y val="0.267193668522356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4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302429344660443"/>
          <c:y val="0.12440514766825624"/>
          <c:w val="0.59589444235450795"/>
          <c:h val="0.119279601044218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Pine</a:t>
            </a:r>
            <a:r>
              <a:rPr lang="en-US" baseline="0"/>
              <a:t> P</a:t>
            </a:r>
            <a:r>
              <a:rPr lang="en-US"/>
              <a:t>ulpwood prices: Southwide vs. NC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449450202579705E-2"/>
          <c:y val="8.4262299659351086E-2"/>
          <c:w val="0.86922407137274371"/>
          <c:h val="0.72885491707153627"/>
        </c:manualLayout>
      </c:layout>
      <c:lineChart>
        <c:grouping val="standard"/>
        <c:varyColors val="0"/>
        <c:ser>
          <c:idx val="0"/>
          <c:order val="0"/>
          <c:tx>
            <c:strRef>
              <c:f>'Quarterly data'!$V$2</c:f>
              <c:strCache>
                <c:ptCount val="1"/>
                <c:pt idx="0">
                  <c:v>Southwide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'Quarterly data'!$A$19:$B$63</c:f>
              <c:multiLvlStrCache>
                <c:ptCount val="41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</c:lvl>
                <c:lvl>
                  <c:pt idx="0">
                    <c:v>2009</c:v>
                  </c:pt>
                  <c:pt idx="4">
                    <c:v>2010</c:v>
                  </c:pt>
                  <c:pt idx="8">
                    <c:v>2011</c:v>
                  </c:pt>
                  <c:pt idx="12">
                    <c:v>2012</c:v>
                  </c:pt>
                  <c:pt idx="16">
                    <c:v>2013</c:v>
                  </c:pt>
                  <c:pt idx="20">
                    <c:v>2014</c:v>
                  </c:pt>
                  <c:pt idx="24">
                    <c:v>2015</c:v>
                  </c:pt>
                  <c:pt idx="28">
                    <c:v>2016</c:v>
                  </c:pt>
                  <c:pt idx="32">
                    <c:v>2017</c:v>
                  </c:pt>
                  <c:pt idx="36">
                    <c:v>2018</c:v>
                  </c:pt>
                  <c:pt idx="40">
                    <c:v>2019</c:v>
                  </c:pt>
                </c:lvl>
              </c:multiLvlStrCache>
            </c:multiLvlStrRef>
          </c:cat>
          <c:val>
            <c:numRef>
              <c:f>'Quarterly data'!$V$19:$V$63</c:f>
              <c:numCache>
                <c:formatCode>General</c:formatCode>
                <c:ptCount val="41"/>
                <c:pt idx="0">
                  <c:v>8.23</c:v>
                </c:pt>
                <c:pt idx="1">
                  <c:v>7.5</c:v>
                </c:pt>
                <c:pt idx="2">
                  <c:v>7.76</c:v>
                </c:pt>
                <c:pt idx="3">
                  <c:v>9.09</c:v>
                </c:pt>
                <c:pt idx="4">
                  <c:v>11.28</c:v>
                </c:pt>
                <c:pt idx="5">
                  <c:v>9.6999999999999993</c:v>
                </c:pt>
                <c:pt idx="6">
                  <c:v>8.7200000000000006</c:v>
                </c:pt>
                <c:pt idx="7">
                  <c:v>8.48</c:v>
                </c:pt>
                <c:pt idx="8">
                  <c:v>8.7100000000000009</c:v>
                </c:pt>
                <c:pt idx="9">
                  <c:v>7.92</c:v>
                </c:pt>
                <c:pt idx="10">
                  <c:v>7.82</c:v>
                </c:pt>
                <c:pt idx="11">
                  <c:v>8.1999999999999993</c:v>
                </c:pt>
                <c:pt idx="12">
                  <c:v>8.56</c:v>
                </c:pt>
                <c:pt idx="13">
                  <c:v>8.5399999999999991</c:v>
                </c:pt>
                <c:pt idx="14">
                  <c:v>8.77</c:v>
                </c:pt>
                <c:pt idx="15">
                  <c:v>9.2100000000000009</c:v>
                </c:pt>
                <c:pt idx="16">
                  <c:v>9.6300000000000008</c:v>
                </c:pt>
                <c:pt idx="17">
                  <c:v>9.5500000000000007</c:v>
                </c:pt>
                <c:pt idx="18">
                  <c:v>9.74</c:v>
                </c:pt>
                <c:pt idx="19">
                  <c:v>9.81</c:v>
                </c:pt>
                <c:pt idx="20">
                  <c:v>10.23</c:v>
                </c:pt>
                <c:pt idx="21">
                  <c:v>10.54</c:v>
                </c:pt>
                <c:pt idx="22">
                  <c:v>10.1</c:v>
                </c:pt>
                <c:pt idx="23">
                  <c:v>10.52</c:v>
                </c:pt>
                <c:pt idx="24">
                  <c:v>10.45</c:v>
                </c:pt>
                <c:pt idx="25">
                  <c:v>10.11</c:v>
                </c:pt>
                <c:pt idx="26">
                  <c:v>9.8699999999999992</c:v>
                </c:pt>
                <c:pt idx="27">
                  <c:v>10.11</c:v>
                </c:pt>
                <c:pt idx="28">
                  <c:v>10.61</c:v>
                </c:pt>
                <c:pt idx="29">
                  <c:v>10.31</c:v>
                </c:pt>
                <c:pt idx="30">
                  <c:v>10.17</c:v>
                </c:pt>
                <c:pt idx="31">
                  <c:v>9.6</c:v>
                </c:pt>
                <c:pt idx="32">
                  <c:v>9.57</c:v>
                </c:pt>
                <c:pt idx="33">
                  <c:v>9.2200000000000006</c:v>
                </c:pt>
                <c:pt idx="34">
                  <c:v>9.32</c:v>
                </c:pt>
                <c:pt idx="35">
                  <c:v>9.6300000000000008</c:v>
                </c:pt>
                <c:pt idx="36" formatCode="0.0">
                  <c:v>9.56</c:v>
                </c:pt>
                <c:pt idx="37">
                  <c:v>9.2899999999999991</c:v>
                </c:pt>
                <c:pt idx="38">
                  <c:v>8.7799999999999994</c:v>
                </c:pt>
                <c:pt idx="39">
                  <c:v>9</c:v>
                </c:pt>
                <c:pt idx="40" formatCode="0.0">
                  <c:v>10.119999999999999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88-41CC-9605-97706B237D7E}"/>
            </c:ext>
          </c:extLst>
        </c:ser>
        <c:ser>
          <c:idx val="2"/>
          <c:order val="1"/>
          <c:tx>
            <c:strRef>
              <c:f>'Quarterly data'!$X$2</c:f>
              <c:strCache>
                <c:ptCount val="1"/>
                <c:pt idx="0">
                  <c:v>Eastern NC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multiLvlStrRef>
              <c:f>'Quarterly data'!$A$19:$B$63</c:f>
              <c:multiLvlStrCache>
                <c:ptCount val="41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</c:lvl>
                <c:lvl>
                  <c:pt idx="0">
                    <c:v>2009</c:v>
                  </c:pt>
                  <c:pt idx="4">
                    <c:v>2010</c:v>
                  </c:pt>
                  <c:pt idx="8">
                    <c:v>2011</c:v>
                  </c:pt>
                  <c:pt idx="12">
                    <c:v>2012</c:v>
                  </c:pt>
                  <c:pt idx="16">
                    <c:v>2013</c:v>
                  </c:pt>
                  <c:pt idx="20">
                    <c:v>2014</c:v>
                  </c:pt>
                  <c:pt idx="24">
                    <c:v>2015</c:v>
                  </c:pt>
                  <c:pt idx="28">
                    <c:v>2016</c:v>
                  </c:pt>
                  <c:pt idx="32">
                    <c:v>2017</c:v>
                  </c:pt>
                  <c:pt idx="36">
                    <c:v>2018</c:v>
                  </c:pt>
                  <c:pt idx="40">
                    <c:v>2019</c:v>
                  </c:pt>
                </c:lvl>
              </c:multiLvlStrCache>
            </c:multiLvlStrRef>
          </c:cat>
          <c:val>
            <c:numRef>
              <c:f>'Quarterly data'!$X$19:$X$63</c:f>
              <c:numCache>
                <c:formatCode>0.0</c:formatCode>
                <c:ptCount val="41"/>
                <c:pt idx="0">
                  <c:v>7.42</c:v>
                </c:pt>
                <c:pt idx="1">
                  <c:v>6.21</c:v>
                </c:pt>
                <c:pt idx="2">
                  <c:v>6.24</c:v>
                </c:pt>
                <c:pt idx="3">
                  <c:v>8.4</c:v>
                </c:pt>
                <c:pt idx="4">
                  <c:v>11.49</c:v>
                </c:pt>
                <c:pt idx="5">
                  <c:v>9.24</c:v>
                </c:pt>
                <c:pt idx="6">
                  <c:v>8.14</c:v>
                </c:pt>
                <c:pt idx="7">
                  <c:v>6.8</c:v>
                </c:pt>
                <c:pt idx="8">
                  <c:v>9.1999999999999993</c:v>
                </c:pt>
                <c:pt idx="9">
                  <c:v>6.63</c:v>
                </c:pt>
                <c:pt idx="10">
                  <c:v>6.34</c:v>
                </c:pt>
                <c:pt idx="11">
                  <c:v>6.333323765786453</c:v>
                </c:pt>
                <c:pt idx="12">
                  <c:v>8.4122502870264064</c:v>
                </c:pt>
                <c:pt idx="13">
                  <c:v>6.82</c:v>
                </c:pt>
                <c:pt idx="14">
                  <c:v>7.48</c:v>
                </c:pt>
                <c:pt idx="15">
                  <c:v>7.94</c:v>
                </c:pt>
                <c:pt idx="16">
                  <c:v>9.1999999999999993</c:v>
                </c:pt>
                <c:pt idx="17">
                  <c:v>8.61</c:v>
                </c:pt>
                <c:pt idx="18">
                  <c:v>9.7200000000000006</c:v>
                </c:pt>
                <c:pt idx="19">
                  <c:v>9.5</c:v>
                </c:pt>
                <c:pt idx="20">
                  <c:v>8.4649999999999999</c:v>
                </c:pt>
                <c:pt idx="21">
                  <c:v>9.6349999999999998</c:v>
                </c:pt>
                <c:pt idx="22">
                  <c:v>8.5300000000000011</c:v>
                </c:pt>
                <c:pt idx="23">
                  <c:v>9.33</c:v>
                </c:pt>
                <c:pt idx="24">
                  <c:v>11.58</c:v>
                </c:pt>
                <c:pt idx="25">
                  <c:v>8.7200000000000006</c:v>
                </c:pt>
                <c:pt idx="26">
                  <c:v>8.85</c:v>
                </c:pt>
                <c:pt idx="27">
                  <c:v>9.18</c:v>
                </c:pt>
                <c:pt idx="28">
                  <c:v>9.06</c:v>
                </c:pt>
                <c:pt idx="29">
                  <c:v>13.54</c:v>
                </c:pt>
                <c:pt idx="30">
                  <c:v>14.97</c:v>
                </c:pt>
                <c:pt idx="31">
                  <c:v>13.81</c:v>
                </c:pt>
                <c:pt idx="32">
                  <c:v>13.99</c:v>
                </c:pt>
                <c:pt idx="33">
                  <c:v>13.82</c:v>
                </c:pt>
                <c:pt idx="34">
                  <c:v>14.15</c:v>
                </c:pt>
                <c:pt idx="35">
                  <c:v>13.41</c:v>
                </c:pt>
                <c:pt idx="36">
                  <c:v>14.15</c:v>
                </c:pt>
                <c:pt idx="37">
                  <c:v>14.78</c:v>
                </c:pt>
                <c:pt idx="38">
                  <c:v>12.66</c:v>
                </c:pt>
                <c:pt idx="39">
                  <c:v>13.16</c:v>
                </c:pt>
                <c:pt idx="40">
                  <c:v>11.77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88-41CC-9605-97706B237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349432"/>
        <c:axId val="508349824"/>
      </c:lineChart>
      <c:catAx>
        <c:axId val="508349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824"/>
        <c:crosses val="autoZero"/>
        <c:auto val="1"/>
        <c:lblAlgn val="ctr"/>
        <c:lblOffset val="100"/>
        <c:noMultiLvlLbl val="0"/>
      </c:catAx>
      <c:valAx>
        <c:axId val="508349824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Pulpwood price ($/ton)</a:t>
                </a:r>
              </a:p>
            </c:rich>
          </c:tx>
          <c:layout>
            <c:manualLayout>
              <c:xMode val="edge"/>
              <c:yMode val="edge"/>
              <c:x val="1.6382622682873039E-2"/>
              <c:y val="0.267193668522356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4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767070801481303"/>
          <c:y val="0.14266208745183448"/>
          <c:w val="0.59589444235450795"/>
          <c:h val="0.119279601044218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Pine Pulpwood Market in Eastern NC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41752473248536"/>
          <c:y val="0.12862871451413402"/>
          <c:w val="0.79815653812504206"/>
          <c:h val="0.77189778863848912"/>
        </c:manualLayout>
      </c:layout>
      <c:lineChart>
        <c:grouping val="standard"/>
        <c:varyColors val="0"/>
        <c:ser>
          <c:idx val="0"/>
          <c:order val="0"/>
          <c:tx>
            <c:v>Pulpwood production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39">
                  <c:v>2015</c:v>
                </c:pt>
                <c:pt idx="40">
                  <c:v>2016</c:v>
                </c:pt>
                <c:pt idx="41">
                  <c:v>2017</c:v>
                </c:pt>
              </c:numCache>
            </c:numRef>
          </c:cat>
          <c:val>
            <c:numRef>
              <c:f>Sheet1!$C$2:$C$43</c:f>
              <c:numCache>
                <c:formatCode>General</c:formatCode>
                <c:ptCount val="42"/>
                <c:pt idx="0">
                  <c:v>3351234.6</c:v>
                </c:pt>
                <c:pt idx="1">
                  <c:v>3718248.3000000003</c:v>
                </c:pt>
                <c:pt idx="2">
                  <c:v>3858977.7</c:v>
                </c:pt>
                <c:pt idx="3">
                  <c:v>3681371.7</c:v>
                </c:pt>
                <c:pt idx="4">
                  <c:v>4426728.3000000007</c:v>
                </c:pt>
                <c:pt idx="5">
                  <c:v>4380466.5</c:v>
                </c:pt>
                <c:pt idx="6">
                  <c:v>4047435.0000000005</c:v>
                </c:pt>
                <c:pt idx="7">
                  <c:v>3998392.2</c:v>
                </c:pt>
                <c:pt idx="8">
                  <c:v>4736996.1000000006</c:v>
                </c:pt>
                <c:pt idx="9">
                  <c:v>4428205.2</c:v>
                </c:pt>
                <c:pt idx="10">
                  <c:v>4856149.8000000007</c:v>
                </c:pt>
                <c:pt idx="11">
                  <c:v>5425066.8000000007</c:v>
                </c:pt>
                <c:pt idx="12">
                  <c:v>5311294.2</c:v>
                </c:pt>
                <c:pt idx="13">
                  <c:v>4947558.3000000007</c:v>
                </c:pt>
                <c:pt idx="14">
                  <c:v>5583510.9000000004</c:v>
                </c:pt>
                <c:pt idx="15">
                  <c:v>6847470</c:v>
                </c:pt>
                <c:pt idx="16">
                  <c:v>6157881.9000000004</c:v>
                </c:pt>
                <c:pt idx="17">
                  <c:v>6453143.1000000006</c:v>
                </c:pt>
                <c:pt idx="18">
                  <c:v>5618945.7000000002</c:v>
                </c:pt>
                <c:pt idx="19">
                  <c:v>5981879.7000000002</c:v>
                </c:pt>
                <c:pt idx="20">
                  <c:v>5486705.1000000006</c:v>
                </c:pt>
                <c:pt idx="21">
                  <c:v>6382978.2000000002</c:v>
                </c:pt>
                <c:pt idx="22">
                  <c:v>6276598.2000000002</c:v>
                </c:pt>
                <c:pt idx="23">
                  <c:v>5341245.3000000007</c:v>
                </c:pt>
                <c:pt idx="24">
                  <c:v>4901075.1000000006</c:v>
                </c:pt>
                <c:pt idx="25">
                  <c:v>4690210.5</c:v>
                </c:pt>
                <c:pt idx="26">
                  <c:v>4483733.4000000004</c:v>
                </c:pt>
                <c:pt idx="27">
                  <c:v>4850064</c:v>
                </c:pt>
                <c:pt idx="28">
                  <c:v>4865192.1000000006</c:v>
                </c:pt>
                <c:pt idx="29">
                  <c:v>4335395.4000000004</c:v>
                </c:pt>
                <c:pt idx="30">
                  <c:v>4650909.3000000007</c:v>
                </c:pt>
                <c:pt idx="31">
                  <c:v>4958563.5</c:v>
                </c:pt>
                <c:pt idx="32">
                  <c:v>5189640.3000000007</c:v>
                </c:pt>
                <c:pt idx="33">
                  <c:v>5301879.3000000007</c:v>
                </c:pt>
                <c:pt idx="34">
                  <c:v>5903703.9000000004</c:v>
                </c:pt>
                <c:pt idx="35">
                  <c:v>5869762.2000000002</c:v>
                </c:pt>
                <c:pt idx="36">
                  <c:v>6040040.4000000004</c:v>
                </c:pt>
                <c:pt idx="37">
                  <c:v>6283774.8000000007</c:v>
                </c:pt>
                <c:pt idx="38">
                  <c:v>6396300</c:v>
                </c:pt>
                <c:pt idx="39">
                  <c:v>6539130</c:v>
                </c:pt>
                <c:pt idx="40">
                  <c:v>7989786.0000000009</c:v>
                </c:pt>
                <c:pt idx="41">
                  <c:v>7986428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9D-46B2-8CB0-2695A7254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4207912"/>
        <c:axId val="584209224"/>
      </c:lineChart>
      <c:lineChart>
        <c:grouping val="standard"/>
        <c:varyColors val="0"/>
        <c:ser>
          <c:idx val="1"/>
          <c:order val="1"/>
          <c:tx>
            <c:v>Pulpwood price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39">
                  <c:v>2015</c:v>
                </c:pt>
                <c:pt idx="40">
                  <c:v>2016</c:v>
                </c:pt>
                <c:pt idx="41">
                  <c:v>2017</c:v>
                </c:pt>
              </c:numCache>
            </c:numRef>
          </c:cat>
          <c:val>
            <c:numRef>
              <c:f>Sheet1!$G$2:$G$43</c:f>
              <c:numCache>
                <c:formatCode>General</c:formatCode>
                <c:ptCount val="42"/>
                <c:pt idx="0">
                  <c:v>3.6641668905879707</c:v>
                </c:pt>
                <c:pt idx="1">
                  <c:v>4.5276314881677919</c:v>
                </c:pt>
                <c:pt idx="2">
                  <c:v>4.5818831450757722</c:v>
                </c:pt>
                <c:pt idx="3">
                  <c:v>3.8917546953921631</c:v>
                </c:pt>
                <c:pt idx="4">
                  <c:v>3.4626422453434378</c:v>
                </c:pt>
                <c:pt idx="5">
                  <c:v>3.5457279926896126</c:v>
                </c:pt>
                <c:pt idx="6">
                  <c:v>3.5136815920398052</c:v>
                </c:pt>
                <c:pt idx="7">
                  <c:v>3.8062402695309308</c:v>
                </c:pt>
                <c:pt idx="8">
                  <c:v>3.9580304840311475</c:v>
                </c:pt>
                <c:pt idx="9">
                  <c:v>3.9772069883142489</c:v>
                </c:pt>
                <c:pt idx="10">
                  <c:v>3.6307981052819689</c:v>
                </c:pt>
                <c:pt idx="11">
                  <c:v>4.0683014886656181</c:v>
                </c:pt>
                <c:pt idx="12">
                  <c:v>4.3779581977856283</c:v>
                </c:pt>
                <c:pt idx="13">
                  <c:v>3.96081091866869</c:v>
                </c:pt>
                <c:pt idx="14">
                  <c:v>4.1909433913835796</c:v>
                </c:pt>
                <c:pt idx="15">
                  <c:v>5.284735122669912</c:v>
                </c:pt>
                <c:pt idx="16">
                  <c:v>5.0541872548520193</c:v>
                </c:pt>
                <c:pt idx="17">
                  <c:v>5.4008761909543912</c:v>
                </c:pt>
                <c:pt idx="18">
                  <c:v>4.8509012247731453</c:v>
                </c:pt>
                <c:pt idx="19">
                  <c:v>4.4973608301715151</c:v>
                </c:pt>
                <c:pt idx="20">
                  <c:v>3.9472030996154697</c:v>
                </c:pt>
                <c:pt idx="21">
                  <c:v>4.2156722266410895</c:v>
                </c:pt>
                <c:pt idx="22">
                  <c:v>5.5246226664107132</c:v>
                </c:pt>
                <c:pt idx="23">
                  <c:v>5.3753939466016529</c:v>
                </c:pt>
                <c:pt idx="24">
                  <c:v>5.5007085896815848</c:v>
                </c:pt>
                <c:pt idx="25">
                  <c:v>4.7955546411014964</c:v>
                </c:pt>
                <c:pt idx="26">
                  <c:v>4.3397144711226465</c:v>
                </c:pt>
                <c:pt idx="27">
                  <c:v>4.7619478638667632</c:v>
                </c:pt>
                <c:pt idx="28">
                  <c:v>4.3089638718473084</c:v>
                </c:pt>
                <c:pt idx="29">
                  <c:v>3.8786531130876747</c:v>
                </c:pt>
                <c:pt idx="30">
                  <c:v>3.6854887674559809</c:v>
                </c:pt>
                <c:pt idx="31">
                  <c:v>3.9466075798585289</c:v>
                </c:pt>
                <c:pt idx="32">
                  <c:v>3.6254951866295917</c:v>
                </c:pt>
                <c:pt idx="33">
                  <c:v>4.0876229034123766</c:v>
                </c:pt>
                <c:pt idx="34">
                  <c:v>4.8280996210070395</c:v>
                </c:pt>
                <c:pt idx="35">
                  <c:v>3.5451895231077675</c:v>
                </c:pt>
                <c:pt idx="36">
                  <c:v>3.789843012738181</c:v>
                </c:pt>
                <c:pt idx="37">
                  <c:v>4.5513765978367742</c:v>
                </c:pt>
                <c:pt idx="38">
                  <c:v>4.378957622990745</c:v>
                </c:pt>
                <c:pt idx="39">
                  <c:v>5.0328256302521002</c:v>
                </c:pt>
                <c:pt idx="40">
                  <c:v>6.9282632146709826</c:v>
                </c:pt>
                <c:pt idx="41">
                  <c:v>7.1537467700258404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9D-46B2-8CB0-2695A7254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9125608"/>
        <c:axId val="589126264"/>
      </c:lineChart>
      <c:catAx>
        <c:axId val="58420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209224"/>
        <c:crosses val="autoZero"/>
        <c:auto val="1"/>
        <c:lblAlgn val="ctr"/>
        <c:lblOffset val="100"/>
        <c:noMultiLvlLbl val="0"/>
      </c:catAx>
      <c:valAx>
        <c:axId val="58420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Pulpwood Production (green tons)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cross"/>
        <c:minorTickMark val="none"/>
        <c:tickLblPos val="nextTo"/>
        <c:spPr>
          <a:noFill/>
          <a:ln>
            <a:solidFill>
              <a:sysClr val="windowText" lastClr="000000">
                <a:lumMod val="25000"/>
                <a:lumOff val="7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207912"/>
        <c:crosses val="autoZero"/>
        <c:crossBetween val="between"/>
      </c:valAx>
      <c:valAx>
        <c:axId val="58912626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pulpwood price ($1982/ton)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125608"/>
        <c:crosses val="max"/>
        <c:crossBetween val="between"/>
      </c:valAx>
      <c:catAx>
        <c:axId val="589125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9126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063463220943537"/>
          <c:y val="0.65076779195703982"/>
          <c:w val="0.47224402718890907"/>
          <c:h val="0.13448312064440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Pine</a:t>
            </a:r>
            <a:r>
              <a:rPr lang="en-US" sz="1600" b="1" baseline="0"/>
              <a:t> P</a:t>
            </a:r>
            <a:r>
              <a:rPr lang="en-US" sz="1600" b="1"/>
              <a:t>ulpwood prices: Southwide vs. NC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42961625844201E-2"/>
          <c:y val="2.0432512425308542E-2"/>
          <c:w val="0.89030448269065177"/>
          <c:h val="0.81602185760122592"/>
        </c:manualLayout>
      </c:layout>
      <c:lineChart>
        <c:grouping val="standard"/>
        <c:varyColors val="0"/>
        <c:ser>
          <c:idx val="0"/>
          <c:order val="0"/>
          <c:tx>
            <c:strRef>
              <c:f>'Quarterly data'!$V$2</c:f>
              <c:strCache>
                <c:ptCount val="1"/>
                <c:pt idx="0">
                  <c:v>Southwide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'Quarterly data'!$A$35:$B$64</c:f>
              <c:multiLvlStrCache>
                <c:ptCount val="30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</c:lvl>
                <c:lvl>
                  <c:pt idx="0">
                    <c:v>2012</c:v>
                  </c:pt>
                  <c:pt idx="4">
                    <c:v>2013</c:v>
                  </c:pt>
                  <c:pt idx="8">
                    <c:v>2014</c:v>
                  </c:pt>
                  <c:pt idx="12">
                    <c:v>2015</c:v>
                  </c:pt>
                  <c:pt idx="16">
                    <c:v>2016</c:v>
                  </c:pt>
                  <c:pt idx="20">
                    <c:v>2017</c:v>
                  </c:pt>
                  <c:pt idx="24">
                    <c:v>2018</c:v>
                  </c:pt>
                  <c:pt idx="28">
                    <c:v>2019</c:v>
                  </c:pt>
                </c:lvl>
              </c:multiLvlStrCache>
            </c:multiLvlStrRef>
          </c:cat>
          <c:val>
            <c:numRef>
              <c:f>'Quarterly data'!$V$35:$V$64</c:f>
              <c:numCache>
                <c:formatCode>General</c:formatCode>
                <c:ptCount val="30"/>
                <c:pt idx="0">
                  <c:v>8.56</c:v>
                </c:pt>
                <c:pt idx="1">
                  <c:v>8.5399999999999991</c:v>
                </c:pt>
                <c:pt idx="2">
                  <c:v>8.77</c:v>
                </c:pt>
                <c:pt idx="3">
                  <c:v>9.2100000000000009</c:v>
                </c:pt>
                <c:pt idx="4">
                  <c:v>9.6300000000000008</c:v>
                </c:pt>
                <c:pt idx="5">
                  <c:v>9.5500000000000007</c:v>
                </c:pt>
                <c:pt idx="6">
                  <c:v>9.74</c:v>
                </c:pt>
                <c:pt idx="7">
                  <c:v>9.81</c:v>
                </c:pt>
                <c:pt idx="8">
                  <c:v>10.23</c:v>
                </c:pt>
                <c:pt idx="9">
                  <c:v>10.54</c:v>
                </c:pt>
                <c:pt idx="10">
                  <c:v>10.1</c:v>
                </c:pt>
                <c:pt idx="11">
                  <c:v>10.52</c:v>
                </c:pt>
                <c:pt idx="12">
                  <c:v>10.45</c:v>
                </c:pt>
                <c:pt idx="13">
                  <c:v>10.11</c:v>
                </c:pt>
                <c:pt idx="14">
                  <c:v>9.8699999999999992</c:v>
                </c:pt>
                <c:pt idx="15">
                  <c:v>10.11</c:v>
                </c:pt>
                <c:pt idx="16">
                  <c:v>10.61</c:v>
                </c:pt>
                <c:pt idx="17">
                  <c:v>10.31</c:v>
                </c:pt>
                <c:pt idx="18">
                  <c:v>10.17</c:v>
                </c:pt>
                <c:pt idx="19">
                  <c:v>9.6</c:v>
                </c:pt>
                <c:pt idx="20">
                  <c:v>9.57</c:v>
                </c:pt>
                <c:pt idx="21">
                  <c:v>9.2200000000000006</c:v>
                </c:pt>
                <c:pt idx="22">
                  <c:v>9.32</c:v>
                </c:pt>
                <c:pt idx="23">
                  <c:v>9.6300000000000008</c:v>
                </c:pt>
                <c:pt idx="24" formatCode="0.0">
                  <c:v>9.56</c:v>
                </c:pt>
                <c:pt idx="25">
                  <c:v>9.2899999999999991</c:v>
                </c:pt>
                <c:pt idx="26">
                  <c:v>8.7799999999999994</c:v>
                </c:pt>
                <c:pt idx="27">
                  <c:v>9</c:v>
                </c:pt>
                <c:pt idx="28" formatCode="0.0">
                  <c:v>10.119999999999999</c:v>
                </c:pt>
                <c:pt idx="29">
                  <c:v>9.26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8D-459F-A4B7-227C9D21731C}"/>
            </c:ext>
          </c:extLst>
        </c:ser>
        <c:ser>
          <c:idx val="2"/>
          <c:order val="1"/>
          <c:tx>
            <c:strRef>
              <c:f>'Quarterly data'!$X$2</c:f>
              <c:strCache>
                <c:ptCount val="1"/>
                <c:pt idx="0">
                  <c:v>Eastern NC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multiLvlStrRef>
              <c:f>'Quarterly data'!$A$35:$B$64</c:f>
              <c:multiLvlStrCache>
                <c:ptCount val="30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</c:lvl>
                <c:lvl>
                  <c:pt idx="0">
                    <c:v>2012</c:v>
                  </c:pt>
                  <c:pt idx="4">
                    <c:v>2013</c:v>
                  </c:pt>
                  <c:pt idx="8">
                    <c:v>2014</c:v>
                  </c:pt>
                  <c:pt idx="12">
                    <c:v>2015</c:v>
                  </c:pt>
                  <c:pt idx="16">
                    <c:v>2016</c:v>
                  </c:pt>
                  <c:pt idx="20">
                    <c:v>2017</c:v>
                  </c:pt>
                  <c:pt idx="24">
                    <c:v>2018</c:v>
                  </c:pt>
                  <c:pt idx="28">
                    <c:v>2019</c:v>
                  </c:pt>
                </c:lvl>
              </c:multiLvlStrCache>
            </c:multiLvlStrRef>
          </c:cat>
          <c:val>
            <c:numRef>
              <c:f>'Quarterly data'!$X$35:$X$64</c:f>
              <c:numCache>
                <c:formatCode>0.0</c:formatCode>
                <c:ptCount val="30"/>
                <c:pt idx="0">
                  <c:v>8.4122502870264064</c:v>
                </c:pt>
                <c:pt idx="1">
                  <c:v>6.82</c:v>
                </c:pt>
                <c:pt idx="2">
                  <c:v>7.48</c:v>
                </c:pt>
                <c:pt idx="3">
                  <c:v>7.94</c:v>
                </c:pt>
                <c:pt idx="4">
                  <c:v>9.1999999999999993</c:v>
                </c:pt>
                <c:pt idx="5">
                  <c:v>8.61</c:v>
                </c:pt>
                <c:pt idx="6">
                  <c:v>9.7200000000000006</c:v>
                </c:pt>
                <c:pt idx="7">
                  <c:v>9.5</c:v>
                </c:pt>
                <c:pt idx="8">
                  <c:v>8.4649999999999999</c:v>
                </c:pt>
                <c:pt idx="9">
                  <c:v>9.6349999999999998</c:v>
                </c:pt>
                <c:pt idx="10">
                  <c:v>8.5300000000000011</c:v>
                </c:pt>
                <c:pt idx="11">
                  <c:v>9.33</c:v>
                </c:pt>
                <c:pt idx="12">
                  <c:v>11.58</c:v>
                </c:pt>
                <c:pt idx="13">
                  <c:v>8.7200000000000006</c:v>
                </c:pt>
                <c:pt idx="14">
                  <c:v>8.85</c:v>
                </c:pt>
                <c:pt idx="15">
                  <c:v>9.18</c:v>
                </c:pt>
                <c:pt idx="16">
                  <c:v>9.06</c:v>
                </c:pt>
                <c:pt idx="17">
                  <c:v>13.54</c:v>
                </c:pt>
                <c:pt idx="18">
                  <c:v>14.97</c:v>
                </c:pt>
                <c:pt idx="19">
                  <c:v>13.81</c:v>
                </c:pt>
                <c:pt idx="20" formatCode="0.00">
                  <c:v>13.99</c:v>
                </c:pt>
                <c:pt idx="21" formatCode="0.00">
                  <c:v>13.82</c:v>
                </c:pt>
                <c:pt idx="22" formatCode="0.00">
                  <c:v>14.15</c:v>
                </c:pt>
                <c:pt idx="23" formatCode="0.00">
                  <c:v>13.41</c:v>
                </c:pt>
                <c:pt idx="24" formatCode="0.00">
                  <c:v>14.15</c:v>
                </c:pt>
                <c:pt idx="25" formatCode="0.00">
                  <c:v>14.78</c:v>
                </c:pt>
                <c:pt idx="26" formatCode="0.00">
                  <c:v>12.66</c:v>
                </c:pt>
                <c:pt idx="27" formatCode="0.00">
                  <c:v>13.16</c:v>
                </c:pt>
                <c:pt idx="28" formatCode="0.00">
                  <c:v>11.77</c:v>
                </c:pt>
                <c:pt idx="29">
                  <c:v>8.9499999999999993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8D-459F-A4B7-227C9D217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349432"/>
        <c:axId val="508349824"/>
      </c:lineChart>
      <c:catAx>
        <c:axId val="508349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Quarter</a:t>
                </a:r>
              </a:p>
            </c:rich>
          </c:tx>
          <c:layout>
            <c:manualLayout>
              <c:xMode val="edge"/>
              <c:yMode val="edge"/>
              <c:x val="0.44809035234232092"/>
              <c:y val="0.94892656665546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824"/>
        <c:crosses val="autoZero"/>
        <c:auto val="1"/>
        <c:lblAlgn val="ctr"/>
        <c:lblOffset val="100"/>
        <c:noMultiLvlLbl val="0"/>
      </c:catAx>
      <c:valAx>
        <c:axId val="508349824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Pulpwood price ($/ton)</a:t>
                </a:r>
              </a:p>
            </c:rich>
          </c:tx>
          <c:layout>
            <c:manualLayout>
              <c:xMode val="edge"/>
              <c:yMode val="edge"/>
              <c:x val="5.8424712721186541E-3"/>
              <c:y val="0.267193566771890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432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799995850321081"/>
          <c:y val="0.67779001918234305"/>
          <c:w val="0.59589444235450795"/>
          <c:h val="0.119279601044218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Hardwood sawtimber prices: Southwide vs. NC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449450202579705E-2"/>
          <c:y val="8.4262299659351086E-2"/>
          <c:w val="0.86922407137274371"/>
          <c:h val="0.72885491707153627"/>
        </c:manualLayout>
      </c:layout>
      <c:lineChart>
        <c:grouping val="standard"/>
        <c:varyColors val="0"/>
        <c:ser>
          <c:idx val="0"/>
          <c:order val="0"/>
          <c:tx>
            <c:strRef>
              <c:f>'Quarterly data'!$AD$2</c:f>
              <c:strCache>
                <c:ptCount val="1"/>
                <c:pt idx="0">
                  <c:v>Southwide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'Quarterly data'!$A$15:$B$63</c:f>
              <c:multiLvlStrCache>
                <c:ptCount val="45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</c:lvl>
                <c:lvl>
                  <c:pt idx="0">
                    <c:v>2008</c:v>
                  </c:pt>
                  <c:pt idx="4">
                    <c:v>2009</c:v>
                  </c:pt>
                  <c:pt idx="8">
                    <c:v>2010</c:v>
                  </c:pt>
                  <c:pt idx="12">
                    <c:v>2011</c:v>
                  </c:pt>
                  <c:pt idx="16">
                    <c:v>2012</c:v>
                  </c:pt>
                  <c:pt idx="20">
                    <c:v>2013</c:v>
                  </c:pt>
                  <c:pt idx="24">
                    <c:v>2014</c:v>
                  </c:pt>
                  <c:pt idx="28">
                    <c:v>2015</c:v>
                  </c:pt>
                  <c:pt idx="32">
                    <c:v>2016</c:v>
                  </c:pt>
                  <c:pt idx="36">
                    <c:v>2017</c:v>
                  </c:pt>
                  <c:pt idx="40">
                    <c:v>2018</c:v>
                  </c:pt>
                  <c:pt idx="44">
                    <c:v>2019</c:v>
                  </c:pt>
                </c:lvl>
              </c:multiLvlStrCache>
            </c:multiLvlStrRef>
          </c:cat>
          <c:val>
            <c:numRef>
              <c:f>'Quarterly data'!$AD$15:$AD$63</c:f>
              <c:numCache>
                <c:formatCode>General</c:formatCode>
                <c:ptCount val="45"/>
                <c:pt idx="0">
                  <c:v>21.1</c:v>
                </c:pt>
                <c:pt idx="1">
                  <c:v>21.14</c:v>
                </c:pt>
                <c:pt idx="2">
                  <c:v>23.09</c:v>
                </c:pt>
                <c:pt idx="3">
                  <c:v>23.12</c:v>
                </c:pt>
                <c:pt idx="4">
                  <c:v>20.61</c:v>
                </c:pt>
                <c:pt idx="5">
                  <c:v>19.850000000000001</c:v>
                </c:pt>
                <c:pt idx="6">
                  <c:v>20.67</c:v>
                </c:pt>
                <c:pt idx="7">
                  <c:v>20.74</c:v>
                </c:pt>
                <c:pt idx="8">
                  <c:v>22.49</c:v>
                </c:pt>
                <c:pt idx="9">
                  <c:v>23.43</c:v>
                </c:pt>
                <c:pt idx="10">
                  <c:v>23.93</c:v>
                </c:pt>
                <c:pt idx="11">
                  <c:v>22.63</c:v>
                </c:pt>
                <c:pt idx="12">
                  <c:v>21.2</c:v>
                </c:pt>
                <c:pt idx="13">
                  <c:v>21.65</c:v>
                </c:pt>
                <c:pt idx="14">
                  <c:v>22.21</c:v>
                </c:pt>
                <c:pt idx="15">
                  <c:v>22.02</c:v>
                </c:pt>
                <c:pt idx="16">
                  <c:v>21.32</c:v>
                </c:pt>
                <c:pt idx="17">
                  <c:v>22.63</c:v>
                </c:pt>
                <c:pt idx="18">
                  <c:v>22.7</c:v>
                </c:pt>
                <c:pt idx="19">
                  <c:v>22.79</c:v>
                </c:pt>
                <c:pt idx="20">
                  <c:v>23.68</c:v>
                </c:pt>
                <c:pt idx="21">
                  <c:v>24.06</c:v>
                </c:pt>
                <c:pt idx="22">
                  <c:v>25.61</c:v>
                </c:pt>
                <c:pt idx="23">
                  <c:v>26.74</c:v>
                </c:pt>
                <c:pt idx="24">
                  <c:v>27.3</c:v>
                </c:pt>
                <c:pt idx="25">
                  <c:v>29.93</c:v>
                </c:pt>
                <c:pt idx="26">
                  <c:v>31.66</c:v>
                </c:pt>
                <c:pt idx="27">
                  <c:v>32.06</c:v>
                </c:pt>
                <c:pt idx="28">
                  <c:v>31.1</c:v>
                </c:pt>
                <c:pt idx="29">
                  <c:v>31.26</c:v>
                </c:pt>
                <c:pt idx="30">
                  <c:v>32.04</c:v>
                </c:pt>
                <c:pt idx="31">
                  <c:v>30.99</c:v>
                </c:pt>
                <c:pt idx="32">
                  <c:v>32.28</c:v>
                </c:pt>
                <c:pt idx="33">
                  <c:v>32.619999999999997</c:v>
                </c:pt>
                <c:pt idx="34">
                  <c:v>33.49</c:v>
                </c:pt>
                <c:pt idx="35">
                  <c:v>32.68</c:v>
                </c:pt>
                <c:pt idx="36">
                  <c:v>31.53</c:v>
                </c:pt>
                <c:pt idx="37">
                  <c:v>29.85</c:v>
                </c:pt>
                <c:pt idx="38">
                  <c:v>30.38</c:v>
                </c:pt>
                <c:pt idx="39">
                  <c:v>31.48</c:v>
                </c:pt>
                <c:pt idx="40" formatCode="0.0">
                  <c:v>31.44</c:v>
                </c:pt>
                <c:pt idx="41">
                  <c:v>31.7</c:v>
                </c:pt>
                <c:pt idx="42">
                  <c:v>31.13</c:v>
                </c:pt>
                <c:pt idx="43">
                  <c:v>31.93</c:v>
                </c:pt>
                <c:pt idx="44" formatCode="0.0">
                  <c:v>31.74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5C-4359-9517-52CFFFD164C4}"/>
            </c:ext>
          </c:extLst>
        </c:ser>
        <c:ser>
          <c:idx val="2"/>
          <c:order val="1"/>
          <c:tx>
            <c:strRef>
              <c:f>'Quarterly data'!$AF$2</c:f>
              <c:strCache>
                <c:ptCount val="1"/>
                <c:pt idx="0">
                  <c:v>Eastern NC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multiLvlStrRef>
              <c:f>'Quarterly data'!$A$15:$B$63</c:f>
              <c:multiLvlStrCache>
                <c:ptCount val="45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</c:lvl>
                <c:lvl>
                  <c:pt idx="0">
                    <c:v>2008</c:v>
                  </c:pt>
                  <c:pt idx="4">
                    <c:v>2009</c:v>
                  </c:pt>
                  <c:pt idx="8">
                    <c:v>2010</c:v>
                  </c:pt>
                  <c:pt idx="12">
                    <c:v>2011</c:v>
                  </c:pt>
                  <c:pt idx="16">
                    <c:v>2012</c:v>
                  </c:pt>
                  <c:pt idx="20">
                    <c:v>2013</c:v>
                  </c:pt>
                  <c:pt idx="24">
                    <c:v>2014</c:v>
                  </c:pt>
                  <c:pt idx="28">
                    <c:v>2015</c:v>
                  </c:pt>
                  <c:pt idx="32">
                    <c:v>2016</c:v>
                  </c:pt>
                  <c:pt idx="36">
                    <c:v>2017</c:v>
                  </c:pt>
                  <c:pt idx="40">
                    <c:v>2018</c:v>
                  </c:pt>
                  <c:pt idx="44">
                    <c:v>2019</c:v>
                  </c:pt>
                </c:lvl>
              </c:multiLvlStrCache>
            </c:multiLvlStrRef>
          </c:cat>
          <c:val>
            <c:numRef>
              <c:f>'Quarterly data'!$AF$15:$AF$63</c:f>
              <c:numCache>
                <c:formatCode>0.0</c:formatCode>
                <c:ptCount val="45"/>
                <c:pt idx="0">
                  <c:v>18.82</c:v>
                </c:pt>
                <c:pt idx="1">
                  <c:v>19.2</c:v>
                </c:pt>
                <c:pt idx="2">
                  <c:v>21.56549539170507</c:v>
                </c:pt>
                <c:pt idx="3">
                  <c:v>16.97</c:v>
                </c:pt>
                <c:pt idx="4">
                  <c:v>16.39</c:v>
                </c:pt>
                <c:pt idx="5">
                  <c:v>17.02</c:v>
                </c:pt>
                <c:pt idx="6">
                  <c:v>16.850000000000001</c:v>
                </c:pt>
                <c:pt idx="7">
                  <c:v>21.32</c:v>
                </c:pt>
                <c:pt idx="8">
                  <c:v>23.86</c:v>
                </c:pt>
                <c:pt idx="9">
                  <c:v>18.91</c:v>
                </c:pt>
                <c:pt idx="10">
                  <c:v>22.77</c:v>
                </c:pt>
                <c:pt idx="11">
                  <c:v>21.4</c:v>
                </c:pt>
                <c:pt idx="12">
                  <c:v>20.68</c:v>
                </c:pt>
                <c:pt idx="13">
                  <c:v>18.73</c:v>
                </c:pt>
                <c:pt idx="14">
                  <c:v>20.48</c:v>
                </c:pt>
                <c:pt idx="15">
                  <c:v>21.073030241553052</c:v>
                </c:pt>
                <c:pt idx="16">
                  <c:v>19.088832171292786</c:v>
                </c:pt>
                <c:pt idx="17">
                  <c:v>17.7</c:v>
                </c:pt>
                <c:pt idx="18">
                  <c:v>21.21</c:v>
                </c:pt>
                <c:pt idx="19">
                  <c:v>21.77</c:v>
                </c:pt>
                <c:pt idx="20">
                  <c:v>27.36</c:v>
                </c:pt>
                <c:pt idx="21">
                  <c:v>26.53</c:v>
                </c:pt>
                <c:pt idx="22">
                  <c:v>24.45</c:v>
                </c:pt>
                <c:pt idx="23">
                  <c:v>27.57</c:v>
                </c:pt>
                <c:pt idx="24">
                  <c:v>28.375</c:v>
                </c:pt>
                <c:pt idx="25">
                  <c:v>29.954999999999998</c:v>
                </c:pt>
                <c:pt idx="26">
                  <c:v>21.34</c:v>
                </c:pt>
                <c:pt idx="27">
                  <c:v>30.965000000000003</c:v>
                </c:pt>
                <c:pt idx="28">
                  <c:v>31.38</c:v>
                </c:pt>
                <c:pt idx="29">
                  <c:v>35.56</c:v>
                </c:pt>
                <c:pt idx="30">
                  <c:v>23.93</c:v>
                </c:pt>
                <c:pt idx="31">
                  <c:v>23.04</c:v>
                </c:pt>
                <c:pt idx="32">
                  <c:v>27.3</c:v>
                </c:pt>
                <c:pt idx="33">
                  <c:v>26.77</c:v>
                </c:pt>
                <c:pt idx="34">
                  <c:v>25.93</c:v>
                </c:pt>
                <c:pt idx="35">
                  <c:v>30.1</c:v>
                </c:pt>
                <c:pt idx="36">
                  <c:v>29.8</c:v>
                </c:pt>
                <c:pt idx="37">
                  <c:v>25.14</c:v>
                </c:pt>
                <c:pt idx="38">
                  <c:v>23.93</c:v>
                </c:pt>
                <c:pt idx="39">
                  <c:v>25.51</c:v>
                </c:pt>
                <c:pt idx="40">
                  <c:v>26.83</c:v>
                </c:pt>
                <c:pt idx="41">
                  <c:v>27.61</c:v>
                </c:pt>
                <c:pt idx="42">
                  <c:v>27.2</c:v>
                </c:pt>
                <c:pt idx="43">
                  <c:v>26.37</c:v>
                </c:pt>
                <c:pt idx="44">
                  <c:v>26.59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5C-4359-9517-52CFFFD164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349432"/>
        <c:axId val="508349824"/>
      </c:lineChart>
      <c:catAx>
        <c:axId val="508349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824"/>
        <c:crosses val="autoZero"/>
        <c:auto val="1"/>
        <c:lblAlgn val="ctr"/>
        <c:lblOffset val="100"/>
        <c:noMultiLvlLbl val="0"/>
      </c:catAx>
      <c:valAx>
        <c:axId val="508349824"/>
        <c:scaling>
          <c:orientation val="minMax"/>
          <c:max val="40"/>
          <c:min val="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Sawtimber price ($/ton)</a:t>
                </a:r>
              </a:p>
            </c:rich>
          </c:tx>
          <c:layout>
            <c:manualLayout>
              <c:xMode val="edge"/>
              <c:yMode val="edge"/>
              <c:x val="1.6382622682873039E-2"/>
              <c:y val="0.267193668522356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4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1546785737556586"/>
          <c:w val="0.59589444235450795"/>
          <c:h val="0.119279601044218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Hardwood</a:t>
            </a:r>
            <a:r>
              <a:rPr lang="en-US" baseline="0"/>
              <a:t> P</a:t>
            </a:r>
            <a:r>
              <a:rPr lang="en-US"/>
              <a:t>ulpwood prices: Southwide vs. NC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263686120296968E-2"/>
          <c:y val="7.7170101077790806E-2"/>
          <c:w val="0.86922407137274371"/>
          <c:h val="0.72885491707153627"/>
        </c:manualLayout>
      </c:layout>
      <c:lineChart>
        <c:grouping val="standard"/>
        <c:varyColors val="0"/>
        <c:ser>
          <c:idx val="0"/>
          <c:order val="0"/>
          <c:tx>
            <c:strRef>
              <c:f>'Quarterly data'!$AK$2</c:f>
              <c:strCache>
                <c:ptCount val="1"/>
                <c:pt idx="0">
                  <c:v>Southwide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'Quarterly data'!$A$19:$B$63</c:f>
              <c:multiLvlStrCache>
                <c:ptCount val="45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</c:lvl>
                <c:lvl>
                  <c:pt idx="0">
                    <c:v>2008</c:v>
                  </c:pt>
                  <c:pt idx="4">
                    <c:v>2009</c:v>
                  </c:pt>
                  <c:pt idx="8">
                    <c:v>2010</c:v>
                  </c:pt>
                  <c:pt idx="12">
                    <c:v>2011</c:v>
                  </c:pt>
                  <c:pt idx="16">
                    <c:v>2012</c:v>
                  </c:pt>
                  <c:pt idx="20">
                    <c:v>2013</c:v>
                  </c:pt>
                  <c:pt idx="24">
                    <c:v>2014</c:v>
                  </c:pt>
                  <c:pt idx="28">
                    <c:v>2015</c:v>
                  </c:pt>
                  <c:pt idx="32">
                    <c:v>2016</c:v>
                  </c:pt>
                  <c:pt idx="36">
                    <c:v>2017</c:v>
                  </c:pt>
                  <c:pt idx="40">
                    <c:v>2018</c:v>
                  </c:pt>
                  <c:pt idx="44">
                    <c:v>2019</c:v>
                  </c:pt>
                </c:lvl>
              </c:multiLvlStrCache>
            </c:multiLvlStrRef>
          </c:cat>
          <c:val>
            <c:numRef>
              <c:f>'Quarterly data'!$AK$19:$AK$62</c:f>
              <c:numCache>
                <c:formatCode>General</c:formatCode>
                <c:ptCount val="44"/>
                <c:pt idx="0">
                  <c:v>6.92</c:v>
                </c:pt>
                <c:pt idx="1">
                  <c:v>6.59</c:v>
                </c:pt>
                <c:pt idx="2">
                  <c:v>7.8</c:v>
                </c:pt>
                <c:pt idx="3">
                  <c:v>8.59</c:v>
                </c:pt>
                <c:pt idx="4">
                  <c:v>7.9</c:v>
                </c:pt>
                <c:pt idx="5">
                  <c:v>7.06</c:v>
                </c:pt>
                <c:pt idx="6">
                  <c:v>7.45</c:v>
                </c:pt>
                <c:pt idx="7">
                  <c:v>8.6</c:v>
                </c:pt>
                <c:pt idx="8">
                  <c:v>12.18</c:v>
                </c:pt>
                <c:pt idx="9">
                  <c:v>10.4</c:v>
                </c:pt>
                <c:pt idx="10">
                  <c:v>7.65</c:v>
                </c:pt>
                <c:pt idx="11">
                  <c:v>7.4</c:v>
                </c:pt>
                <c:pt idx="12">
                  <c:v>7.37</c:v>
                </c:pt>
                <c:pt idx="13">
                  <c:v>6.71</c:v>
                </c:pt>
                <c:pt idx="14">
                  <c:v>6.49</c:v>
                </c:pt>
                <c:pt idx="15">
                  <c:v>6.41</c:v>
                </c:pt>
                <c:pt idx="16">
                  <c:v>6.95</c:v>
                </c:pt>
                <c:pt idx="17">
                  <c:v>7.3</c:v>
                </c:pt>
                <c:pt idx="18">
                  <c:v>7.27</c:v>
                </c:pt>
                <c:pt idx="19">
                  <c:v>8.11</c:v>
                </c:pt>
                <c:pt idx="20">
                  <c:v>8.0500000000000007</c:v>
                </c:pt>
                <c:pt idx="21">
                  <c:v>8.16</c:v>
                </c:pt>
                <c:pt idx="22">
                  <c:v>9.09</c:v>
                </c:pt>
                <c:pt idx="23">
                  <c:v>9.82</c:v>
                </c:pt>
                <c:pt idx="24">
                  <c:v>10.09</c:v>
                </c:pt>
                <c:pt idx="25">
                  <c:v>10.74</c:v>
                </c:pt>
                <c:pt idx="26">
                  <c:v>10.8</c:v>
                </c:pt>
                <c:pt idx="27">
                  <c:v>11.16</c:v>
                </c:pt>
                <c:pt idx="28">
                  <c:v>10.59</c:v>
                </c:pt>
                <c:pt idx="29">
                  <c:v>10.09</c:v>
                </c:pt>
                <c:pt idx="30">
                  <c:v>10.47</c:v>
                </c:pt>
                <c:pt idx="31">
                  <c:v>10.32</c:v>
                </c:pt>
                <c:pt idx="32">
                  <c:v>10.23</c:v>
                </c:pt>
                <c:pt idx="33">
                  <c:v>9.4700000000000006</c:v>
                </c:pt>
                <c:pt idx="34">
                  <c:v>8.7100000000000009</c:v>
                </c:pt>
                <c:pt idx="35">
                  <c:v>8.5299999999999994</c:v>
                </c:pt>
                <c:pt idx="36">
                  <c:v>7.92</c:v>
                </c:pt>
                <c:pt idx="37">
                  <c:v>7.72</c:v>
                </c:pt>
                <c:pt idx="38">
                  <c:v>7.67</c:v>
                </c:pt>
                <c:pt idx="39">
                  <c:v>8.23</c:v>
                </c:pt>
                <c:pt idx="40" formatCode="0.0">
                  <c:v>9.2100000000000009</c:v>
                </c:pt>
                <c:pt idx="41">
                  <c:v>9.17</c:v>
                </c:pt>
                <c:pt idx="42">
                  <c:v>9.09</c:v>
                </c:pt>
                <c:pt idx="43">
                  <c:v>9.66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80-4E81-B1C4-41F1C0D01728}"/>
            </c:ext>
          </c:extLst>
        </c:ser>
        <c:ser>
          <c:idx val="2"/>
          <c:order val="1"/>
          <c:tx>
            <c:strRef>
              <c:f>'Quarterly data'!$AM$2</c:f>
              <c:strCache>
                <c:ptCount val="1"/>
                <c:pt idx="0">
                  <c:v>Eastern NC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multiLvlStrRef>
              <c:f>'Quarterly data'!$A$19:$B$63</c:f>
              <c:multiLvlStrCache>
                <c:ptCount val="45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  <c:pt idx="31">
                    <c:v>4</c:v>
                  </c:pt>
                  <c:pt idx="32">
                    <c:v>1</c:v>
                  </c:pt>
                  <c:pt idx="33">
                    <c:v>2</c:v>
                  </c:pt>
                  <c:pt idx="34">
                    <c:v>3</c:v>
                  </c:pt>
                  <c:pt idx="35">
                    <c:v>4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1</c:v>
                  </c:pt>
                  <c:pt idx="41">
                    <c:v>2</c:v>
                  </c:pt>
                  <c:pt idx="42">
                    <c:v>3</c:v>
                  </c:pt>
                  <c:pt idx="43">
                    <c:v>4</c:v>
                  </c:pt>
                  <c:pt idx="44">
                    <c:v>1</c:v>
                  </c:pt>
                </c:lvl>
                <c:lvl>
                  <c:pt idx="0">
                    <c:v>2008</c:v>
                  </c:pt>
                  <c:pt idx="4">
                    <c:v>2009</c:v>
                  </c:pt>
                  <c:pt idx="8">
                    <c:v>2010</c:v>
                  </c:pt>
                  <c:pt idx="12">
                    <c:v>2011</c:v>
                  </c:pt>
                  <c:pt idx="16">
                    <c:v>2012</c:v>
                  </c:pt>
                  <c:pt idx="20">
                    <c:v>2013</c:v>
                  </c:pt>
                  <c:pt idx="24">
                    <c:v>2014</c:v>
                  </c:pt>
                  <c:pt idx="28">
                    <c:v>2015</c:v>
                  </c:pt>
                  <c:pt idx="32">
                    <c:v>2016</c:v>
                  </c:pt>
                  <c:pt idx="36">
                    <c:v>2017</c:v>
                  </c:pt>
                  <c:pt idx="40">
                    <c:v>2018</c:v>
                  </c:pt>
                  <c:pt idx="44">
                    <c:v>2019</c:v>
                  </c:pt>
                </c:lvl>
              </c:multiLvlStrCache>
            </c:multiLvlStrRef>
          </c:cat>
          <c:val>
            <c:numRef>
              <c:f>'Quarterly data'!$AM$19:$AM$63</c:f>
              <c:numCache>
                <c:formatCode>0.0</c:formatCode>
                <c:ptCount val="45"/>
                <c:pt idx="0">
                  <c:v>4.45</c:v>
                </c:pt>
                <c:pt idx="1">
                  <c:v>4.84</c:v>
                </c:pt>
                <c:pt idx="2">
                  <c:v>4.2606379310344824</c:v>
                </c:pt>
                <c:pt idx="3">
                  <c:v>7.38</c:v>
                </c:pt>
                <c:pt idx="4">
                  <c:v>7.03</c:v>
                </c:pt>
                <c:pt idx="5">
                  <c:v>4.57</c:v>
                </c:pt>
                <c:pt idx="6">
                  <c:v>3.65</c:v>
                </c:pt>
                <c:pt idx="7">
                  <c:v>4.66</c:v>
                </c:pt>
                <c:pt idx="8">
                  <c:v>7.77</c:v>
                </c:pt>
                <c:pt idx="9">
                  <c:v>6.27</c:v>
                </c:pt>
                <c:pt idx="10">
                  <c:v>5.35</c:v>
                </c:pt>
                <c:pt idx="11">
                  <c:v>3.08</c:v>
                </c:pt>
                <c:pt idx="12">
                  <c:v>5.22</c:v>
                </c:pt>
                <c:pt idx="13">
                  <c:v>4.79</c:v>
                </c:pt>
                <c:pt idx="14">
                  <c:v>4.6100000000000003</c:v>
                </c:pt>
                <c:pt idx="15">
                  <c:v>3.9018793103448273</c:v>
                </c:pt>
                <c:pt idx="16">
                  <c:v>4.7526245210727964</c:v>
                </c:pt>
                <c:pt idx="17">
                  <c:v>3.21</c:v>
                </c:pt>
                <c:pt idx="18">
                  <c:v>2.99</c:v>
                </c:pt>
                <c:pt idx="19">
                  <c:v>3.44</c:v>
                </c:pt>
                <c:pt idx="20">
                  <c:v>4.51</c:v>
                </c:pt>
                <c:pt idx="21">
                  <c:v>4.41</c:v>
                </c:pt>
                <c:pt idx="22">
                  <c:v>4.74</c:v>
                </c:pt>
                <c:pt idx="23">
                  <c:v>5.4</c:v>
                </c:pt>
                <c:pt idx="24">
                  <c:v>4.42</c:v>
                </c:pt>
                <c:pt idx="25">
                  <c:v>5.6550000000000002</c:v>
                </c:pt>
                <c:pt idx="26">
                  <c:v>5.0299999999999994</c:v>
                </c:pt>
                <c:pt idx="27">
                  <c:v>5.4749999999999996</c:v>
                </c:pt>
                <c:pt idx="28">
                  <c:v>7.39</c:v>
                </c:pt>
                <c:pt idx="29">
                  <c:v>5.54</c:v>
                </c:pt>
                <c:pt idx="30">
                  <c:v>6.16</c:v>
                </c:pt>
                <c:pt idx="31">
                  <c:v>5.64</c:v>
                </c:pt>
                <c:pt idx="32">
                  <c:v>5.28</c:v>
                </c:pt>
                <c:pt idx="33">
                  <c:v>4.28</c:v>
                </c:pt>
                <c:pt idx="34">
                  <c:v>3.74</c:v>
                </c:pt>
                <c:pt idx="35">
                  <c:v>4.55</c:v>
                </c:pt>
                <c:pt idx="36">
                  <c:v>3.71</c:v>
                </c:pt>
                <c:pt idx="37">
                  <c:v>3.32</c:v>
                </c:pt>
                <c:pt idx="38">
                  <c:v>3.05</c:v>
                </c:pt>
                <c:pt idx="39">
                  <c:v>3.08</c:v>
                </c:pt>
                <c:pt idx="40">
                  <c:v>2.58</c:v>
                </c:pt>
                <c:pt idx="41">
                  <c:v>2.65</c:v>
                </c:pt>
                <c:pt idx="42">
                  <c:v>2.12</c:v>
                </c:pt>
                <c:pt idx="43">
                  <c:v>3.5</c:v>
                </c:pt>
                <c:pt idx="44">
                  <c:v>4.24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80-4E81-B1C4-41F1C0D01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349432"/>
        <c:axId val="508349824"/>
      </c:lineChart>
      <c:catAx>
        <c:axId val="508349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824"/>
        <c:crosses val="autoZero"/>
        <c:auto val="1"/>
        <c:lblAlgn val="ctr"/>
        <c:lblOffset val="100"/>
        <c:noMultiLvlLbl val="0"/>
      </c:catAx>
      <c:valAx>
        <c:axId val="508349824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Pulpwood price ($/ton)</a:t>
                </a:r>
              </a:p>
            </c:rich>
          </c:tx>
          <c:layout>
            <c:manualLayout>
              <c:xMode val="edge"/>
              <c:yMode val="edge"/>
              <c:x val="7.434161701956753E-3"/>
              <c:y val="0.277831853465125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494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125009049831935"/>
          <c:y val="0.10010889596247277"/>
          <c:w val="0.59589444235450795"/>
          <c:h val="0.119279601044218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2D727-CA1E-4E79-9612-6466187F0CC7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1B50B-746F-4181-B60A-7F7610C7B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3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long-term price trend in Eastern NC compared to the </a:t>
            </a:r>
            <a:r>
              <a:rPr lang="en-US" dirty="0" err="1"/>
              <a:t>southwide</a:t>
            </a:r>
            <a:r>
              <a:rPr lang="en-US" dirty="0"/>
              <a:t> prices.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1B50B-746F-4181-B60A-7F7610C7BD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3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ECB87A-7609-0F44-865F-5A63210B49B9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4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long-term price trend in Eastern NC compared to the </a:t>
            </a:r>
            <a:r>
              <a:rPr lang="en-US" dirty="0" err="1"/>
              <a:t>southwide</a:t>
            </a:r>
            <a:r>
              <a:rPr lang="en-US" dirty="0"/>
              <a:t> prices.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1B50B-746F-4181-B60A-7F7610C7BD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Estimated</a:t>
            </a:r>
            <a:r>
              <a:rPr lang="en-US" baseline="0" dirty="0" smtClean="0"/>
              <a:t> elasticity values for softwood pulpwood stumpage. Both demand for and supply of pulpwood stumpage are inelastic. Only an outlier is </a:t>
            </a:r>
            <a:r>
              <a:rPr lang="en-US" baseline="0" dirty="0" err="1" smtClean="0"/>
              <a:t>Polyakov</a:t>
            </a:r>
            <a:r>
              <a:rPr lang="en-US" baseline="0" dirty="0" smtClean="0"/>
              <a:t> et al. 2005 in the Alabama pulpwood market. Supply inventory elasticity is estimated to be around 1, i.e. unit elastic.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4E226-4384-4CA9-8AF5-EC0F4FC3AD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1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Estimated</a:t>
            </a:r>
            <a:r>
              <a:rPr lang="en-US" baseline="0" dirty="0" smtClean="0"/>
              <a:t> elasticity values for softwood pulpwood stumpage. Both demand for and supply of pulpwood stumpage are inelastic. Only an outlier is </a:t>
            </a:r>
            <a:r>
              <a:rPr lang="en-US" baseline="0" dirty="0" err="1" smtClean="0"/>
              <a:t>Polyakov</a:t>
            </a:r>
            <a:r>
              <a:rPr lang="en-US" baseline="0" dirty="0" smtClean="0"/>
              <a:t> et al. 2005 in the Alabama pulpwood market. Supply inventory elasticity is estimated to be around 1, i.e. unit elastic.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4E226-4384-4CA9-8AF5-EC0F4FC3A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2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2DBAE-9A8A-C44E-8B7A-D0496FA0E6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2DBAE-9A8A-C44E-8B7A-D0496FA0E6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2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1B50B-746F-4181-B60A-7F7610C7BD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7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Estimated</a:t>
            </a:r>
            <a:r>
              <a:rPr lang="en-US" baseline="0" dirty="0" smtClean="0"/>
              <a:t> elasticity values for softwood pulpwood stumpage. Both demand for and supply of pulpwood stumpage are inelastic. Only an outlier is </a:t>
            </a:r>
            <a:r>
              <a:rPr lang="en-US" baseline="0" dirty="0" err="1" smtClean="0"/>
              <a:t>Polyakov</a:t>
            </a:r>
            <a:r>
              <a:rPr lang="en-US" baseline="0" dirty="0" smtClean="0"/>
              <a:t> et al. 2005 in the Alabama pulpwood market. Supply inventory elasticity is estimated to be around 1, i.e. unit elastic.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4E226-4384-4CA9-8AF5-EC0F4FC3A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52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Estimated</a:t>
            </a:r>
            <a:r>
              <a:rPr lang="en-US" baseline="0" dirty="0" smtClean="0"/>
              <a:t> elasticity values for softwood pulpwood stumpage. Both demand for and supply of pulpwood stumpage are inelastic. Only an outlier is </a:t>
            </a:r>
            <a:r>
              <a:rPr lang="en-US" baseline="0" dirty="0" err="1" smtClean="0"/>
              <a:t>Polyakov</a:t>
            </a:r>
            <a:r>
              <a:rPr lang="en-US" baseline="0" dirty="0" smtClean="0"/>
              <a:t> et al. 2005 in the Alabama pulpwood market. Supply inventory elasticity is estimated to be around 1, i.e. unit elastic.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4E226-4384-4CA9-8AF5-EC0F4FC3AD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1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3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022600"/>
            <a:ext cx="8229600" cy="3103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8" descr="logo_whit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3" y="135262"/>
            <a:ext cx="1830111" cy="22699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781030" y="6234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forestry.ces.ncsu.edu/economic-impact-data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rparaju@ncsu.edu" TargetMode="Externa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estry.ces.ncsu.edu/" TargetMode="External"/><Relationship Id="rId5" Type="http://schemas.openxmlformats.org/officeDocument/2006/relationships/hyperlink" Target="mailto:cslamber@ncsu.edu" TargetMode="External"/><Relationship Id="rId4" Type="http://schemas.openxmlformats.org/officeDocument/2006/relationships/hyperlink" Target="mailto:mamegalo@ncsu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55159"/>
            <a:ext cx="7772400" cy="2057400"/>
          </a:xfrm>
        </p:spPr>
        <p:txBody>
          <a:bodyPr/>
          <a:lstStyle/>
          <a:p>
            <a:pPr algn="l">
              <a:defRPr/>
            </a:pPr>
            <a:r>
              <a:rPr lang="en-US" sz="4800" dirty="0" smtClean="0">
                <a:solidFill>
                  <a:srgbClr val="0000FF"/>
                </a:solidFill>
              </a:rPr>
              <a:t>Timber Markets in North Carolina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85689" y="5072159"/>
            <a:ext cx="3803711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3300"/>
                </a:solidFill>
                <a:latin typeface="Arial" pitchFamily="26" charset="0"/>
              </a:rPr>
              <a:t>Department of Forestry and Environmental Resources</a:t>
            </a:r>
            <a:r>
              <a:rPr lang="en-US" sz="2000" b="1" dirty="0">
                <a:solidFill>
                  <a:srgbClr val="FF0033"/>
                </a:solidFill>
                <a:latin typeface="Arial" pitchFamily="26" charset="0"/>
              </a:rPr>
              <a:t/>
            </a:r>
            <a:br>
              <a:rPr lang="en-US" sz="2000" b="1" dirty="0">
                <a:solidFill>
                  <a:srgbClr val="FF0033"/>
                </a:solidFill>
                <a:latin typeface="Arial" pitchFamily="26" charset="0"/>
              </a:rPr>
            </a:br>
            <a:r>
              <a:rPr lang="en-US" sz="1100" b="1" dirty="0">
                <a:latin typeface="Arial" pitchFamily="26" charset="0"/>
              </a:rPr>
              <a:t>NORTH CAROLINA STATE </a:t>
            </a:r>
            <a:r>
              <a:rPr lang="en-US" sz="1100" b="1" dirty="0" smtClean="0">
                <a:latin typeface="Arial" pitchFamily="26" charset="0"/>
              </a:rPr>
              <a:t>UNIVERSITY</a:t>
            </a:r>
            <a:endParaRPr lang="en-US" sz="1600" b="1" dirty="0">
              <a:solidFill>
                <a:srgbClr val="FF0000"/>
              </a:solidFill>
              <a:latin typeface="Arial" pitchFamily="26" charset="0"/>
            </a:endParaRPr>
          </a:p>
        </p:txBody>
      </p:sp>
      <p:pic>
        <p:nvPicPr>
          <p:cNvPr id="19461" name="Picture 4" descr="4 months vegetative growth after April 01 bur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3652" y="3358521"/>
            <a:ext cx="4161879" cy="3121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285689" y="3508728"/>
            <a:ext cx="4572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Rajan </a:t>
            </a:r>
            <a:r>
              <a:rPr lang="en-US" sz="2800" b="1" dirty="0"/>
              <a:t>Parajuli, Ph.D</a:t>
            </a:r>
            <a:r>
              <a:rPr lang="en-US" sz="2800" b="1" dirty="0" smtClean="0"/>
              <a:t>.</a:t>
            </a:r>
          </a:p>
          <a:p>
            <a:r>
              <a:rPr lang="en-US" sz="2400" b="1" dirty="0" smtClean="0"/>
              <a:t>Assistant Professor &amp; Extension Specialist</a:t>
            </a:r>
            <a:endParaRPr lang="en-US" sz="2400" b="1" dirty="0"/>
          </a:p>
          <a:p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6135707"/>
            <a:ext cx="3082780" cy="4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005"/>
            <a:ext cx="8229600" cy="62095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NC Forest Sector in 2017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3385" y="1186962"/>
          <a:ext cx="7464669" cy="5230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7692">
                  <a:extLst>
                    <a:ext uri="{9D8B030D-6E8A-4147-A177-3AD203B41FA5}">
                      <a16:colId xmlns:a16="http://schemas.microsoft.com/office/drawing/2014/main" val="3214522773"/>
                    </a:ext>
                  </a:extLst>
                </a:gridCol>
                <a:gridCol w="734325">
                  <a:extLst>
                    <a:ext uri="{9D8B030D-6E8A-4147-A177-3AD203B41FA5}">
                      <a16:colId xmlns:a16="http://schemas.microsoft.com/office/drawing/2014/main" val="2049930175"/>
                    </a:ext>
                  </a:extLst>
                </a:gridCol>
                <a:gridCol w="136113">
                  <a:extLst>
                    <a:ext uri="{9D8B030D-6E8A-4147-A177-3AD203B41FA5}">
                      <a16:colId xmlns:a16="http://schemas.microsoft.com/office/drawing/2014/main" val="786166389"/>
                    </a:ext>
                  </a:extLst>
                </a:gridCol>
                <a:gridCol w="1212301">
                  <a:extLst>
                    <a:ext uri="{9D8B030D-6E8A-4147-A177-3AD203B41FA5}">
                      <a16:colId xmlns:a16="http://schemas.microsoft.com/office/drawing/2014/main" val="364169135"/>
                    </a:ext>
                  </a:extLst>
                </a:gridCol>
                <a:gridCol w="1475090">
                  <a:extLst>
                    <a:ext uri="{9D8B030D-6E8A-4147-A177-3AD203B41FA5}">
                      <a16:colId xmlns:a16="http://schemas.microsoft.com/office/drawing/2014/main" val="731647354"/>
                    </a:ext>
                  </a:extLst>
                </a:gridCol>
                <a:gridCol w="1269148">
                  <a:extLst>
                    <a:ext uri="{9D8B030D-6E8A-4147-A177-3AD203B41FA5}">
                      <a16:colId xmlns:a16="http://schemas.microsoft.com/office/drawing/2014/main" val="2890620677"/>
                    </a:ext>
                  </a:extLst>
                </a:gridCol>
              </a:tblGrid>
              <a:tr h="5449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Employment</a:t>
                      </a: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(jobs)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Labor Income</a:t>
                      </a: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(million $)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Gross State Product</a:t>
                      </a: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(million $)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Industry Output (million $)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2033230884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Total Contribution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922813149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Forestry operations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523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24.36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54.65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71.07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575575963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Logging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8,113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363.54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458.08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710.16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2143689926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Primary solid wood mills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19,361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1,069.12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1,708.49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4,633.68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1126461925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Secondary solid wood mills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73,139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3,635.66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5,349.23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12,797.91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2444452295"/>
                  </a:ext>
                </a:extLst>
              </a:tr>
              <a:tr h="301227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Primary paper and paperboard mills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16,503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1,081.26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1,873.66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5,206.47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1625008888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Secondary paper and paperboard mills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33,343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2,007.03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3,298.76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9,331.54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1033970092"/>
                  </a:ext>
                </a:extLst>
              </a:tr>
              <a:tr h="27421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Total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70C0"/>
                          </a:solidFill>
                          <a:effectLst/>
                        </a:rPr>
                        <a:t>150,983 </a:t>
                      </a:r>
                      <a:endParaRPr lang="en-US" sz="1600" b="1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70C0"/>
                          </a:solidFill>
                          <a:effectLst/>
                        </a:rPr>
                        <a:t>8,180.96</a:t>
                      </a:r>
                      <a:endParaRPr lang="en-US" sz="1600" b="1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12,742.87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32,750.83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1086516585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extLst>
                  <a:ext uri="{0D108BD9-81ED-4DB2-BD59-A6C34878D82A}">
                    <a16:rowId xmlns:a16="http://schemas.microsoft.com/office/drawing/2014/main" val="2445752242"/>
                  </a:ext>
                </a:extLst>
              </a:tr>
              <a:tr h="344560">
                <a:tc gridSpan="6"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Change in Total Contribution from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2016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304216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Forestry operations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-3.8%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-12.3%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62.5%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23.4%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extLst>
                  <a:ext uri="{0D108BD9-81ED-4DB2-BD59-A6C34878D82A}">
                    <a16:rowId xmlns:a16="http://schemas.microsoft.com/office/drawing/2014/main" val="3561737821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Logging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-2.0%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-10.7%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-9.2%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-19.4%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extLst>
                  <a:ext uri="{0D108BD9-81ED-4DB2-BD59-A6C34878D82A}">
                    <a16:rowId xmlns:a16="http://schemas.microsoft.com/office/drawing/2014/main" val="3913730080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Primary solid wood mills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3.4%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8.1%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1.2%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5.2%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extLst>
                  <a:ext uri="{0D108BD9-81ED-4DB2-BD59-A6C34878D82A}">
                    <a16:rowId xmlns:a16="http://schemas.microsoft.com/office/drawing/2014/main" val="1669814695"/>
                  </a:ext>
                </a:extLst>
              </a:tr>
              <a:tr h="20567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Secondary solid wood mills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-0.1%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4.1%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-0.9%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extLst>
                  <a:ext uri="{0D108BD9-81ED-4DB2-BD59-A6C34878D82A}">
                    <a16:rowId xmlns:a16="http://schemas.microsoft.com/office/drawing/2014/main" val="2389660013"/>
                  </a:ext>
                </a:extLst>
              </a:tr>
              <a:tr h="32233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Primary paper and paperboard mills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-1.2%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2.4%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-0.2%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-2.0%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extLst>
                  <a:ext uri="{0D108BD9-81ED-4DB2-BD59-A6C34878D82A}">
                    <a16:rowId xmlns:a16="http://schemas.microsoft.com/office/drawing/2014/main" val="1042902768"/>
                  </a:ext>
                </a:extLst>
              </a:tr>
              <a:tr h="30773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Secondary paper and paperboard mills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2.9%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6.7</a:t>
                      </a:r>
                      <a:r>
                        <a:rPr lang="en-US" sz="1200" b="1" dirty="0">
                          <a:effectLst/>
                        </a:rPr>
                        <a:t>%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4.4%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1.8%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 anchor="b"/>
                </a:tc>
                <a:extLst>
                  <a:ext uri="{0D108BD9-81ED-4DB2-BD59-A6C34878D82A}">
                    <a16:rowId xmlns:a16="http://schemas.microsoft.com/office/drawing/2014/main" val="3851970358"/>
                  </a:ext>
                </a:extLst>
              </a:tr>
              <a:tr h="274211">
                <a:tc>
                  <a:txBody>
                    <a:bodyPr/>
                    <a:lstStyle/>
                    <a:p>
                      <a:pPr marL="0" marR="0" algn="l" defTabSz="4572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29433" marR="29433" marT="0" marB="0"/>
                </a:tc>
                <a:tc>
                  <a:txBody>
                    <a:bodyPr/>
                    <a:lstStyle/>
                    <a:p>
                      <a:pPr marL="0" marR="0" algn="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0.8%</a:t>
                      </a:r>
                    </a:p>
                  </a:txBody>
                  <a:tcPr marL="29433" marR="29433" marT="0" marB="0" anchor="b"/>
                </a:tc>
                <a:tc gridSpan="2">
                  <a:txBody>
                    <a:bodyPr/>
                    <a:lstStyle/>
                    <a:p>
                      <a:pPr marL="0" marR="0" algn="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4.2%</a:t>
                      </a:r>
                    </a:p>
                  </a:txBody>
                  <a:tcPr marL="29433" marR="29433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1.1%</a:t>
                      </a:r>
                    </a:p>
                  </a:txBody>
                  <a:tcPr marL="29433" marR="29433" marT="0" marB="0" anchor="b"/>
                </a:tc>
                <a:tc>
                  <a:txBody>
                    <a:bodyPr/>
                    <a:lstStyle/>
                    <a:p>
                      <a:pPr marL="0" marR="0" algn="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0.0%</a:t>
                      </a:r>
                    </a:p>
                  </a:txBody>
                  <a:tcPr marL="29433" marR="29433" marT="0" marB="0" anchor="b"/>
                </a:tc>
                <a:extLst>
                  <a:ext uri="{0D108BD9-81ED-4DB2-BD59-A6C34878D82A}">
                    <a16:rowId xmlns:a16="http://schemas.microsoft.com/office/drawing/2014/main" val="3238843897"/>
                  </a:ext>
                </a:extLst>
              </a:tr>
              <a:tr h="205675">
                <a:tc gridSpan="6"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Values, based on multi-industry contribution analysis, are reported in 2017 dollars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93092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248025" y="291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78570" y="3974123"/>
            <a:ext cx="1450730" cy="2277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1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290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Forestry Contribution Reports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4392"/>
            <a:ext cx="8229600" cy="50213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all 100 counties in NC</a:t>
            </a:r>
          </a:p>
          <a:p>
            <a:pPr marL="0" indent="0">
              <a:buNone/>
            </a:pPr>
            <a:r>
              <a:rPr lang="en-US" dirty="0" smtClean="0"/>
              <a:t>For 13 Congressional districts</a:t>
            </a:r>
          </a:p>
          <a:p>
            <a:pPr marL="0" indent="0">
              <a:buNone/>
            </a:pPr>
            <a:r>
              <a:rPr lang="en-US" dirty="0" smtClean="0"/>
              <a:t>Available at: </a:t>
            </a:r>
            <a:r>
              <a:rPr lang="en-US" dirty="0">
                <a:hlinkClick r:id="rId2"/>
              </a:rPr>
              <a:t>https://forestry.ces.ncsu.edu/economic-impact-data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805" y="3773977"/>
            <a:ext cx="2984324" cy="296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734" y="3773977"/>
            <a:ext cx="3230880" cy="28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1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290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Forestry Contribution Reports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4392"/>
            <a:ext cx="8229600" cy="502138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9" y="1168259"/>
            <a:ext cx="7813221" cy="56607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06486" y="3265714"/>
            <a:ext cx="1126671" cy="3673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290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Forestry Contribution Reports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4114" y="359230"/>
            <a:ext cx="6792686" cy="62965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 smtClean="0"/>
              <a:t>13 Congressional districts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3" y="1320978"/>
            <a:ext cx="7984671" cy="5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38"/>
            <a:ext cx="9144000" cy="6405562"/>
          </a:xfrm>
        </p:spPr>
      </p:pic>
    </p:spTree>
    <p:extLst>
      <p:ext uri="{BB962C8B-B14F-4D97-AF65-F5344CB8AC3E}">
        <p14:creationId xmlns:p14="http://schemas.microsoft.com/office/powerpoint/2010/main" val="37292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562" y="5799051"/>
            <a:ext cx="1818182" cy="1001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885" y="494653"/>
            <a:ext cx="6172200" cy="80129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Pine </a:t>
            </a:r>
            <a:r>
              <a:rPr lang="en-US" dirty="0" smtClean="0">
                <a:solidFill>
                  <a:srgbClr val="0000FF"/>
                </a:solidFill>
              </a:rPr>
              <a:t>Prices </a:t>
            </a:r>
            <a:r>
              <a:rPr lang="en-US" dirty="0">
                <a:solidFill>
                  <a:srgbClr val="0000FF"/>
                </a:solidFill>
              </a:rPr>
              <a:t>(Source: TMS)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7442" y="5189596"/>
            <a:ext cx="3951302" cy="72448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Prices </a:t>
            </a:r>
            <a:r>
              <a:rPr lang="en-US" sz="1800" dirty="0"/>
              <a:t>in eastern NC are consistently higher than south-wide </a:t>
            </a:r>
            <a:r>
              <a:rPr lang="en-US" sz="1800" dirty="0" smtClean="0"/>
              <a:t>average</a:t>
            </a:r>
            <a:endParaRPr lang="en-US" sz="1800" dirty="0"/>
          </a:p>
        </p:txBody>
      </p:sp>
      <p:sp>
        <p:nvSpPr>
          <p:cNvPr id="8" name="Oval 7"/>
          <p:cNvSpPr/>
          <p:nvPr/>
        </p:nvSpPr>
        <p:spPr>
          <a:xfrm>
            <a:off x="6384175" y="1820487"/>
            <a:ext cx="1487978" cy="22644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66537"/>
              </p:ext>
            </p:extLst>
          </p:nvPr>
        </p:nvGraphicFramePr>
        <p:xfrm>
          <a:off x="246581" y="1113063"/>
          <a:ext cx="8702164" cy="568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777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67" y="5124458"/>
            <a:ext cx="2904236" cy="1599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885" y="494653"/>
            <a:ext cx="6172200" cy="80129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Pine </a:t>
            </a:r>
            <a:r>
              <a:rPr lang="en-US" dirty="0" smtClean="0">
                <a:solidFill>
                  <a:srgbClr val="0000FF"/>
                </a:solidFill>
              </a:rPr>
              <a:t>Prices </a:t>
            </a:r>
            <a:r>
              <a:rPr lang="en-US" dirty="0">
                <a:solidFill>
                  <a:srgbClr val="0000FF"/>
                </a:solidFill>
              </a:rPr>
              <a:t>(Source: TMS)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83" y="5541825"/>
            <a:ext cx="4795363" cy="101421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Average prices </a:t>
            </a:r>
            <a:r>
              <a:rPr lang="en-US" sz="1800" dirty="0"/>
              <a:t>in eastern NC are consistently higher than south-wide </a:t>
            </a:r>
            <a:r>
              <a:rPr lang="en-US" sz="1800" dirty="0" smtClean="0"/>
              <a:t>average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612747" y="4939792"/>
            <a:ext cx="189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Pine Pulpwood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83115" y="1659574"/>
            <a:ext cx="2361354" cy="21035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680295"/>
              </p:ext>
            </p:extLst>
          </p:nvPr>
        </p:nvGraphicFramePr>
        <p:xfrm>
          <a:off x="133565" y="976046"/>
          <a:ext cx="8938516" cy="5881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998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493" y="542726"/>
            <a:ext cx="8541321" cy="83313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Pine Pulpwood Market in Eastern NC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493" y="1543904"/>
            <a:ext cx="8366760" cy="4615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762591"/>
              </p:ext>
            </p:extLst>
          </p:nvPr>
        </p:nvGraphicFramePr>
        <p:xfrm>
          <a:off x="582931" y="1357312"/>
          <a:ext cx="7429500" cy="530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/>
          <p:cNvSpPr/>
          <p:nvPr/>
        </p:nvSpPr>
        <p:spPr>
          <a:xfrm>
            <a:off x="5960224" y="1654233"/>
            <a:ext cx="1787237" cy="295528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12" y="459598"/>
            <a:ext cx="8541321" cy="83313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Unique Eastern NC Pulpwood Market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900370" y="2186248"/>
          <a:ext cx="7229475" cy="393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0778" y="6120074"/>
            <a:ext cx="4256117" cy="6108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Fluff mill impact faded away?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045827" y="1762304"/>
            <a:ext cx="0" cy="37241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797338" y="1762304"/>
            <a:ext cx="0" cy="37241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6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5" y="502477"/>
            <a:ext cx="8194429" cy="80129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Hardwood </a:t>
            </a:r>
            <a:r>
              <a:rPr lang="en-US" dirty="0" smtClean="0">
                <a:solidFill>
                  <a:srgbClr val="0000FF"/>
                </a:solidFill>
              </a:rPr>
              <a:t>Prices </a:t>
            </a:r>
            <a:r>
              <a:rPr lang="en-US" dirty="0">
                <a:solidFill>
                  <a:srgbClr val="0000FF"/>
                </a:solidFill>
              </a:rPr>
              <a:t>(Source: TMS)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490" y="1553020"/>
            <a:ext cx="3404024" cy="1726511"/>
          </a:xfrm>
        </p:spPr>
        <p:txBody>
          <a:bodyPr/>
          <a:lstStyle/>
          <a:p>
            <a:r>
              <a:rPr lang="en-US" sz="1600" dirty="0"/>
              <a:t>Hardwood prices are not so good compared to the </a:t>
            </a:r>
            <a:r>
              <a:rPr lang="en-US" sz="1600" dirty="0" err="1"/>
              <a:t>southwide</a:t>
            </a:r>
            <a:r>
              <a:rPr lang="en-US" sz="1600" dirty="0"/>
              <a:t> average.</a:t>
            </a:r>
          </a:p>
          <a:p>
            <a:r>
              <a:rPr lang="en-US" sz="1600" dirty="0"/>
              <a:t>Pulpwood prices in Eastern NC are even lower than Western NC.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931985" y="4165678"/>
            <a:ext cx="23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Hardwood </a:t>
            </a:r>
            <a:r>
              <a:rPr lang="en-US" b="1" dirty="0" err="1" smtClean="0">
                <a:solidFill>
                  <a:srgbClr val="7030A0"/>
                </a:solidFill>
              </a:rPr>
              <a:t>Sawtimber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9490" y="3731129"/>
            <a:ext cx="292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Hardwood Pulpwood</a:t>
            </a:r>
            <a:endParaRPr lang="en-US" b="1" dirty="0">
              <a:solidFill>
                <a:srgbClr val="7030A0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972794"/>
              </p:ext>
            </p:extLst>
          </p:nvPr>
        </p:nvGraphicFramePr>
        <p:xfrm>
          <a:off x="747346" y="1159561"/>
          <a:ext cx="8036168" cy="581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59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85" y="431650"/>
            <a:ext cx="8229600" cy="1068387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747" y="1432500"/>
            <a:ext cx="8229600" cy="2814185"/>
          </a:xfrm>
        </p:spPr>
        <p:txBody>
          <a:bodyPr/>
          <a:lstStyle/>
          <a:p>
            <a:r>
              <a:rPr lang="en-US" dirty="0" smtClean="0"/>
              <a:t>Forest resources in North Carolina</a:t>
            </a:r>
          </a:p>
          <a:p>
            <a:r>
              <a:rPr lang="en-US" dirty="0" smtClean="0"/>
              <a:t>Economic contribution of the NC forest sector</a:t>
            </a:r>
          </a:p>
          <a:p>
            <a:r>
              <a:rPr lang="en-US" dirty="0" smtClean="0"/>
              <a:t>Timber price trends</a:t>
            </a:r>
          </a:p>
          <a:p>
            <a:r>
              <a:rPr lang="en-US" dirty="0" smtClean="0"/>
              <a:t>SRTS projections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10" y="4713341"/>
            <a:ext cx="2387690" cy="179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A2937-9F9A-134F-A00A-38AF5C60E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" t="6397" r="32967"/>
          <a:stretch/>
        </p:blipFill>
        <p:spPr>
          <a:xfrm>
            <a:off x="3705032" y="4713341"/>
            <a:ext cx="1701074" cy="1790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049" y="4713341"/>
            <a:ext cx="2397874" cy="17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5" y="502477"/>
            <a:ext cx="8194429" cy="80129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Hardwood </a:t>
            </a:r>
            <a:r>
              <a:rPr lang="en-US" dirty="0" smtClean="0">
                <a:solidFill>
                  <a:srgbClr val="0000FF"/>
                </a:solidFill>
              </a:rPr>
              <a:t>Prices </a:t>
            </a:r>
            <a:r>
              <a:rPr lang="en-US" dirty="0">
                <a:solidFill>
                  <a:srgbClr val="0000FF"/>
                </a:solidFill>
              </a:rPr>
              <a:t>(Source: TMS)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5337" y="1305377"/>
            <a:ext cx="292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Hardwood Pulpwood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221076" y="4535011"/>
            <a:ext cx="1799832" cy="1681152"/>
          </a:xfrm>
          <a:prstGeom prst="ellipse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052433"/>
              </p:ext>
            </p:extLst>
          </p:nvPr>
        </p:nvGraphicFramePr>
        <p:xfrm>
          <a:off x="421042" y="1674709"/>
          <a:ext cx="8722958" cy="5048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46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402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Timber Markets in the U.S. South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06" y="5722722"/>
            <a:ext cx="7688639" cy="68791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Pine </a:t>
            </a:r>
            <a:r>
              <a:rPr lang="en-US" dirty="0" err="1" smtClean="0"/>
              <a:t>sawtimber</a:t>
            </a:r>
            <a:r>
              <a:rPr lang="en-US" dirty="0" smtClean="0"/>
              <a:t> prices have dropped almost 40%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270090"/>
            <a:ext cx="766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South-Wide Regional Timber Price Trends, 2005-2018 (Timber-Mart South </a:t>
            </a:r>
            <a:r>
              <a:rPr lang="en-US" dirty="0" smtClean="0"/>
              <a:t>2019)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86348" y="1671484"/>
            <a:ext cx="6833420" cy="131752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943524" y="1301993"/>
          <a:ext cx="7276244" cy="370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81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514"/>
            <a:ext cx="9144000" cy="642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339" y="359846"/>
            <a:ext cx="8541321" cy="83313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SRTS Projections: NC-Wide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92962"/>
              </p:ext>
            </p:extLst>
          </p:nvPr>
        </p:nvGraphicFramePr>
        <p:xfrm>
          <a:off x="544530" y="1192984"/>
          <a:ext cx="7798085" cy="543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633557" y="4268107"/>
            <a:ext cx="2209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PINE TIMBER MARKETS IN NC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339" y="359846"/>
            <a:ext cx="8541321" cy="83313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SRTS Projections: NC-Wide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965096"/>
              </p:ext>
            </p:extLst>
          </p:nvPr>
        </p:nvGraphicFramePr>
        <p:xfrm>
          <a:off x="472611" y="976045"/>
          <a:ext cx="8370049" cy="5772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5915" y="1409073"/>
            <a:ext cx="711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HARDWOOD TIMBER MARKETS IN NC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442913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Major Price Driving Factors in Timber Markets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9624"/>
            <a:ext cx="8229600" cy="5051833"/>
          </a:xfrm>
        </p:spPr>
        <p:txBody>
          <a:bodyPr/>
          <a:lstStyle/>
          <a:p>
            <a:r>
              <a:rPr lang="en-US" b="1" dirty="0" smtClean="0"/>
              <a:t>Competition</a:t>
            </a:r>
            <a:r>
              <a:rPr lang="en-US" dirty="0" smtClean="0"/>
              <a:t>---buyers’ competition to take wood</a:t>
            </a:r>
          </a:p>
          <a:p>
            <a:r>
              <a:rPr lang="en-US" b="1" dirty="0" smtClean="0"/>
              <a:t>Inventory</a:t>
            </a:r>
          </a:p>
          <a:p>
            <a:r>
              <a:rPr lang="en-US" b="1" dirty="0" smtClean="0"/>
              <a:t>Seasonality and weather</a:t>
            </a:r>
            <a:r>
              <a:rPr lang="en-US" dirty="0" smtClean="0"/>
              <a:t>—Extreme weather events</a:t>
            </a:r>
          </a:p>
          <a:p>
            <a:r>
              <a:rPr lang="en-US" b="1" dirty="0" smtClean="0"/>
              <a:t>Tract size</a:t>
            </a:r>
          </a:p>
          <a:p>
            <a:r>
              <a:rPr lang="en-US" dirty="0" smtClean="0"/>
              <a:t>Tree </a:t>
            </a:r>
            <a:r>
              <a:rPr lang="en-US" b="1" dirty="0" smtClean="0"/>
              <a:t>size and quality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2" y="4818185"/>
            <a:ext cx="171450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99" y="4794795"/>
            <a:ext cx="1557009" cy="1737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139" y="5558828"/>
            <a:ext cx="23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Forest2Market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1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60" y="542925"/>
            <a:ext cx="8170665" cy="60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4" y="481012"/>
            <a:ext cx="8248971" cy="61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534256"/>
            <a:ext cx="8896350" cy="6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513708"/>
            <a:ext cx="8734425" cy="63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4" y="407743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Forest Resources in North Carolina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1300"/>
            <a:ext cx="8229600" cy="50213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2018,</a:t>
            </a:r>
          </a:p>
          <a:p>
            <a:r>
              <a:rPr lang="en-US" dirty="0" smtClean="0"/>
              <a:t>Total timberland area: 18.1 million acres</a:t>
            </a:r>
          </a:p>
          <a:p>
            <a:r>
              <a:rPr lang="en-US" dirty="0" smtClean="0"/>
              <a:t>Loblolly pine: 4.95 million acres (~27%)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919046" y="3125661"/>
          <a:ext cx="5521569" cy="3472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64668" y="6402949"/>
            <a:ext cx="1354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USDA FS FIA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584689" y="3824654"/>
            <a:ext cx="2206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Only </a:t>
            </a:r>
            <a:r>
              <a:rPr lang="en-US" sz="2800" b="1" dirty="0" smtClean="0">
                <a:solidFill>
                  <a:srgbClr val="FF0000"/>
                </a:solidFill>
              </a:rPr>
              <a:t>17%</a:t>
            </a:r>
            <a:r>
              <a:rPr lang="en-US" sz="2800" b="1" dirty="0" smtClean="0"/>
              <a:t> of timberland is artificially regenerated.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58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523982"/>
            <a:ext cx="8362950" cy="66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523982"/>
            <a:ext cx="8467725" cy="66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THANKS!!!!!!!!!!!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6600" dirty="0" smtClean="0"/>
              <a:t>QUESTIONS????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294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8000" dirty="0" smtClean="0">
                <a:solidFill>
                  <a:srgbClr val="0000FF"/>
                </a:solidFill>
              </a:rPr>
              <a:t>Thank you</a:t>
            </a:r>
            <a:endParaRPr lang="en-US" sz="8000" dirty="0">
              <a:solidFill>
                <a:srgbClr val="0000FF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26946"/>
            <a:ext cx="8229600" cy="208573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Rajan </a:t>
            </a:r>
            <a:r>
              <a:rPr lang="en-US" dirty="0">
                <a:latin typeface="Arial" charset="0"/>
              </a:rPr>
              <a:t>Parajuli, </a:t>
            </a:r>
            <a:r>
              <a:rPr lang="en-US" dirty="0" smtClean="0">
                <a:latin typeface="Arial" charset="0"/>
              </a:rPr>
              <a:t>919-513-2579</a:t>
            </a:r>
            <a:r>
              <a:rPr lang="en-US" dirty="0">
                <a:latin typeface="Arial" charset="0"/>
              </a:rPr>
              <a:t>, </a:t>
            </a:r>
            <a:r>
              <a:rPr lang="en-US" dirty="0" smtClean="0">
                <a:latin typeface="Arial" charset="0"/>
                <a:hlinkClick r:id="rId3"/>
              </a:rPr>
              <a:t>rparaju@ncsu.edu</a:t>
            </a:r>
            <a:endParaRPr lang="en-US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Mark Megalos 919 513-1202, </a:t>
            </a:r>
            <a:r>
              <a:rPr lang="en-US" dirty="0" smtClean="0">
                <a:latin typeface="Arial" charset="0"/>
                <a:hlinkClick r:id="rId4"/>
              </a:rPr>
              <a:t>mamegalo@ncsu.edu</a:t>
            </a:r>
            <a:endParaRPr lang="en-US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Colby Lambert, 919-814-6041, </a:t>
            </a:r>
            <a:r>
              <a:rPr lang="en-US" dirty="0">
                <a:latin typeface="Arial" charset="0"/>
                <a:hlinkClick r:id="rId5"/>
              </a:rPr>
              <a:t>cslamber@ncsu.edu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Extension Forestry </a:t>
            </a:r>
            <a:r>
              <a:rPr lang="en-US" dirty="0">
                <a:latin typeface="Arial" charset="0"/>
                <a:hlinkClick r:id="rId6"/>
              </a:rPr>
              <a:t>https://</a:t>
            </a:r>
            <a:r>
              <a:rPr lang="en-US" dirty="0" smtClean="0">
                <a:latin typeface="Arial" charset="0"/>
                <a:hlinkClick r:id="rId6"/>
              </a:rPr>
              <a:t>forestry.ces.ncsu.edu</a:t>
            </a:r>
            <a:endParaRPr lang="en-US" dirty="0" smtClean="0">
              <a:latin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07" y="5426169"/>
            <a:ext cx="3965331" cy="5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681231"/>
              </p:ext>
            </p:extLst>
          </p:nvPr>
        </p:nvGraphicFramePr>
        <p:xfrm>
          <a:off x="140678" y="840921"/>
          <a:ext cx="8546122" cy="5690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07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027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Forest Resources in North Carolina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0536" y="1249136"/>
            <a:ext cx="7666264" cy="528354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86% of timberland is privately-owned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704355"/>
              </p:ext>
            </p:extLst>
          </p:nvPr>
        </p:nvGraphicFramePr>
        <p:xfrm>
          <a:off x="351065" y="1971638"/>
          <a:ext cx="8467620" cy="482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64668" y="6402949"/>
            <a:ext cx="1354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USDA FS FIA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3988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005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Forest Resources in North Carolina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1300"/>
            <a:ext cx="8229600" cy="50213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Net Merchantable volume: 42.25 billion cubic feet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019759"/>
              </p:ext>
            </p:extLst>
          </p:nvPr>
        </p:nvGraphicFramePr>
        <p:xfrm>
          <a:off x="636815" y="2122714"/>
          <a:ext cx="8507186" cy="383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373">
                  <a:extLst>
                    <a:ext uri="{9D8B030D-6E8A-4147-A177-3AD203B41FA5}">
                      <a16:colId xmlns:a16="http://schemas.microsoft.com/office/drawing/2014/main" val="2960019137"/>
                    </a:ext>
                  </a:extLst>
                </a:gridCol>
                <a:gridCol w="1689766">
                  <a:extLst>
                    <a:ext uri="{9D8B030D-6E8A-4147-A177-3AD203B41FA5}">
                      <a16:colId xmlns:a16="http://schemas.microsoft.com/office/drawing/2014/main" val="1506041887"/>
                    </a:ext>
                  </a:extLst>
                </a:gridCol>
                <a:gridCol w="1812225">
                  <a:extLst>
                    <a:ext uri="{9D8B030D-6E8A-4147-A177-3AD203B41FA5}">
                      <a16:colId xmlns:a16="http://schemas.microsoft.com/office/drawing/2014/main" val="2477633112"/>
                    </a:ext>
                  </a:extLst>
                </a:gridCol>
                <a:gridCol w="1660822">
                  <a:extLst>
                    <a:ext uri="{9D8B030D-6E8A-4147-A177-3AD203B41FA5}">
                      <a16:colId xmlns:a16="http://schemas.microsoft.com/office/drawing/2014/main" val="1063561279"/>
                    </a:ext>
                  </a:extLst>
                </a:gridCol>
              </a:tblGrid>
              <a:tr h="5672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Softwoods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Hardwoods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123545"/>
                  </a:ext>
                </a:extLst>
              </a:tr>
              <a:tr h="153153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Average annual net </a:t>
                      </a: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growth</a:t>
                      </a:r>
                      <a:r>
                        <a:rPr lang="en-US" sz="1600" dirty="0" smtClean="0"/>
                        <a:t> volume (million cu </a:t>
                      </a:r>
                      <a:r>
                        <a:rPr lang="en-US" sz="1600" dirty="0" err="1" smtClean="0"/>
                        <a:t>ft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918.5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752.5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1,670.96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57978"/>
                  </a:ext>
                </a:extLst>
              </a:tr>
              <a:tr h="1077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Average annual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removals</a:t>
                      </a:r>
                      <a:r>
                        <a:rPr lang="en-US" sz="1600" baseline="0" dirty="0" smtClean="0"/>
                        <a:t> (million cu </a:t>
                      </a:r>
                      <a:r>
                        <a:rPr lang="en-US" sz="1600" baseline="0" dirty="0" err="1" smtClean="0"/>
                        <a:t>ft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571.7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319.1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890.7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17877"/>
                  </a:ext>
                </a:extLst>
              </a:tr>
              <a:tr h="65748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50"/>
                          </a:solidFill>
                        </a:rPr>
                        <a:t>Growth</a:t>
                      </a: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</a:rPr>
                        <a:t> to Drain Ratio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B050"/>
                          </a:solidFill>
                        </a:rPr>
                        <a:t>1.61</a:t>
                      </a:r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B050"/>
                          </a:solidFill>
                        </a:rPr>
                        <a:t>2.36</a:t>
                      </a:r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B050"/>
                          </a:solidFill>
                        </a:rPr>
                        <a:t>1.88</a:t>
                      </a:r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47932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8311" y="6163353"/>
            <a:ext cx="501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Annual harvest is less than annual growth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4668" y="6402949"/>
            <a:ext cx="1354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USDA FS FIA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980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442913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Timber Harvest Receipts in 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464" y="1511300"/>
            <a:ext cx="8564336" cy="5021385"/>
          </a:xfrm>
        </p:spPr>
        <p:txBody>
          <a:bodyPr/>
          <a:lstStyle/>
          <a:p>
            <a:r>
              <a:rPr lang="en-US" sz="3200" b="1" dirty="0" smtClean="0"/>
              <a:t>$</a:t>
            </a:r>
            <a:r>
              <a:rPr lang="en-US" sz="3200" b="1" dirty="0"/>
              <a:t>467 </a:t>
            </a:r>
            <a:r>
              <a:rPr lang="en-US" sz="3200" b="1" dirty="0" smtClean="0"/>
              <a:t>million -</a:t>
            </a:r>
            <a:r>
              <a:rPr lang="en-US" sz="3200" dirty="0" smtClean="0"/>
              <a:t>stumpage </a:t>
            </a:r>
            <a:r>
              <a:rPr lang="en-US" sz="3200" dirty="0"/>
              <a:t>value of timber </a:t>
            </a:r>
            <a:r>
              <a:rPr lang="en-US" sz="3200" dirty="0" smtClean="0"/>
              <a:t>harvest 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b="1" dirty="0"/>
              <a:t>$915 </a:t>
            </a:r>
            <a:r>
              <a:rPr lang="en-US" sz="3200" b="1" dirty="0" smtClean="0"/>
              <a:t>million</a:t>
            </a:r>
            <a:r>
              <a:rPr lang="en-US" sz="3200" dirty="0" smtClean="0"/>
              <a:t> </a:t>
            </a:r>
            <a:r>
              <a:rPr lang="en-US" sz="3200" dirty="0"/>
              <a:t>the delivered value </a:t>
            </a:r>
            <a:r>
              <a:rPr lang="en-US" sz="3200" dirty="0" smtClean="0"/>
              <a:t>to mills.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71" y="3755571"/>
            <a:ext cx="3102429" cy="3102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3755570"/>
            <a:ext cx="2898321" cy="32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23" y="249482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Timber Harvest Receipts in 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317869"/>
            <a:ext cx="3701561" cy="5021385"/>
          </a:xfrm>
        </p:spPr>
        <p:txBody>
          <a:bodyPr/>
          <a:lstStyle/>
          <a:p>
            <a:r>
              <a:rPr lang="en-US" b="1" dirty="0" smtClean="0"/>
              <a:t>Timber</a:t>
            </a:r>
            <a:r>
              <a:rPr lang="en-US" dirty="0" smtClean="0"/>
              <a:t> was the largest among crops, and just behind </a:t>
            </a:r>
            <a:r>
              <a:rPr lang="en-US" b="1" dirty="0" smtClean="0"/>
              <a:t>Hogs</a:t>
            </a:r>
            <a:r>
              <a:rPr lang="en-US" dirty="0" smtClean="0"/>
              <a:t> and </a:t>
            </a:r>
            <a:r>
              <a:rPr lang="en-US" b="1" dirty="0" smtClean="0"/>
              <a:t>Broilers</a:t>
            </a:r>
            <a:r>
              <a:rPr lang="en-US" dirty="0" smtClean="0"/>
              <a:t> in NC.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7185" y="6596390"/>
            <a:ext cx="782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USDA ERS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761" y="1264971"/>
            <a:ext cx="4287671" cy="533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005"/>
            <a:ext cx="8229600" cy="106838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Economic Contribution of the NC Forest Sector in 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4392"/>
            <a:ext cx="8229600" cy="50213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Including </a:t>
            </a:r>
            <a:r>
              <a:rPr lang="en-US" dirty="0"/>
              <a:t>forestry, logging, and </a:t>
            </a:r>
            <a:r>
              <a:rPr lang="en-US" dirty="0" smtClean="0"/>
              <a:t>sawmills, furniture: </a:t>
            </a:r>
          </a:p>
          <a:p>
            <a:pPr marL="0" indent="0">
              <a:buNone/>
            </a:pPr>
            <a:r>
              <a:rPr lang="en-US" sz="4000" b="1" dirty="0" smtClean="0"/>
              <a:t>151,000</a:t>
            </a:r>
            <a:r>
              <a:rPr lang="en-US" sz="4000" dirty="0" smtClean="0"/>
              <a:t> full- and part-time jobs</a:t>
            </a:r>
          </a:p>
          <a:p>
            <a:pPr marL="0" indent="0">
              <a:buNone/>
            </a:pPr>
            <a:r>
              <a:rPr lang="en-US" sz="4000" b="1" dirty="0" smtClean="0"/>
              <a:t>$8.2 </a:t>
            </a:r>
            <a:r>
              <a:rPr lang="en-US" sz="4000" dirty="0" smtClean="0"/>
              <a:t>billion in payrolls.</a:t>
            </a:r>
          </a:p>
          <a:p>
            <a:pPr marL="0" indent="0">
              <a:buNone/>
            </a:pPr>
            <a:r>
              <a:rPr lang="en-US" sz="4000" dirty="0"/>
              <a:t> </a:t>
            </a:r>
            <a:r>
              <a:rPr lang="en-US" sz="4000" b="1" dirty="0"/>
              <a:t>$32.75 billion </a:t>
            </a:r>
            <a:r>
              <a:rPr lang="en-US" sz="4000" dirty="0"/>
              <a:t>in industry output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475" y="4521404"/>
            <a:ext cx="2863781" cy="2334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14" y="4846463"/>
            <a:ext cx="2954760" cy="200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421" y="4754876"/>
            <a:ext cx="2989055" cy="21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state-ppt-template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1434055-EC74-3A44-A322-20A154E741E3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ncstate-ppt-template-horizontal-left-logo.potx</Template>
  <TotalTime>12595</TotalTime>
  <Words>1006</Words>
  <Application>Microsoft Office PowerPoint</Application>
  <PresentationFormat>On-screen Show (4:3)</PresentationFormat>
  <Paragraphs>238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ＭＳ Ｐゴシック</vt:lpstr>
      <vt:lpstr>Arial</vt:lpstr>
      <vt:lpstr>Calibri</vt:lpstr>
      <vt:lpstr>Times New Roman</vt:lpstr>
      <vt:lpstr>ncstate-ppt-template-horizontal-left-logo</vt:lpstr>
      <vt:lpstr>Timber Markets in North Carolina</vt:lpstr>
      <vt:lpstr>Outline</vt:lpstr>
      <vt:lpstr>Forest Resources in North Carolina</vt:lpstr>
      <vt:lpstr>PowerPoint Presentation</vt:lpstr>
      <vt:lpstr>Forest Resources in North Carolina</vt:lpstr>
      <vt:lpstr>Forest Resources in North Carolina</vt:lpstr>
      <vt:lpstr>Timber Harvest Receipts in 2017</vt:lpstr>
      <vt:lpstr>Timber Harvest Receipts in 2017</vt:lpstr>
      <vt:lpstr>Economic Contribution of the NC Forest Sector in 2017</vt:lpstr>
      <vt:lpstr>NC Forest Sector in 2017</vt:lpstr>
      <vt:lpstr>Forestry Contribution Reports</vt:lpstr>
      <vt:lpstr>Forestry Contribution Reports</vt:lpstr>
      <vt:lpstr>Forestry Contribution Reports</vt:lpstr>
      <vt:lpstr>PowerPoint Presentation</vt:lpstr>
      <vt:lpstr>Pine Prices (Source: TMS)</vt:lpstr>
      <vt:lpstr>Pine Prices (Source: TMS)</vt:lpstr>
      <vt:lpstr>Pine Pulpwood Market in Eastern NC</vt:lpstr>
      <vt:lpstr>Unique Eastern NC Pulpwood Market</vt:lpstr>
      <vt:lpstr>Hardwood Prices (Source: TMS)</vt:lpstr>
      <vt:lpstr>Hardwood Prices (Source: TMS)</vt:lpstr>
      <vt:lpstr>Timber Markets in the U.S. South</vt:lpstr>
      <vt:lpstr>PowerPoint Presentation</vt:lpstr>
      <vt:lpstr>SRTS Projections: NC-Wide</vt:lpstr>
      <vt:lpstr>SRTS Projections: NC-Wide</vt:lpstr>
      <vt:lpstr>Major Price Driving Factors in Timber Markets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THANKS!!!!!!!!!!!</vt:lpstr>
      <vt:lpstr>Thank you</vt:lpstr>
    </vt:vector>
  </TitlesOfParts>
  <Company>NC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 Dearmon</dc:creator>
  <cp:lastModifiedBy>Mark Arthur Megalos</cp:lastModifiedBy>
  <cp:revision>198</cp:revision>
  <dcterms:created xsi:type="dcterms:W3CDTF">2014-04-10T19:16:28Z</dcterms:created>
  <dcterms:modified xsi:type="dcterms:W3CDTF">2019-09-19T21:09:07Z</dcterms:modified>
</cp:coreProperties>
</file>