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512" r:id="rId2"/>
    <p:sldId id="827" r:id="rId3"/>
    <p:sldId id="910" r:id="rId4"/>
    <p:sldId id="911" r:id="rId5"/>
    <p:sldId id="913" r:id="rId6"/>
    <p:sldId id="824" r:id="rId7"/>
    <p:sldId id="825" r:id="rId8"/>
    <p:sldId id="826" r:id="rId9"/>
    <p:sldId id="750" r:id="rId10"/>
    <p:sldId id="844" r:id="rId11"/>
    <p:sldId id="857" r:id="rId12"/>
    <p:sldId id="856" r:id="rId13"/>
    <p:sldId id="855" r:id="rId14"/>
    <p:sldId id="871" r:id="rId15"/>
    <p:sldId id="852" r:id="rId16"/>
    <p:sldId id="757" r:id="rId17"/>
    <p:sldId id="836" r:id="rId18"/>
    <p:sldId id="758" r:id="rId19"/>
    <p:sldId id="810" r:id="rId20"/>
    <p:sldId id="942" r:id="rId21"/>
    <p:sldId id="853" r:id="rId22"/>
    <p:sldId id="759" r:id="rId23"/>
    <p:sldId id="829" r:id="rId24"/>
    <p:sldId id="830" r:id="rId25"/>
    <p:sldId id="831" r:id="rId26"/>
    <p:sldId id="872" r:id="rId27"/>
    <p:sldId id="833" r:id="rId28"/>
    <p:sldId id="865" r:id="rId29"/>
    <p:sldId id="931" r:id="rId30"/>
    <p:sldId id="933" r:id="rId31"/>
    <p:sldId id="809" r:id="rId32"/>
    <p:sldId id="834" r:id="rId33"/>
    <p:sldId id="749" r:id="rId34"/>
    <p:sldId id="869" r:id="rId35"/>
    <p:sldId id="870" r:id="rId36"/>
    <p:sldId id="943" r:id="rId37"/>
    <p:sldId id="944" r:id="rId38"/>
    <p:sldId id="945" r:id="rId39"/>
    <p:sldId id="946" r:id="rId40"/>
    <p:sldId id="879" r:id="rId41"/>
    <p:sldId id="807" r:id="rId42"/>
    <p:sldId id="805" r:id="rId43"/>
    <p:sldId id="934" r:id="rId44"/>
    <p:sldId id="806" r:id="rId45"/>
    <p:sldId id="858" r:id="rId46"/>
    <p:sldId id="859" r:id="rId47"/>
    <p:sldId id="860" r:id="rId48"/>
    <p:sldId id="861" r:id="rId49"/>
    <p:sldId id="862" r:id="rId50"/>
    <p:sldId id="754" r:id="rId51"/>
    <p:sldId id="873" r:id="rId52"/>
    <p:sldId id="837" r:id="rId53"/>
    <p:sldId id="874" r:id="rId54"/>
    <p:sldId id="841" r:id="rId55"/>
    <p:sldId id="842" r:id="rId56"/>
    <p:sldId id="843" r:id="rId57"/>
    <p:sldId id="847" r:id="rId58"/>
    <p:sldId id="849" r:id="rId59"/>
    <p:sldId id="850" r:id="rId60"/>
    <p:sldId id="863" r:id="rId61"/>
    <p:sldId id="848" r:id="rId62"/>
    <p:sldId id="935" r:id="rId63"/>
    <p:sldId id="893" r:id="rId64"/>
    <p:sldId id="894" r:id="rId65"/>
    <p:sldId id="895" r:id="rId66"/>
    <p:sldId id="896" r:id="rId67"/>
    <p:sldId id="897" r:id="rId68"/>
    <p:sldId id="898" r:id="rId69"/>
    <p:sldId id="899" r:id="rId70"/>
    <p:sldId id="900" r:id="rId71"/>
    <p:sldId id="901" r:id="rId72"/>
    <p:sldId id="902" r:id="rId73"/>
    <p:sldId id="903" r:id="rId74"/>
    <p:sldId id="904" r:id="rId75"/>
    <p:sldId id="905" r:id="rId76"/>
    <p:sldId id="906" r:id="rId77"/>
    <p:sldId id="907" r:id="rId78"/>
    <p:sldId id="908" r:id="rId79"/>
    <p:sldId id="909" r:id="rId80"/>
    <p:sldId id="928" r:id="rId81"/>
    <p:sldId id="915" r:id="rId82"/>
    <p:sldId id="916" r:id="rId83"/>
    <p:sldId id="917" r:id="rId84"/>
    <p:sldId id="918" r:id="rId85"/>
    <p:sldId id="919" r:id="rId86"/>
    <p:sldId id="920" r:id="rId87"/>
    <p:sldId id="921" r:id="rId88"/>
    <p:sldId id="922" r:id="rId89"/>
    <p:sldId id="923" r:id="rId90"/>
    <p:sldId id="924" r:id="rId91"/>
    <p:sldId id="925" r:id="rId92"/>
    <p:sldId id="926" r:id="rId93"/>
    <p:sldId id="927" r:id="rId94"/>
    <p:sldId id="937" r:id="rId95"/>
    <p:sldId id="938" r:id="rId96"/>
    <p:sldId id="940" r:id="rId97"/>
    <p:sldId id="941" r:id="rId98"/>
    <p:sldId id="877" r:id="rId99"/>
  </p:sldIdLst>
  <p:sldSz cx="9144000" cy="6858000" type="screen4x3"/>
  <p:notesSz cx="70231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CAFEC"/>
    <a:srgbClr val="C4BD97"/>
    <a:srgbClr val="355CD7"/>
    <a:srgbClr val="ECE725"/>
    <a:srgbClr val="2E9898"/>
    <a:srgbClr val="FFCC99"/>
    <a:srgbClr val="BFBFBF"/>
    <a:srgbClr val="000000"/>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5" autoAdjust="0"/>
    <p:restoredTop sz="93144" autoAdjust="0"/>
  </p:normalViewPr>
  <p:slideViewPr>
    <p:cSldViewPr>
      <p:cViewPr varScale="1">
        <p:scale>
          <a:sx n="105" d="100"/>
          <a:sy n="105" d="100"/>
        </p:scale>
        <p:origin x="438" y="114"/>
      </p:cViewPr>
      <p:guideLst>
        <p:guide orient="horz" pos="2160"/>
        <p:guide pos="2880"/>
      </p:guideLst>
    </p:cSldViewPr>
  </p:slideViewPr>
  <p:outlineViewPr>
    <p:cViewPr>
      <p:scale>
        <a:sx n="33" d="100"/>
        <a:sy n="33" d="100"/>
      </p:scale>
      <p:origin x="48" y="1926"/>
    </p:cViewPr>
  </p:outlineViewPr>
  <p:notesTextViewPr>
    <p:cViewPr>
      <p:scale>
        <a:sx n="3" d="2"/>
        <a:sy n="3" d="2"/>
      </p:scale>
      <p:origin x="0" y="0"/>
    </p:cViewPr>
  </p:notesTextViewPr>
  <p:sorterViewPr>
    <p:cViewPr varScale="1">
      <p:scale>
        <a:sx n="1" d="1"/>
        <a:sy n="1" d="1"/>
      </p:scale>
      <p:origin x="0" y="-61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4820"/>
          </a:xfrm>
          <a:prstGeom prst="rect">
            <a:avLst/>
          </a:prstGeom>
        </p:spPr>
        <p:txBody>
          <a:bodyPr vert="horz" lIns="93249" tIns="46625" rIns="93249" bIns="46625" rtlCol="0"/>
          <a:lstStyle>
            <a:lvl1pPr algn="l">
              <a:defRPr sz="1300"/>
            </a:lvl1pPr>
          </a:lstStyle>
          <a:p>
            <a:endParaRPr lang="en-US"/>
          </a:p>
        </p:txBody>
      </p:sp>
      <p:sp>
        <p:nvSpPr>
          <p:cNvPr id="3" name="Date Placeholder 2"/>
          <p:cNvSpPr>
            <a:spLocks noGrp="1"/>
          </p:cNvSpPr>
          <p:nvPr>
            <p:ph type="dt" sz="quarter" idx="1"/>
          </p:nvPr>
        </p:nvSpPr>
        <p:spPr>
          <a:xfrm>
            <a:off x="3978131" y="0"/>
            <a:ext cx="3043343" cy="464820"/>
          </a:xfrm>
          <a:prstGeom prst="rect">
            <a:avLst/>
          </a:prstGeom>
        </p:spPr>
        <p:txBody>
          <a:bodyPr vert="horz" lIns="93249" tIns="46625" rIns="93249" bIns="46625" rtlCol="0"/>
          <a:lstStyle>
            <a:lvl1pPr algn="r">
              <a:defRPr sz="1300"/>
            </a:lvl1pPr>
          </a:lstStyle>
          <a:p>
            <a:fld id="{6CB3E96A-920B-4B21-BFF2-5091FFC16974}" type="datetimeFigureOut">
              <a:rPr lang="en-US" smtClean="0"/>
              <a:pPr/>
              <a:t>9/4/2019</a:t>
            </a:fld>
            <a:endParaRPr lang="en-US"/>
          </a:p>
        </p:txBody>
      </p:sp>
      <p:sp>
        <p:nvSpPr>
          <p:cNvPr id="4" name="Footer Placeholder 3"/>
          <p:cNvSpPr>
            <a:spLocks noGrp="1"/>
          </p:cNvSpPr>
          <p:nvPr>
            <p:ph type="ftr" sz="quarter" idx="2"/>
          </p:nvPr>
        </p:nvSpPr>
        <p:spPr>
          <a:xfrm>
            <a:off x="0" y="8829967"/>
            <a:ext cx="3043343" cy="464820"/>
          </a:xfrm>
          <a:prstGeom prst="rect">
            <a:avLst/>
          </a:prstGeom>
        </p:spPr>
        <p:txBody>
          <a:bodyPr vert="horz" lIns="93249" tIns="46625" rIns="93249" bIns="46625" rtlCol="0" anchor="b"/>
          <a:lstStyle>
            <a:lvl1pPr algn="l">
              <a:defRPr sz="1300"/>
            </a:lvl1pPr>
          </a:lstStyle>
          <a:p>
            <a:endParaRPr lang="en-US"/>
          </a:p>
        </p:txBody>
      </p:sp>
      <p:sp>
        <p:nvSpPr>
          <p:cNvPr id="5" name="Slide Number Placeholder 4"/>
          <p:cNvSpPr>
            <a:spLocks noGrp="1"/>
          </p:cNvSpPr>
          <p:nvPr>
            <p:ph type="sldNum" sz="quarter" idx="3"/>
          </p:nvPr>
        </p:nvSpPr>
        <p:spPr>
          <a:xfrm>
            <a:off x="3978131" y="8829967"/>
            <a:ext cx="3043343" cy="464820"/>
          </a:xfrm>
          <a:prstGeom prst="rect">
            <a:avLst/>
          </a:prstGeom>
        </p:spPr>
        <p:txBody>
          <a:bodyPr vert="horz" lIns="93249" tIns="46625" rIns="93249" bIns="46625" rtlCol="0" anchor="b"/>
          <a:lstStyle>
            <a:lvl1pPr algn="r">
              <a:defRPr sz="1300"/>
            </a:lvl1pPr>
          </a:lstStyle>
          <a:p>
            <a:fld id="{080B34DE-AE59-4AD6-8AE1-B4B2BA3085E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4820"/>
          </a:xfrm>
          <a:prstGeom prst="rect">
            <a:avLst/>
          </a:prstGeom>
        </p:spPr>
        <p:txBody>
          <a:bodyPr vert="horz" lIns="93249" tIns="46625" rIns="93249" bIns="46625" rtlCol="0"/>
          <a:lstStyle>
            <a:lvl1pPr algn="l">
              <a:defRPr sz="1300"/>
            </a:lvl1pPr>
          </a:lstStyle>
          <a:p>
            <a:endParaRPr lang="en-US"/>
          </a:p>
        </p:txBody>
      </p:sp>
      <p:sp>
        <p:nvSpPr>
          <p:cNvPr id="3" name="Date Placeholder 2"/>
          <p:cNvSpPr>
            <a:spLocks noGrp="1"/>
          </p:cNvSpPr>
          <p:nvPr>
            <p:ph type="dt" idx="1"/>
          </p:nvPr>
        </p:nvSpPr>
        <p:spPr>
          <a:xfrm>
            <a:off x="3978131" y="0"/>
            <a:ext cx="3043343" cy="464820"/>
          </a:xfrm>
          <a:prstGeom prst="rect">
            <a:avLst/>
          </a:prstGeom>
        </p:spPr>
        <p:txBody>
          <a:bodyPr vert="horz" lIns="93249" tIns="46625" rIns="93249" bIns="46625" rtlCol="0"/>
          <a:lstStyle>
            <a:lvl1pPr algn="r">
              <a:defRPr sz="1300"/>
            </a:lvl1pPr>
          </a:lstStyle>
          <a:p>
            <a:fld id="{1264A830-6C97-4328-A32D-2EC78B4EFBFC}" type="datetimeFigureOut">
              <a:rPr lang="en-US" smtClean="0"/>
              <a:pPr/>
              <a:t>9/4/2019</a:t>
            </a:fld>
            <a:endParaRPr lang="en-US"/>
          </a:p>
        </p:txBody>
      </p:sp>
      <p:sp>
        <p:nvSpPr>
          <p:cNvPr id="4" name="Slide Image Placeholder 3"/>
          <p:cNvSpPr>
            <a:spLocks noGrp="1" noRot="1" noChangeAspect="1"/>
          </p:cNvSpPr>
          <p:nvPr>
            <p:ph type="sldImg" idx="2"/>
          </p:nvPr>
        </p:nvSpPr>
        <p:spPr>
          <a:xfrm>
            <a:off x="1187450" y="698500"/>
            <a:ext cx="4648200" cy="3486150"/>
          </a:xfrm>
          <a:prstGeom prst="rect">
            <a:avLst/>
          </a:prstGeom>
          <a:noFill/>
          <a:ln w="12700">
            <a:solidFill>
              <a:prstClr val="black"/>
            </a:solidFill>
          </a:ln>
        </p:spPr>
        <p:txBody>
          <a:bodyPr vert="horz" lIns="93249" tIns="46625" rIns="93249" bIns="46625" rtlCol="0" anchor="ctr"/>
          <a:lstStyle/>
          <a:p>
            <a:endParaRPr lang="en-US"/>
          </a:p>
        </p:txBody>
      </p:sp>
      <p:sp>
        <p:nvSpPr>
          <p:cNvPr id="5" name="Notes Placeholder 4"/>
          <p:cNvSpPr>
            <a:spLocks noGrp="1"/>
          </p:cNvSpPr>
          <p:nvPr>
            <p:ph type="body" sz="quarter" idx="3"/>
          </p:nvPr>
        </p:nvSpPr>
        <p:spPr>
          <a:xfrm>
            <a:off x="702310" y="4415790"/>
            <a:ext cx="5618480" cy="4183380"/>
          </a:xfrm>
          <a:prstGeom prst="rect">
            <a:avLst/>
          </a:prstGeom>
        </p:spPr>
        <p:txBody>
          <a:bodyPr vert="horz" lIns="93249" tIns="46625" rIns="93249" bIns="466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43343" cy="464820"/>
          </a:xfrm>
          <a:prstGeom prst="rect">
            <a:avLst/>
          </a:prstGeom>
        </p:spPr>
        <p:txBody>
          <a:bodyPr vert="horz" lIns="93249" tIns="46625" rIns="93249" bIns="46625"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29967"/>
            <a:ext cx="3043343" cy="464820"/>
          </a:xfrm>
          <a:prstGeom prst="rect">
            <a:avLst/>
          </a:prstGeom>
        </p:spPr>
        <p:txBody>
          <a:bodyPr vert="horz" lIns="93249" tIns="46625" rIns="93249" bIns="46625" rtlCol="0" anchor="b"/>
          <a:lstStyle>
            <a:lvl1pPr algn="r">
              <a:defRPr sz="1300"/>
            </a:lvl1pPr>
          </a:lstStyle>
          <a:p>
            <a:fld id="{70A9755E-08A5-4486-AF29-C1B870F3A21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9755E-08A5-4486-AF29-C1B870F3A21C}" type="slidenum">
              <a:rPr lang="en-US" smtClean="0"/>
              <a:pPr/>
              <a:t>98</a:t>
            </a:fld>
            <a:endParaRPr lang="en-US"/>
          </a:p>
        </p:txBody>
      </p:sp>
    </p:spTree>
    <p:extLst>
      <p:ext uri="{BB962C8B-B14F-4D97-AF65-F5344CB8AC3E}">
        <p14:creationId xmlns:p14="http://schemas.microsoft.com/office/powerpoint/2010/main" val="349613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A92E69-2A56-4393-9B19-DED591FC6F20}"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9367D-69FD-4DCF-A908-83D2CD1DC98A}"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8219B-08FD-4EBA-903C-070E949C8989}"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345CE1-2EB1-4CAE-941D-A4ACE4003A55}"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4E59D8-06B1-43A5-87E3-5D89A3FB87B4}" type="datetime1">
              <a:rPr lang="en-US" smtClean="0"/>
              <a:pPr/>
              <a:t>9/4/2019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567961-69E7-4068-A950-484D64C9A8CE}" type="datetime1">
              <a:rPr lang="en-US" smtClean="0"/>
              <a:pPr/>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EEF246-4450-4380-9ED5-29B023BC7DB6}" type="datetime1">
              <a:rPr lang="en-US" smtClean="0"/>
              <a:pPr/>
              <a:t>9/4/2019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70631-434C-4C7C-93AC-A493382B54F8}" type="datetime1">
              <a:rPr lang="en-US" smtClean="0"/>
              <a:pPr/>
              <a:t>9/4/2019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71575-7D3F-4318-9069-40B6F4B977B0}" type="datetime1">
              <a:rPr lang="en-US" smtClean="0"/>
              <a:pPr/>
              <a:t>9/4/2019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931B67-2148-4652-89EB-64E8555B8A15}" type="datetime1">
              <a:rPr lang="en-US" smtClean="0"/>
              <a:pPr/>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B7E10-AC76-4C95-802F-DB77252C830F}" type="datetime1">
              <a:rPr lang="en-US" smtClean="0"/>
              <a:pPr/>
              <a:t>9/4/2019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494AE-817C-4766-BE5B-98DDBBACC072}" type="slidenum">
              <a:rPr lang="en-US" smtClean="0"/>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45B73-B414-45A8-90CE-0CD5CA6BC0F8}" type="datetime1">
              <a:rPr lang="en-US" smtClean="0"/>
              <a:pPr/>
              <a:t>9/4/2019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494AE-817C-4766-BE5B-98DDBBACC0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thruBlk="1"/>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Jbridgers@sosnc.gov" TargetMode="Externa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jbridgers@sosnc.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495800"/>
            <a:ext cx="8458200" cy="2209800"/>
          </a:xfrm>
        </p:spPr>
        <p:txBody>
          <a:bodyPr>
            <a:normAutofit fontScale="92500"/>
          </a:bodyPr>
          <a:lstStyle/>
          <a:p>
            <a:pPr algn="l"/>
            <a:r>
              <a:rPr lang="en-US" sz="2600" dirty="0" smtClean="0">
                <a:solidFill>
                  <a:srgbClr val="800000"/>
                </a:solidFill>
              </a:rPr>
              <a:t>North Carolina Department of </a:t>
            </a:r>
          </a:p>
          <a:p>
            <a:pPr algn="l"/>
            <a:r>
              <a:rPr lang="en-US" sz="2600" dirty="0" smtClean="0">
                <a:solidFill>
                  <a:srgbClr val="800000"/>
                </a:solidFill>
              </a:rPr>
              <a:t>the Secretary of State</a:t>
            </a:r>
          </a:p>
          <a:p>
            <a:pPr algn="l"/>
            <a:r>
              <a:rPr lang="en-US" sz="2400" dirty="0" smtClean="0">
                <a:solidFill>
                  <a:srgbClr val="800000"/>
                </a:solidFill>
              </a:rPr>
              <a:t>Elaine F. Marshall, Secretary of State    </a:t>
            </a:r>
          </a:p>
          <a:p>
            <a:pPr algn="l"/>
            <a:r>
              <a:rPr lang="en-US" sz="2000" dirty="0" smtClean="0">
                <a:solidFill>
                  <a:schemeClr val="tx1">
                    <a:lumMod val="95000"/>
                  </a:schemeClr>
                </a:solidFill>
                <a:effectLst>
                  <a:outerShdw blurRad="38100" dist="38100" dir="2700000" algn="tl">
                    <a:srgbClr val="000000">
                      <a:alpha val="43137"/>
                    </a:srgbClr>
                  </a:outerShdw>
                </a:effectLst>
              </a:rPr>
              <a:t>Presented by:  John B. Bridgers   </a:t>
            </a:r>
            <a:r>
              <a:rPr lang="en-US" sz="2000" dirty="0" smtClean="0">
                <a:solidFill>
                  <a:schemeClr val="tx1"/>
                </a:solidFill>
              </a:rPr>
              <a:t>		                 </a:t>
            </a:r>
            <a:r>
              <a:rPr lang="en-US" sz="2000" dirty="0" smtClean="0">
                <a:solidFill>
                  <a:schemeClr val="tx1"/>
                </a:solidFill>
                <a:hlinkClick r:id="rId2"/>
              </a:rPr>
              <a:t>Jbridgers@sosnc.gov</a:t>
            </a:r>
            <a:endParaRPr lang="en-US" sz="2000" dirty="0" smtClean="0">
              <a:solidFill>
                <a:schemeClr val="tx1"/>
              </a:solidFill>
            </a:endParaRPr>
          </a:p>
          <a:p>
            <a:pPr algn="l"/>
            <a:r>
              <a:rPr lang="en-US" sz="2000" dirty="0" smtClean="0">
                <a:solidFill>
                  <a:schemeClr val="tx1"/>
                </a:solidFill>
              </a:rPr>
              <a:t> L</a:t>
            </a:r>
            <a:r>
              <a:rPr lang="en-US" sz="2000" dirty="0" smtClean="0">
                <a:solidFill>
                  <a:schemeClr val="tx1">
                    <a:lumMod val="95000"/>
                  </a:schemeClr>
                </a:solidFill>
                <a:effectLst>
                  <a:outerShdw blurRad="38100" dist="38100" dir="2700000" algn="tl">
                    <a:srgbClr val="000000">
                      <a:alpha val="43137"/>
                    </a:srgbClr>
                  </a:outerShdw>
                </a:effectLst>
              </a:rPr>
              <a:t>and Records Consultant 		                (919) 814-5456       </a:t>
            </a:r>
          </a:p>
          <a:p>
            <a:endParaRPr lang="en-US" dirty="0"/>
          </a:p>
        </p:txBody>
      </p:sp>
      <p:sp>
        <p:nvSpPr>
          <p:cNvPr id="2" name="Title 1"/>
          <p:cNvSpPr>
            <a:spLocks noGrp="1"/>
          </p:cNvSpPr>
          <p:nvPr>
            <p:ph type="ctrTitle"/>
          </p:nvPr>
        </p:nvSpPr>
        <p:spPr>
          <a:xfrm>
            <a:off x="152400" y="304800"/>
            <a:ext cx="8839200" cy="1143000"/>
          </a:xfrm>
          <a:effectLst>
            <a:outerShdw blurRad="152400" dist="317500" dir="5400000" sx="90000" sy="-19000" rotWithShape="0">
              <a:prstClr val="black">
                <a:alpha val="15000"/>
              </a:prstClr>
            </a:outerShdw>
          </a:effectLst>
        </p:spPr>
        <p:txBody>
          <a:bodyPr>
            <a:normAutofit/>
          </a:bodyPr>
          <a:lstStyle/>
          <a:p>
            <a:r>
              <a:rPr lang="en-US" sz="4200" b="1" dirty="0" smtClean="0">
                <a:solidFill>
                  <a:srgbClr val="0070C0"/>
                </a:solidFill>
                <a:latin typeface="Albertus Medium" pitchFamily="34" charset="0"/>
              </a:rPr>
              <a:t>Re-combination of Map Parcels</a:t>
            </a:r>
            <a:endParaRPr lang="en-US" sz="3200" dirty="0">
              <a:solidFill>
                <a:schemeClr val="tx2">
                  <a:lumMod val="90000"/>
                </a:schemeClr>
              </a:solidFill>
              <a:latin typeface="Antique Olive" pitchFamily="34" charset="0"/>
            </a:endParaRPr>
          </a:p>
        </p:txBody>
      </p:sp>
      <p:grpSp>
        <p:nvGrpSpPr>
          <p:cNvPr id="4" name="Group 3"/>
          <p:cNvGrpSpPr/>
          <p:nvPr/>
        </p:nvGrpSpPr>
        <p:grpSpPr>
          <a:xfrm>
            <a:off x="685800" y="2362201"/>
            <a:ext cx="8077200" cy="3232306"/>
            <a:chOff x="781091" y="1517653"/>
            <a:chExt cx="7440262" cy="2953006"/>
          </a:xfrm>
        </p:grpSpPr>
        <p:pic>
          <p:nvPicPr>
            <p:cNvPr id="5" name="Picture 5" descr="http://upload.wikimedia.org/wikipedia/commons/thumb/3/38/Flag-map_of_North_Carolina.svg/616px-Flag-map_of_North_Carolina.svg.png"/>
            <p:cNvPicPr>
              <a:picLocks noChangeAspect="1" noChangeArrowheads="1"/>
            </p:cNvPicPr>
            <p:nvPr/>
          </p:nvPicPr>
          <p:blipFill>
            <a:blip r:embed="rId3" cstate="print"/>
            <a:srcRect/>
            <a:stretch>
              <a:fillRect/>
            </a:stretch>
          </p:blipFill>
          <p:spPr bwMode="auto">
            <a:xfrm>
              <a:off x="781091" y="1517653"/>
              <a:ext cx="7440262" cy="2923857"/>
            </a:xfrm>
            <a:prstGeom prst="rect">
              <a:avLst/>
            </a:prstGeom>
            <a:noFill/>
          </p:spPr>
        </p:pic>
        <p:sp>
          <p:nvSpPr>
            <p:cNvPr id="6" name="TextBox 5"/>
            <p:cNvSpPr txBox="1"/>
            <p:nvPr/>
          </p:nvSpPr>
          <p:spPr>
            <a:xfrm>
              <a:off x="3307972" y="2701118"/>
              <a:ext cx="4211469" cy="759191"/>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latin typeface="Berlin Sans FB" pitchFamily="34" charset="0"/>
                </a:rPr>
                <a:t>North Carolina Department </a:t>
              </a:r>
            </a:p>
            <a:p>
              <a:pPr algn="ctr"/>
              <a:r>
                <a:rPr lang="en-US" sz="2400" dirty="0" smtClean="0">
                  <a:effectLst>
                    <a:outerShdw blurRad="38100" dist="38100" dir="2700000" algn="tl">
                      <a:srgbClr val="000000">
                        <a:alpha val="43137"/>
                      </a:srgbClr>
                    </a:outerShdw>
                  </a:effectLst>
                  <a:latin typeface="Berlin Sans FB" pitchFamily="34" charset="0"/>
                </a:rPr>
                <a:t>of the Secretary of State</a:t>
              </a:r>
              <a:endParaRPr lang="en-US" sz="2400" dirty="0">
                <a:effectLst>
                  <a:outerShdw blurRad="38100" dist="38100" dir="2700000" algn="tl">
                    <a:srgbClr val="000000">
                      <a:alpha val="43137"/>
                    </a:srgbClr>
                  </a:outerShdw>
                </a:effectLst>
                <a:latin typeface="Berlin Sans FB" pitchFamily="34" charset="0"/>
              </a:endParaRPr>
            </a:p>
          </p:txBody>
        </p:sp>
        <p:sp>
          <p:nvSpPr>
            <p:cNvPr id="7" name="TextBox 6"/>
            <p:cNvSpPr txBox="1"/>
            <p:nvPr/>
          </p:nvSpPr>
          <p:spPr>
            <a:xfrm>
              <a:off x="3378164" y="1643300"/>
              <a:ext cx="3810000" cy="1096610"/>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Berlin Sans FB" pitchFamily="34" charset="0"/>
                </a:rPr>
                <a:t>North Carolina</a:t>
              </a:r>
            </a:p>
            <a:p>
              <a:pPr algn="ctr"/>
              <a:r>
                <a:rPr lang="en-US" sz="2400" dirty="0" smtClean="0">
                  <a:solidFill>
                    <a:schemeClr val="bg1"/>
                  </a:solidFill>
                  <a:effectLst>
                    <a:outerShdw blurRad="38100" dist="38100" dir="2700000" algn="tl">
                      <a:srgbClr val="000000">
                        <a:alpha val="43137"/>
                      </a:srgbClr>
                    </a:outerShdw>
                  </a:effectLst>
                  <a:latin typeface="Berlin Sans FB" pitchFamily="34" charset="0"/>
                </a:rPr>
                <a:t>Land Records Management Program</a:t>
              </a:r>
              <a:endParaRPr lang="en-US" sz="2400" dirty="0">
                <a:solidFill>
                  <a:schemeClr val="bg1"/>
                </a:solidFill>
                <a:effectLst>
                  <a:outerShdw blurRad="38100" dist="38100" dir="2700000" algn="tl">
                    <a:srgbClr val="000000">
                      <a:alpha val="43137"/>
                    </a:srgbClr>
                  </a:outerShdw>
                </a:effectLst>
                <a:latin typeface="Berlin Sans FB" pitchFamily="34" charset="0"/>
              </a:endParaRPr>
            </a:p>
          </p:txBody>
        </p:sp>
        <p:pic>
          <p:nvPicPr>
            <p:cNvPr id="8" name="Picture 7" descr="SOS-SEAL_C.tif"/>
            <p:cNvPicPr>
              <a:picLocks noChangeAspect="1"/>
            </p:cNvPicPr>
            <p:nvPr/>
          </p:nvPicPr>
          <p:blipFill>
            <a:blip r:embed="rId4" cstate="print">
              <a:clrChange>
                <a:clrFrom>
                  <a:srgbClr val="FFFFFF"/>
                </a:clrFrom>
                <a:clrTo>
                  <a:srgbClr val="FFFFFF">
                    <a:alpha val="0"/>
                  </a:srgbClr>
                </a:clrTo>
              </a:clrChange>
            </a:blip>
            <a:stretch>
              <a:fillRect/>
            </a:stretch>
          </p:blipFill>
          <p:spPr>
            <a:xfrm>
              <a:off x="5203134" y="3327659"/>
              <a:ext cx="1143000" cy="1143000"/>
            </a:xfrm>
            <a:prstGeom prst="rect">
              <a:avLst/>
            </a:prstGeom>
          </p:spPr>
        </p:pic>
      </p:grpSp>
      <p:sp>
        <p:nvSpPr>
          <p:cNvPr id="10" name="Slide Number Placeholder 9"/>
          <p:cNvSpPr>
            <a:spLocks noGrp="1"/>
          </p:cNvSpPr>
          <p:nvPr>
            <p:ph type="sldNum" sz="quarter" idx="12"/>
          </p:nvPr>
        </p:nvSpPr>
        <p:spPr/>
        <p:txBody>
          <a:bodyPr/>
          <a:lstStyle/>
          <a:p>
            <a:fld id="{F47494AE-817C-4766-BE5B-98DDBBACC072}" type="slidenum">
              <a:rPr lang="en-US" smtClean="0"/>
              <a:pPr/>
              <a:t>1</a:t>
            </a:fld>
            <a:endParaRPr lang="en-US" dirty="0"/>
          </a:p>
        </p:txBody>
      </p:sp>
      <p:sp>
        <p:nvSpPr>
          <p:cNvPr id="12" name="Rectangle 11"/>
          <p:cNvSpPr/>
          <p:nvPr/>
        </p:nvSpPr>
        <p:spPr>
          <a:xfrm>
            <a:off x="457200" y="1447800"/>
            <a:ext cx="8229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lbertus Medium" pitchFamily="34" charset="0"/>
              </a:rPr>
              <a:t>NC Association of Assessing Officers – 9-20-2019 </a:t>
            </a:r>
            <a:endParaRPr lang="en-US" sz="2800" dirty="0">
              <a:solidFill>
                <a:srgbClr val="0070C0"/>
              </a:solidFill>
              <a:latin typeface="Albertus Medium" pitchFamily="34" charset="0"/>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6016"/>
            <a:ext cx="8229600" cy="1143000"/>
          </a:xfrm>
        </p:spPr>
        <p:txBody>
          <a:bodyPr/>
          <a:lstStyle/>
          <a:p>
            <a:r>
              <a:rPr lang="en-US" b="1" dirty="0" smtClean="0">
                <a:latin typeface="+mn-lt"/>
              </a:rPr>
              <a:t>§ 105-273.  Definitions.</a:t>
            </a:r>
            <a:endParaRPr lang="en-US" dirty="0">
              <a:latin typeface="+mn-lt"/>
            </a:endParaRPr>
          </a:p>
        </p:txBody>
      </p:sp>
      <p:sp>
        <p:nvSpPr>
          <p:cNvPr id="4" name="Content Placeholder 3"/>
          <p:cNvSpPr>
            <a:spLocks noGrp="1"/>
          </p:cNvSpPr>
          <p:nvPr>
            <p:ph idx="1"/>
          </p:nvPr>
        </p:nvSpPr>
        <p:spPr>
          <a:xfrm>
            <a:off x="457200" y="990600"/>
            <a:ext cx="8229600" cy="5562600"/>
          </a:xfrm>
        </p:spPr>
        <p:txBody>
          <a:bodyPr>
            <a:normAutofit lnSpcReduction="10000"/>
          </a:bodyPr>
          <a:lstStyle/>
          <a:p>
            <a:r>
              <a:rPr lang="en-US" dirty="0" smtClean="0"/>
              <a:t>(1)	 Abstract – The document on which the 	 	property of a taxpayer is listed. </a:t>
            </a:r>
          </a:p>
          <a:p>
            <a:endParaRPr lang="en-US" sz="800" dirty="0" smtClean="0"/>
          </a:p>
          <a:p>
            <a:r>
              <a:rPr lang="en-US" dirty="0" smtClean="0"/>
              <a:t>(2)  Appraisal. - The true value of property 	 	or the process by which true value 		is ascertained.</a:t>
            </a:r>
          </a:p>
          <a:p>
            <a:endParaRPr lang="en-US" sz="800" dirty="0" smtClean="0"/>
          </a:p>
          <a:p>
            <a:r>
              <a:rPr lang="en-US" dirty="0" smtClean="0"/>
              <a:t>(3)	 Assessment. – The tax value of 			property or the process by which 		the assessment is determined. </a:t>
            </a:r>
          </a:p>
          <a:p>
            <a:endParaRPr lang="en-US" sz="900" dirty="0" smtClean="0"/>
          </a:p>
          <a:p>
            <a:r>
              <a:rPr lang="en-US" dirty="0" smtClean="0"/>
              <a:t>(9)	 Listing – An abstract, when used as a 		noun. </a:t>
            </a:r>
          </a:p>
        </p:txBody>
      </p:sp>
      <p:sp>
        <p:nvSpPr>
          <p:cNvPr id="2" name="Slide Number Placeholder 1"/>
          <p:cNvSpPr>
            <a:spLocks noGrp="1"/>
          </p:cNvSpPr>
          <p:nvPr>
            <p:ph type="sldNum" sz="quarter" idx="12"/>
          </p:nvPr>
        </p:nvSpPr>
        <p:spPr/>
        <p:txBody>
          <a:bodyPr/>
          <a:lstStyle/>
          <a:p>
            <a:fld id="{F47494AE-817C-4766-BE5B-98DDBBACC072}" type="slidenum">
              <a:rPr lang="en-US" smtClean="0"/>
              <a:pPr/>
              <a:t>10</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additive="base">
                                        <p:cTn id="2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686800" cy="5867400"/>
          </a:xfrm>
        </p:spPr>
        <p:txBody>
          <a:bodyPr>
            <a:normAutofit/>
          </a:bodyPr>
          <a:lstStyle/>
          <a:p>
            <a:pPr algn="ctr">
              <a:buNone/>
            </a:pPr>
            <a:r>
              <a:rPr lang="en-US" b="1" i="1" dirty="0" smtClean="0"/>
              <a:t>The assessor shall have general charge of: </a:t>
            </a:r>
            <a:r>
              <a:rPr lang="en-US" sz="3000" i="1" dirty="0" smtClean="0"/>
              <a:t> </a:t>
            </a:r>
          </a:p>
          <a:p>
            <a:pPr lvl="2"/>
            <a:r>
              <a:rPr lang="en-US" sz="2800" i="1" dirty="0" smtClean="0"/>
              <a:t>the listing,</a:t>
            </a:r>
          </a:p>
          <a:p>
            <a:pPr lvl="2"/>
            <a:r>
              <a:rPr lang="en-US" sz="2800" i="1" dirty="0" smtClean="0"/>
              <a:t>appraisal,  </a:t>
            </a:r>
          </a:p>
          <a:p>
            <a:pPr lvl="2"/>
            <a:r>
              <a:rPr lang="en-US" sz="2800" i="1" dirty="0" smtClean="0"/>
              <a:t>and assessment</a:t>
            </a:r>
          </a:p>
          <a:p>
            <a:pPr lvl="1"/>
            <a:r>
              <a:rPr lang="en-US" i="1" dirty="0" smtClean="0"/>
              <a:t>of all property in the county </a:t>
            </a:r>
          </a:p>
          <a:p>
            <a:pPr lvl="1"/>
            <a:r>
              <a:rPr lang="en-US" i="1" dirty="0" smtClean="0"/>
              <a:t>in accordance with the provisions of law.</a:t>
            </a:r>
          </a:p>
          <a:p>
            <a:r>
              <a:rPr lang="en-US" i="1" dirty="0" smtClean="0"/>
              <a:t> </a:t>
            </a:r>
            <a:r>
              <a:rPr lang="en-US" sz="2800" i="1" dirty="0"/>
              <a:t>And he shall exercise all powers not inconsistent with </a:t>
            </a:r>
            <a:r>
              <a:rPr lang="en-US" sz="2800" i="1" dirty="0" smtClean="0"/>
              <a:t>the </a:t>
            </a:r>
            <a:r>
              <a:rPr lang="en-US" sz="2800" i="1" dirty="0"/>
              <a:t>Constitution or the laws of this state. </a:t>
            </a:r>
            <a:endParaRPr lang="en-US" sz="2800" i="1" dirty="0" smtClean="0"/>
          </a:p>
          <a:p>
            <a:pPr marL="0" indent="0">
              <a:buNone/>
            </a:pPr>
            <a:endParaRPr lang="en-US" sz="2800" i="1" dirty="0"/>
          </a:p>
          <a:p>
            <a:pPr algn="ctr"/>
            <a:r>
              <a:rPr lang="en-US" sz="3600" dirty="0" smtClean="0"/>
              <a:t>So, just what does this mean? </a:t>
            </a:r>
          </a:p>
        </p:txBody>
      </p:sp>
      <p:sp>
        <p:nvSpPr>
          <p:cNvPr id="4" name="Slide Number Placeholder 3"/>
          <p:cNvSpPr>
            <a:spLocks noGrp="1"/>
          </p:cNvSpPr>
          <p:nvPr>
            <p:ph type="sldNum" sz="quarter" idx="12"/>
          </p:nvPr>
        </p:nvSpPr>
        <p:spPr/>
        <p:txBody>
          <a:bodyPr/>
          <a:lstStyle/>
          <a:p>
            <a:fld id="{F47494AE-817C-4766-BE5B-98DDBBACC072}" type="slidenum">
              <a:rPr lang="en-US" smtClean="0"/>
              <a:pPr/>
              <a:t>11</a:t>
            </a:fld>
            <a:endParaRPr lang="en-US"/>
          </a:p>
        </p:txBody>
      </p:sp>
      <p:sp>
        <p:nvSpPr>
          <p:cNvPr id="5" name="Title 1"/>
          <p:cNvSpPr>
            <a:spLocks noGrp="1"/>
          </p:cNvSpPr>
          <p:nvPr>
            <p:ph type="title"/>
          </p:nvPr>
        </p:nvSpPr>
        <p:spPr>
          <a:xfrm>
            <a:off x="228600" y="0"/>
            <a:ext cx="8610600" cy="914400"/>
          </a:xfrm>
        </p:spPr>
        <p:txBody>
          <a:bodyPr>
            <a:noAutofit/>
          </a:bodyPr>
          <a:lstStyle/>
          <a:p>
            <a:pPr algn="l"/>
            <a:r>
              <a:rPr lang="en-US" sz="3600" b="1" dirty="0" smtClean="0">
                <a:latin typeface="+mn-lt"/>
              </a:rPr>
              <a:t>§ 105-296.  Powers and duties of assessor</a:t>
            </a:r>
            <a:endParaRPr lang="en-US" sz="3600" dirty="0">
              <a:latin typeface="+mn-lt"/>
            </a:endParaRPr>
          </a:p>
        </p:txBody>
      </p:sp>
    </p:spTree>
    <p:extLst>
      <p:ext uri="{BB962C8B-B14F-4D97-AF65-F5344CB8AC3E}">
        <p14:creationId xmlns:p14="http://schemas.microsoft.com/office/powerpoint/2010/main" val="193834391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50" presetClass="entr" presetSubtype="0" decel="10000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par>
                          <p:cTn id="38" fill="hold">
                            <p:stCondLst>
                              <p:cond delay="2500"/>
                            </p:stCondLst>
                            <p:childTnLst>
                              <p:par>
                                <p:cTn id="39" presetID="50" presetClass="entr" presetSubtype="0" decel="100000" fill="hold"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4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down)">
                                      <p:cBhvr>
                                        <p:cTn id="5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229600" cy="5715000"/>
          </a:xfrm>
        </p:spPr>
        <p:txBody>
          <a:bodyPr>
            <a:normAutofit/>
          </a:bodyPr>
          <a:lstStyle/>
          <a:p>
            <a:pPr marL="914400" lvl="2" indent="0">
              <a:buNone/>
            </a:pPr>
            <a:r>
              <a:rPr lang="en-US" sz="3600" dirty="0" smtClean="0"/>
              <a:t>Means</a:t>
            </a:r>
            <a:r>
              <a:rPr lang="en-US" sz="3200" dirty="0" smtClean="0"/>
              <a:t>:  </a:t>
            </a:r>
            <a:endParaRPr lang="en-US" sz="3200" dirty="0"/>
          </a:p>
          <a:p>
            <a:pPr marL="914400" lvl="2" indent="0">
              <a:buNone/>
            </a:pPr>
            <a:endParaRPr lang="en-US" sz="900" dirty="0"/>
          </a:p>
          <a:p>
            <a:pPr marL="914400" lvl="2" indent="0">
              <a:buNone/>
            </a:pPr>
            <a:r>
              <a:rPr lang="en-US" sz="3600" dirty="0"/>
              <a:t>A</a:t>
            </a:r>
            <a:r>
              <a:rPr lang="en-US" sz="3600" dirty="0" smtClean="0"/>
              <a:t>ll property </a:t>
            </a:r>
            <a:r>
              <a:rPr lang="en-US" sz="3600" dirty="0"/>
              <a:t>inside the county </a:t>
            </a:r>
            <a:r>
              <a:rPr lang="en-US" sz="3600" dirty="0" smtClean="0"/>
              <a:t>boundary is “fair-game” </a:t>
            </a:r>
            <a:r>
              <a:rPr lang="en-US" sz="3600" dirty="0"/>
              <a:t>to be </a:t>
            </a:r>
            <a:r>
              <a:rPr lang="en-US" sz="3600" dirty="0" smtClean="0"/>
              <a:t>	</a:t>
            </a:r>
          </a:p>
          <a:p>
            <a:pPr marL="914400" lvl="2" indent="0">
              <a:buNone/>
            </a:pPr>
            <a:r>
              <a:rPr lang="en-US" sz="3600" dirty="0"/>
              <a:t>	</a:t>
            </a:r>
            <a:r>
              <a:rPr lang="en-US" sz="3600" dirty="0" smtClean="0"/>
              <a:t>- examined, (listed)</a:t>
            </a:r>
          </a:p>
          <a:p>
            <a:pPr marL="914400" lvl="2" indent="0">
              <a:buNone/>
            </a:pPr>
            <a:r>
              <a:rPr lang="en-US" sz="3600" dirty="0"/>
              <a:t>	</a:t>
            </a:r>
            <a:r>
              <a:rPr lang="en-US" sz="3600" dirty="0" smtClean="0"/>
              <a:t>- valued,  (appraised)</a:t>
            </a:r>
          </a:p>
          <a:p>
            <a:pPr marL="914400" lvl="2" indent="0">
              <a:buNone/>
            </a:pPr>
            <a:r>
              <a:rPr lang="en-US" sz="3600" dirty="0"/>
              <a:t>	</a:t>
            </a:r>
            <a:r>
              <a:rPr lang="en-US" sz="3600" dirty="0" smtClean="0"/>
              <a:t>- and taxed  (assessed) </a:t>
            </a:r>
          </a:p>
          <a:p>
            <a:pPr marL="914400" lvl="2" indent="0">
              <a:buNone/>
            </a:pPr>
            <a:endParaRPr lang="en-US" sz="800" dirty="0"/>
          </a:p>
          <a:p>
            <a:pPr marL="914400" lvl="2" indent="0">
              <a:buNone/>
            </a:pPr>
            <a:r>
              <a:rPr lang="en-US" sz="2800" dirty="0" smtClean="0"/>
              <a:t>– except for those special classes set aside by the Constitution or the General Assembly </a:t>
            </a:r>
            <a:endParaRPr lang="en-US" sz="2800" dirty="0"/>
          </a:p>
          <a:p>
            <a:pPr marL="914400" lvl="2" indent="0">
              <a:buNone/>
            </a:pPr>
            <a:endParaRPr lang="en-US" sz="3000" dirty="0" smtClean="0"/>
          </a:p>
          <a:p>
            <a:pPr lvl="1"/>
            <a:endParaRPr lang="en-US" sz="3000" dirty="0" smtClean="0"/>
          </a:p>
          <a:p>
            <a:pPr lvl="2"/>
            <a:endParaRPr lang="en-US" sz="2600" dirty="0" smtClean="0"/>
          </a:p>
          <a:p>
            <a:pPr lvl="2"/>
            <a:endParaRPr lang="en-US" sz="2600" dirty="0" smtClean="0"/>
          </a:p>
          <a:p>
            <a:pPr lvl="2"/>
            <a:endParaRPr lang="en-US" sz="2600" dirty="0" smtClean="0"/>
          </a:p>
        </p:txBody>
      </p:sp>
      <p:sp>
        <p:nvSpPr>
          <p:cNvPr id="4" name="Slide Number Placeholder 3"/>
          <p:cNvSpPr>
            <a:spLocks noGrp="1"/>
          </p:cNvSpPr>
          <p:nvPr>
            <p:ph type="sldNum" sz="quarter" idx="12"/>
          </p:nvPr>
        </p:nvSpPr>
        <p:spPr/>
        <p:txBody>
          <a:bodyPr/>
          <a:lstStyle/>
          <a:p>
            <a:fld id="{F47494AE-817C-4766-BE5B-98DDBBACC072}" type="slidenum">
              <a:rPr lang="en-US" smtClean="0"/>
              <a:pPr/>
              <a:t>12</a:t>
            </a:fld>
            <a:endParaRPr lang="en-US"/>
          </a:p>
        </p:txBody>
      </p:sp>
      <p:sp>
        <p:nvSpPr>
          <p:cNvPr id="5" name="Title 1"/>
          <p:cNvSpPr>
            <a:spLocks noGrp="1"/>
          </p:cNvSpPr>
          <p:nvPr>
            <p:ph type="title"/>
          </p:nvPr>
        </p:nvSpPr>
        <p:spPr>
          <a:xfrm>
            <a:off x="228600" y="0"/>
            <a:ext cx="8610600" cy="914400"/>
          </a:xfrm>
        </p:spPr>
        <p:txBody>
          <a:bodyPr>
            <a:noAutofit/>
          </a:bodyPr>
          <a:lstStyle/>
          <a:p>
            <a:pPr algn="l"/>
            <a:r>
              <a:rPr lang="en-US" sz="3600" b="1" dirty="0" smtClean="0">
                <a:latin typeface="+mn-lt"/>
              </a:rPr>
              <a:t>§ 105-296.  Powers and duties of assessor</a:t>
            </a:r>
            <a:endParaRPr lang="en-US" sz="3600" dirty="0">
              <a:latin typeface="+mn-lt"/>
            </a:endParaRPr>
          </a:p>
        </p:txBody>
      </p:sp>
    </p:spTree>
    <p:extLst>
      <p:ext uri="{BB962C8B-B14F-4D97-AF65-F5344CB8AC3E}">
        <p14:creationId xmlns:p14="http://schemas.microsoft.com/office/powerpoint/2010/main" val="237946710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52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anim calcmode="lin" valueType="num">
                                      <p:cBhvr>
                                        <p:cTn id="15"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16"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53" presetClass="entr" presetSubtype="528"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
                                            <p:txEl>
                                              <p:pRg st="3" end="3"/>
                                            </p:txEl>
                                          </p:spTgt>
                                        </p:tgtEl>
                                      </p:cBhvr>
                                    </p:animEffect>
                                    <p:anim calcmode="lin" valueType="num">
                                      <p:cBhvr>
                                        <p:cTn id="23"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24"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anim calcmode="lin" valueType="num">
                                      <p:cBhvr>
                                        <p:cTn id="31"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32"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par>
                          <p:cTn id="33" fill="hold">
                            <p:stCondLst>
                              <p:cond delay="2000"/>
                            </p:stCondLst>
                            <p:childTnLst>
                              <p:par>
                                <p:cTn id="34" presetID="53" presetClass="entr" presetSubtype="528"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40"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p:cTn id="4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7" dur="500"/>
                                        <p:tgtEl>
                                          <p:spTgt spid="3">
                                            <p:txEl>
                                              <p:pRg st="7" end="7"/>
                                            </p:txEl>
                                          </p:spTgt>
                                        </p:tgtEl>
                                      </p:cBhvr>
                                    </p:animEffect>
                                    <p:anim calcmode="lin" valueType="num">
                                      <p:cBhvr>
                                        <p:cTn id="48"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49" dur="5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13734"/>
            <a:ext cx="8229600" cy="5715000"/>
          </a:xfrm>
        </p:spPr>
        <p:txBody>
          <a:bodyPr>
            <a:normAutofit/>
          </a:bodyPr>
          <a:lstStyle/>
          <a:p>
            <a:pPr lvl="2"/>
            <a:endParaRPr lang="en-US" sz="800" dirty="0" smtClean="0"/>
          </a:p>
          <a:p>
            <a:pPr lvl="2"/>
            <a:r>
              <a:rPr lang="en-US" sz="3200" dirty="0" smtClean="0"/>
              <a:t>But, it also means – </a:t>
            </a:r>
          </a:p>
          <a:p>
            <a:pPr lvl="2"/>
            <a:endParaRPr lang="en-US" sz="800" dirty="0"/>
          </a:p>
          <a:p>
            <a:pPr lvl="3"/>
            <a:r>
              <a:rPr lang="en-US" sz="2800" dirty="0" smtClean="0"/>
              <a:t>Because an </a:t>
            </a:r>
            <a:r>
              <a:rPr lang="en-US" sz="2800" dirty="0"/>
              <a:t>assessor has the duty </a:t>
            </a:r>
            <a:r>
              <a:rPr lang="en-US" sz="2800" dirty="0" smtClean="0"/>
              <a:t>to list, appraise, and </a:t>
            </a:r>
            <a:r>
              <a:rPr lang="en-US" sz="2800" dirty="0"/>
              <a:t>assess </a:t>
            </a:r>
            <a:r>
              <a:rPr lang="en-US" sz="2800" u="sng" dirty="0" smtClean="0"/>
              <a:t>all</a:t>
            </a:r>
            <a:r>
              <a:rPr lang="en-US" sz="2800" dirty="0" smtClean="0"/>
              <a:t> </a:t>
            </a:r>
            <a:r>
              <a:rPr lang="en-US" sz="2800" dirty="0"/>
              <a:t>the property in </a:t>
            </a:r>
            <a:r>
              <a:rPr lang="en-US" sz="2800" dirty="0" smtClean="0"/>
              <a:t>their </a:t>
            </a:r>
            <a:r>
              <a:rPr lang="en-US" sz="2800" dirty="0"/>
              <a:t>county, </a:t>
            </a:r>
            <a:endParaRPr lang="en-US" sz="2800" dirty="0" smtClean="0"/>
          </a:p>
          <a:p>
            <a:pPr lvl="2"/>
            <a:endParaRPr lang="en-US" sz="800" dirty="0" smtClean="0"/>
          </a:p>
          <a:p>
            <a:pPr lvl="2"/>
            <a:endParaRPr lang="en-US" sz="900" dirty="0"/>
          </a:p>
          <a:p>
            <a:pPr lvl="2"/>
            <a:r>
              <a:rPr lang="en-US" sz="3200" dirty="0"/>
              <a:t>T</a:t>
            </a:r>
            <a:r>
              <a:rPr lang="en-US" sz="3200" dirty="0" smtClean="0"/>
              <a:t>hat -</a:t>
            </a:r>
          </a:p>
          <a:p>
            <a:pPr lvl="3"/>
            <a:r>
              <a:rPr lang="en-US" sz="2800" dirty="0" smtClean="0"/>
              <a:t>The assessor from a neighboring county </a:t>
            </a:r>
            <a:r>
              <a:rPr lang="en-US" sz="2800" dirty="0"/>
              <a:t>does not have the authority to list, appraise, and assess property </a:t>
            </a:r>
            <a:r>
              <a:rPr lang="en-US" sz="2800" dirty="0" smtClean="0"/>
              <a:t>in </a:t>
            </a:r>
            <a:r>
              <a:rPr lang="en-US" sz="2800" dirty="0"/>
              <a:t>your </a:t>
            </a:r>
            <a:r>
              <a:rPr lang="en-US" sz="2800" dirty="0" smtClean="0"/>
              <a:t>county.</a:t>
            </a:r>
            <a:endParaRPr lang="en-US" sz="2800" dirty="0"/>
          </a:p>
          <a:p>
            <a:pPr marL="914400" lvl="2" indent="0">
              <a:buNone/>
            </a:pPr>
            <a:endParaRPr lang="en-US" sz="900" dirty="0" smtClean="0"/>
          </a:p>
          <a:p>
            <a:pPr marL="914400" lvl="2" indent="0">
              <a:buNone/>
            </a:pPr>
            <a:endParaRPr lang="en-US" sz="900" dirty="0"/>
          </a:p>
          <a:p>
            <a:pPr lvl="2"/>
            <a:endParaRPr lang="en-US" sz="800" dirty="0" smtClean="0"/>
          </a:p>
          <a:p>
            <a:pPr lvl="2"/>
            <a:endParaRPr lang="en-US" sz="800" dirty="0"/>
          </a:p>
          <a:p>
            <a:pPr lvl="2"/>
            <a:endParaRPr lang="en-US" sz="2600" dirty="0" smtClean="0"/>
          </a:p>
          <a:p>
            <a:pPr lvl="2"/>
            <a:endParaRPr lang="en-US" sz="2600" dirty="0" smtClean="0"/>
          </a:p>
          <a:p>
            <a:pPr lvl="2"/>
            <a:endParaRPr lang="en-US" sz="2600" dirty="0" smtClean="0"/>
          </a:p>
        </p:txBody>
      </p:sp>
      <p:sp>
        <p:nvSpPr>
          <p:cNvPr id="4" name="Slide Number Placeholder 3"/>
          <p:cNvSpPr>
            <a:spLocks noGrp="1"/>
          </p:cNvSpPr>
          <p:nvPr>
            <p:ph type="sldNum" sz="quarter" idx="12"/>
          </p:nvPr>
        </p:nvSpPr>
        <p:spPr/>
        <p:txBody>
          <a:bodyPr/>
          <a:lstStyle/>
          <a:p>
            <a:fld id="{F47494AE-817C-4766-BE5B-98DDBBACC072}" type="slidenum">
              <a:rPr lang="en-US" smtClean="0"/>
              <a:pPr/>
              <a:t>13</a:t>
            </a:fld>
            <a:endParaRPr lang="en-US"/>
          </a:p>
        </p:txBody>
      </p:sp>
      <p:sp>
        <p:nvSpPr>
          <p:cNvPr id="5" name="Title 1"/>
          <p:cNvSpPr>
            <a:spLocks noGrp="1"/>
          </p:cNvSpPr>
          <p:nvPr>
            <p:ph type="title"/>
          </p:nvPr>
        </p:nvSpPr>
        <p:spPr>
          <a:xfrm>
            <a:off x="228600" y="0"/>
            <a:ext cx="8610600" cy="914400"/>
          </a:xfrm>
        </p:spPr>
        <p:txBody>
          <a:bodyPr>
            <a:noAutofit/>
          </a:bodyPr>
          <a:lstStyle/>
          <a:p>
            <a:pPr algn="l"/>
            <a:r>
              <a:rPr lang="en-US" sz="3600" b="1" dirty="0" smtClean="0">
                <a:latin typeface="+mn-lt"/>
              </a:rPr>
              <a:t>§ 105-296.  Powers and duties of assessor</a:t>
            </a:r>
            <a:endParaRPr lang="en-US" sz="3600" dirty="0">
              <a:latin typeface="+mn-lt"/>
            </a:endParaRPr>
          </a:p>
        </p:txBody>
      </p:sp>
    </p:spTree>
    <p:extLst>
      <p:ext uri="{BB962C8B-B14F-4D97-AF65-F5344CB8AC3E}">
        <p14:creationId xmlns:p14="http://schemas.microsoft.com/office/powerpoint/2010/main" val="22154152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 calcmode="lin" valueType="num">
                                      <p:cBhvr additive="base">
                                        <p:cTn id="1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13734"/>
            <a:ext cx="8001000" cy="5715000"/>
          </a:xfrm>
        </p:spPr>
        <p:txBody>
          <a:bodyPr>
            <a:normAutofit/>
          </a:bodyPr>
          <a:lstStyle/>
          <a:p>
            <a:pPr marL="914400" lvl="2" indent="0">
              <a:buNone/>
            </a:pPr>
            <a:endParaRPr lang="en-US" sz="900" dirty="0" smtClean="0"/>
          </a:p>
          <a:p>
            <a:pPr marL="914400" lvl="2" indent="0">
              <a:buNone/>
            </a:pPr>
            <a:endParaRPr lang="en-US" sz="900" dirty="0"/>
          </a:p>
          <a:p>
            <a:pPr marL="914400" lvl="2" indent="0">
              <a:buNone/>
            </a:pPr>
            <a:endParaRPr lang="en-US" sz="900" dirty="0" smtClean="0"/>
          </a:p>
          <a:p>
            <a:pPr marL="914400" lvl="2" indent="0">
              <a:buNone/>
            </a:pPr>
            <a:endParaRPr lang="en-US" sz="900" dirty="0"/>
          </a:p>
          <a:p>
            <a:pPr lvl="2"/>
            <a:r>
              <a:rPr lang="en-US" sz="3200" dirty="0" smtClean="0"/>
              <a:t>If your county “swaps” the parcels that straddle the county line, with an adjoining county, </a:t>
            </a:r>
          </a:p>
          <a:p>
            <a:pPr lvl="2"/>
            <a:endParaRPr lang="en-US" sz="3200" dirty="0"/>
          </a:p>
          <a:p>
            <a:pPr lvl="2"/>
            <a:r>
              <a:rPr lang="en-US" sz="3200" dirty="0" smtClean="0"/>
              <a:t>The two counties are not following the General Statute of assessing all the property in the county.  </a:t>
            </a:r>
          </a:p>
          <a:p>
            <a:pPr lvl="2"/>
            <a:endParaRPr lang="en-US" sz="800" dirty="0" smtClean="0"/>
          </a:p>
          <a:p>
            <a:pPr lvl="2"/>
            <a:endParaRPr lang="en-US" sz="800" dirty="0"/>
          </a:p>
          <a:p>
            <a:pPr lvl="2"/>
            <a:endParaRPr lang="en-US" sz="2600" dirty="0" smtClean="0"/>
          </a:p>
          <a:p>
            <a:pPr lvl="2"/>
            <a:endParaRPr lang="en-US" sz="2600" dirty="0" smtClean="0"/>
          </a:p>
          <a:p>
            <a:pPr lvl="2"/>
            <a:endParaRPr lang="en-US" sz="2600" dirty="0" smtClean="0"/>
          </a:p>
        </p:txBody>
      </p:sp>
      <p:sp>
        <p:nvSpPr>
          <p:cNvPr id="4" name="Slide Number Placeholder 3"/>
          <p:cNvSpPr>
            <a:spLocks noGrp="1"/>
          </p:cNvSpPr>
          <p:nvPr>
            <p:ph type="sldNum" sz="quarter" idx="12"/>
          </p:nvPr>
        </p:nvSpPr>
        <p:spPr/>
        <p:txBody>
          <a:bodyPr/>
          <a:lstStyle/>
          <a:p>
            <a:fld id="{F47494AE-817C-4766-BE5B-98DDBBACC072}" type="slidenum">
              <a:rPr lang="en-US" smtClean="0"/>
              <a:pPr/>
              <a:t>14</a:t>
            </a:fld>
            <a:endParaRPr lang="en-US"/>
          </a:p>
        </p:txBody>
      </p:sp>
      <p:sp>
        <p:nvSpPr>
          <p:cNvPr id="5" name="Title 1"/>
          <p:cNvSpPr>
            <a:spLocks noGrp="1"/>
          </p:cNvSpPr>
          <p:nvPr>
            <p:ph type="title"/>
          </p:nvPr>
        </p:nvSpPr>
        <p:spPr>
          <a:xfrm>
            <a:off x="228600" y="0"/>
            <a:ext cx="8610600" cy="914400"/>
          </a:xfrm>
        </p:spPr>
        <p:txBody>
          <a:bodyPr>
            <a:noAutofit/>
          </a:bodyPr>
          <a:lstStyle/>
          <a:p>
            <a:pPr algn="l"/>
            <a:r>
              <a:rPr lang="en-US" sz="3600" b="1" dirty="0" smtClean="0">
                <a:latin typeface="+mn-lt"/>
              </a:rPr>
              <a:t>§ 105-296.  Powers and duties of assessor</a:t>
            </a:r>
            <a:endParaRPr lang="en-US" sz="3600" dirty="0">
              <a:latin typeface="+mn-lt"/>
            </a:endParaRPr>
          </a:p>
        </p:txBody>
      </p:sp>
    </p:spTree>
    <p:extLst>
      <p:ext uri="{BB962C8B-B14F-4D97-AF65-F5344CB8AC3E}">
        <p14:creationId xmlns:p14="http://schemas.microsoft.com/office/powerpoint/2010/main" val="39779136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latin typeface="Antique Olive" pitchFamily="34" charset="0"/>
              </a:rPr>
              <a:t>Deeds get recorded in the county cadastre. </a:t>
            </a:r>
            <a:endParaRPr lang="en-US" dirty="0">
              <a:latin typeface="+mn-lt"/>
            </a:endParaRPr>
          </a:p>
        </p:txBody>
      </p:sp>
      <p:sp>
        <p:nvSpPr>
          <p:cNvPr id="3" name="Content Placeholder 2"/>
          <p:cNvSpPr>
            <a:spLocks noGrp="1"/>
          </p:cNvSpPr>
          <p:nvPr>
            <p:ph idx="1"/>
          </p:nvPr>
        </p:nvSpPr>
        <p:spPr>
          <a:xfrm>
            <a:off x="457200" y="1600200"/>
            <a:ext cx="8229600" cy="5121275"/>
          </a:xfrm>
        </p:spPr>
        <p:txBody>
          <a:bodyPr>
            <a:normAutofit lnSpcReduction="10000"/>
          </a:bodyPr>
          <a:lstStyle/>
          <a:p>
            <a:r>
              <a:rPr lang="en-US" sz="3600" dirty="0" smtClean="0"/>
              <a:t>Exactly what is the county cadastre?</a:t>
            </a:r>
          </a:p>
          <a:p>
            <a:r>
              <a:rPr lang="en-US" sz="3600" dirty="0" smtClean="0"/>
              <a:t>The county cadastre is:</a:t>
            </a:r>
          </a:p>
          <a:p>
            <a:pPr lvl="1"/>
            <a:r>
              <a:rPr lang="en-US" sz="3600" dirty="0" smtClean="0"/>
              <a:t> the </a:t>
            </a:r>
            <a:r>
              <a:rPr lang="en-US" sz="3600" b="1" dirty="0" smtClean="0"/>
              <a:t>“OFFICIAL LIST” </a:t>
            </a:r>
            <a:r>
              <a:rPr lang="en-US" sz="3600" dirty="0" smtClean="0"/>
              <a:t>of </a:t>
            </a:r>
            <a:endParaRPr lang="en-US" sz="3600" dirty="0" smtClean="0"/>
          </a:p>
          <a:p>
            <a:pPr marL="457200" lvl="1" indent="0">
              <a:buNone/>
            </a:pPr>
            <a:r>
              <a:rPr lang="en-US" sz="3600" dirty="0"/>
              <a:t>	</a:t>
            </a:r>
            <a:r>
              <a:rPr lang="en-US" sz="3600" dirty="0" smtClean="0"/>
              <a:t>property </a:t>
            </a:r>
            <a:r>
              <a:rPr lang="en-US" sz="3600" dirty="0" smtClean="0"/>
              <a:t>owners and descriptions </a:t>
            </a:r>
            <a:r>
              <a:rPr lang="en-US" sz="3600" dirty="0" smtClean="0"/>
              <a:t>	of </a:t>
            </a:r>
            <a:r>
              <a:rPr lang="en-US" sz="3600" dirty="0" smtClean="0"/>
              <a:t>their property located in the </a:t>
            </a:r>
            <a:r>
              <a:rPr lang="en-US" sz="3600" dirty="0" smtClean="0"/>
              <a:t>	register </a:t>
            </a:r>
            <a:r>
              <a:rPr lang="en-US" sz="3600" dirty="0" smtClean="0"/>
              <a:t>of deeds office and the </a:t>
            </a:r>
            <a:r>
              <a:rPr lang="en-US" sz="3600" dirty="0" smtClean="0"/>
              <a:t>	clerk </a:t>
            </a:r>
            <a:r>
              <a:rPr lang="en-US" sz="3600" dirty="0" smtClean="0"/>
              <a:t>of courts office. </a:t>
            </a:r>
          </a:p>
          <a:p>
            <a:endParaRPr lang="en-US" sz="800" dirty="0" smtClean="0"/>
          </a:p>
          <a:p>
            <a:r>
              <a:rPr lang="en-US" sz="3600" dirty="0" smtClean="0"/>
              <a:t>How many have ever actually looked at or seen the county cadastre? </a:t>
            </a:r>
            <a:endParaRPr lang="en-US" sz="3600"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15</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par>
                          <p:cTn id="22" fill="hold">
                            <p:stCondLst>
                              <p:cond delay="1000"/>
                            </p:stCondLst>
                            <p:childTnLst>
                              <p:par>
                                <p:cTn id="23" presetID="50" presetClass="entr" presetSubtype="0" decel="10000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2" end="2"/>
                                            </p:txEl>
                                          </p:spTgt>
                                        </p:tgtEl>
                                      </p:cBhvr>
                                    </p:animEffect>
                                  </p:childTnLst>
                                </p:cTn>
                              </p:par>
                            </p:childTnLst>
                          </p:cTn>
                        </p:par>
                        <p:par>
                          <p:cTn id="28" fill="hold">
                            <p:stCondLst>
                              <p:cond delay="2000"/>
                            </p:stCondLst>
                            <p:childTnLst>
                              <p:par>
                                <p:cTn id="29" presetID="50" presetClass="entr" presetSubtype="0" decel="10000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66.44.210.251/~polkgove/wp-content/uploads/2008/07/deed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2971800"/>
            <a:ext cx="8229600" cy="3657600"/>
          </a:xfrm>
          <a:effectLst>
            <a:glow rad="139700">
              <a:schemeClr val="accent3">
                <a:satMod val="175000"/>
                <a:alpha val="40000"/>
              </a:schemeClr>
            </a:glow>
          </a:effectLst>
        </p:spPr>
        <p:txBody>
          <a:bodyPr/>
          <a:lstStyle/>
          <a:p>
            <a:pPr>
              <a:buNone/>
            </a:pPr>
            <a:r>
              <a:rPr lang="en-US" sz="2800" dirty="0" smtClean="0"/>
              <a:t>	</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buNone/>
            </a:pPr>
            <a:endParaRPr lang="en-US" sz="3600" dirty="0" smtClean="0"/>
          </a:p>
          <a:p>
            <a:pPr>
              <a:buNone/>
            </a:pPr>
            <a:endParaRPr lang="en-US" sz="3600" dirty="0"/>
          </a:p>
        </p:txBody>
      </p:sp>
      <p:sp>
        <p:nvSpPr>
          <p:cNvPr id="6" name="Slide Number Placeholder 5"/>
          <p:cNvSpPr>
            <a:spLocks noGrp="1"/>
          </p:cNvSpPr>
          <p:nvPr>
            <p:ph type="sldNum" sz="quarter" idx="12"/>
          </p:nvPr>
        </p:nvSpPr>
        <p:spPr/>
        <p:txBody>
          <a:bodyPr/>
          <a:lstStyle/>
          <a:p>
            <a:fld id="{F47494AE-817C-4766-BE5B-98DDBBACC072}" type="slidenum">
              <a:rPr lang="en-US" smtClean="0">
                <a:solidFill>
                  <a:schemeClr val="tx1"/>
                </a:solidFill>
              </a:rPr>
              <a:pPr/>
              <a:t>16</a:t>
            </a:fld>
            <a:endParaRPr lang="en-US" dirty="0">
              <a:solidFill>
                <a:schemeClr val="tx1"/>
              </a:solidFill>
            </a:endParaRPr>
          </a:p>
        </p:txBody>
      </p:sp>
      <p:sp>
        <p:nvSpPr>
          <p:cNvPr id="4" name="Rectangle 3"/>
          <p:cNvSpPr/>
          <p:nvPr/>
        </p:nvSpPr>
        <p:spPr>
          <a:xfrm>
            <a:off x="1066800" y="5189538"/>
            <a:ext cx="7010400" cy="9906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The County Cadastre</a:t>
            </a:r>
            <a:endParaRPr lang="en-US" sz="4000" dirty="0">
              <a:solidFill>
                <a:schemeClr val="tx1"/>
              </a:solidFill>
            </a:endParaRPr>
          </a:p>
        </p:txBody>
      </p:sp>
      <p:sp>
        <p:nvSpPr>
          <p:cNvPr id="7" name="Title 6"/>
          <p:cNvSpPr>
            <a:spLocks noGrp="1"/>
          </p:cNvSpPr>
          <p:nvPr>
            <p:ph type="title"/>
          </p:nvPr>
        </p:nvSpPr>
        <p:spPr/>
        <p:txBody>
          <a:bodyPr/>
          <a:lstStyle/>
          <a:p>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6" presetClass="entr" presetSubtype="37"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eds2.jpg"/>
          <p:cNvPicPr>
            <a:picLocks noGrp="1" noChangeAspect="1"/>
          </p:cNvPicPr>
          <p:nvPr>
            <p:ph idx="1"/>
          </p:nvPr>
        </p:nvPicPr>
        <p:blipFill>
          <a:blip r:embed="rId2" cstate="print"/>
          <a:stretch>
            <a:fillRect/>
          </a:stretch>
        </p:blipFill>
        <p:spPr>
          <a:xfrm>
            <a:off x="-49305" y="1600200"/>
            <a:ext cx="9193305" cy="6657730"/>
          </a:xfrm>
          <a:noFill/>
        </p:spPr>
      </p:pic>
      <p:sp>
        <p:nvSpPr>
          <p:cNvPr id="4" name="Slide Number Placeholder 3"/>
          <p:cNvSpPr>
            <a:spLocks noGrp="1"/>
          </p:cNvSpPr>
          <p:nvPr>
            <p:ph type="sldNum" sz="quarter" idx="12"/>
          </p:nvPr>
        </p:nvSpPr>
        <p:spPr/>
        <p:txBody>
          <a:bodyPr/>
          <a:lstStyle/>
          <a:p>
            <a:fld id="{F47494AE-817C-4766-BE5B-98DDBBACC072}" type="slidenum">
              <a:rPr lang="en-US" smtClean="0">
                <a:solidFill>
                  <a:schemeClr val="tx1"/>
                </a:solidFill>
              </a:rPr>
              <a:pPr/>
              <a:t>17</a:t>
            </a:fld>
            <a:endParaRPr lang="en-US" dirty="0">
              <a:solidFill>
                <a:schemeClr val="tx1"/>
              </a:solidFill>
            </a:endParaRPr>
          </a:p>
        </p:txBody>
      </p:sp>
      <p:sp>
        <p:nvSpPr>
          <p:cNvPr id="2" name="Title 1"/>
          <p:cNvSpPr>
            <a:spLocks noGrp="1"/>
          </p:cNvSpPr>
          <p:nvPr>
            <p:ph type="title"/>
          </p:nvPr>
        </p:nvSpPr>
        <p:spPr>
          <a:xfrm>
            <a:off x="76200" y="0"/>
            <a:ext cx="8991600" cy="1828800"/>
          </a:xfrm>
          <a:solidFill>
            <a:schemeClr val="bg1">
              <a:lumMod val="85000"/>
            </a:schemeClr>
          </a:solidFill>
        </p:spPr>
        <p:txBody>
          <a:bodyPr>
            <a:normAutofit/>
          </a:bodyPr>
          <a:lstStyle/>
          <a:p>
            <a:r>
              <a:rPr lang="en-US" sz="3600" dirty="0" smtClean="0">
                <a:latin typeface="+mn-lt"/>
              </a:rPr>
              <a:t>In pre-remote access deeds-online-availability days, this is what it looked like in the deed vault. </a:t>
            </a:r>
            <a:endParaRPr lang="en-US" sz="3600" dirty="0">
              <a:latin typeface="+mn-lt"/>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71450"/>
            <a:ext cx="7772400" cy="2060575"/>
          </a:xfrm>
        </p:spPr>
        <p:txBody>
          <a:bodyPr>
            <a:normAutofit fontScale="90000"/>
          </a:bodyPr>
          <a:lstStyle/>
          <a:p>
            <a:r>
              <a:rPr lang="en-US" dirty="0" smtClean="0">
                <a:latin typeface="Albertus" pitchFamily="34" charset="0"/>
              </a:rPr>
              <a:t>Why do we need this “official list” of owners and descriptions of their property?</a:t>
            </a:r>
            <a:endParaRPr lang="en-US" dirty="0">
              <a:latin typeface="Albertus" pitchFamily="34" charset="0"/>
            </a:endParaRPr>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18</a:t>
            </a:fld>
            <a:endParaRPr lang="en-US"/>
          </a:p>
        </p:txBody>
      </p:sp>
      <p:pic>
        <p:nvPicPr>
          <p:cNvPr id="9220" name="Picture 4" descr="C:\Users\jbridgers\AppData\Local\Microsoft\Windows\Temporary Internet Files\Content.IE5\JB2FO8OD\GDM-Book-List-Spreadsheet[1].png"/>
          <p:cNvPicPr>
            <a:picLocks noChangeAspect="1" noChangeArrowheads="1"/>
          </p:cNvPicPr>
          <p:nvPr/>
        </p:nvPicPr>
        <p:blipFill>
          <a:blip r:embed="rId2" cstate="print"/>
          <a:srcRect/>
          <a:stretch>
            <a:fillRect/>
          </a:stretch>
        </p:blipFill>
        <p:spPr bwMode="auto">
          <a:xfrm>
            <a:off x="-228600" y="2232025"/>
            <a:ext cx="10210800" cy="6620188"/>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9220"/>
                                        </p:tgtEl>
                                        <p:attrNameLst>
                                          <p:attrName>style.visibility</p:attrName>
                                        </p:attrNameLst>
                                      </p:cBhvr>
                                      <p:to>
                                        <p:strVal val="visible"/>
                                      </p:to>
                                    </p:set>
                                    <p:anim calcmode="lin" valueType="num">
                                      <p:cBhvr>
                                        <p:cTn id="12" dur="1000" fill="hold"/>
                                        <p:tgtEl>
                                          <p:spTgt spid="9220"/>
                                        </p:tgtEl>
                                        <p:attrNameLst>
                                          <p:attrName>ppt_w</p:attrName>
                                        </p:attrNameLst>
                                      </p:cBhvr>
                                      <p:tavLst>
                                        <p:tav tm="0">
                                          <p:val>
                                            <p:fltVal val="0"/>
                                          </p:val>
                                        </p:tav>
                                        <p:tav tm="100000">
                                          <p:val>
                                            <p:strVal val="#ppt_w"/>
                                          </p:val>
                                        </p:tav>
                                      </p:tavLst>
                                    </p:anim>
                                    <p:anim calcmode="lin" valueType="num">
                                      <p:cBhvr>
                                        <p:cTn id="13" dur="1000" fill="hold"/>
                                        <p:tgtEl>
                                          <p:spTgt spid="9220"/>
                                        </p:tgtEl>
                                        <p:attrNameLst>
                                          <p:attrName>ppt_h</p:attrName>
                                        </p:attrNameLst>
                                      </p:cBhvr>
                                      <p:tavLst>
                                        <p:tav tm="0">
                                          <p:val>
                                            <p:fltVal val="0"/>
                                          </p:val>
                                        </p:tav>
                                        <p:tav tm="100000">
                                          <p:val>
                                            <p:strVal val="#ppt_h"/>
                                          </p:val>
                                        </p:tav>
                                      </p:tavLst>
                                    </p:anim>
                                    <p:anim calcmode="lin" valueType="num">
                                      <p:cBhvr>
                                        <p:cTn id="14" dur="1000" fill="hold"/>
                                        <p:tgtEl>
                                          <p:spTgt spid="9220"/>
                                        </p:tgtEl>
                                        <p:attrNameLst>
                                          <p:attrName>style.rotation</p:attrName>
                                        </p:attrNameLst>
                                      </p:cBhvr>
                                      <p:tavLst>
                                        <p:tav tm="0">
                                          <p:val>
                                            <p:fltVal val="90"/>
                                          </p:val>
                                        </p:tav>
                                        <p:tav tm="100000">
                                          <p:val>
                                            <p:fltVal val="0"/>
                                          </p:val>
                                        </p:tav>
                                      </p:tavLst>
                                    </p:anim>
                                    <p:animEffect transition="in" filter="fade">
                                      <p:cBhvr>
                                        <p:cTn id="15"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19</a:t>
            </a:fld>
            <a:endParaRPr lang="en-US"/>
          </a:p>
        </p:txBody>
      </p:sp>
      <p:pic>
        <p:nvPicPr>
          <p:cNvPr id="5" name="Content Placeholder 4" descr="Twas Him.png"/>
          <p:cNvPicPr>
            <a:picLocks noGrp="1" noChangeAspect="1"/>
          </p:cNvPicPr>
          <p:nvPr>
            <p:ph idx="4294967295"/>
          </p:nvPr>
        </p:nvPicPr>
        <p:blipFill>
          <a:blip r:embed="rId2" cstate="print"/>
          <a:stretch>
            <a:fillRect/>
          </a:stretch>
        </p:blipFill>
        <p:spPr>
          <a:xfrm>
            <a:off x="1" y="0"/>
            <a:ext cx="9296400" cy="6477000"/>
          </a:xfrm>
        </p:spPr>
      </p:pic>
      <p:sp>
        <p:nvSpPr>
          <p:cNvPr id="6" name="Title 1"/>
          <p:cNvSpPr txBox="1">
            <a:spLocks/>
          </p:cNvSpPr>
          <p:nvPr/>
        </p:nvSpPr>
        <p:spPr>
          <a:xfrm>
            <a:off x="1" y="4343400"/>
            <a:ext cx="9143999" cy="2514599"/>
          </a:xfrm>
          <a:prstGeom prst="rect">
            <a:avLst/>
          </a:prstGeom>
          <a:solidFill>
            <a:schemeClr val="bg1">
              <a:lumMod val="85000"/>
            </a:schemeClr>
          </a:solidFill>
          <a:ln>
            <a:solidFill>
              <a:schemeClr val="bg1">
                <a:lumMod val="85000"/>
              </a:schemeClr>
            </a:solidFill>
          </a:ln>
        </p:spPr>
        <p:txBody>
          <a:bodyPr vert="horz" lIns="91440" tIns="45720" rIns="91440" bIns="45720" rtlCol="0" anchor="ct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400" dirty="0" smtClean="0">
                <a:latin typeface="Bookman Old Style" pitchFamily="18" charset="0"/>
                <a:ea typeface="+mj-ea"/>
                <a:cs typeface="+mj-cs"/>
              </a:rPr>
              <a:t>  </a:t>
            </a:r>
            <a:r>
              <a:rPr lang="en-US" sz="4700" dirty="0" smtClean="0">
                <a:latin typeface="Bookman Old Style" pitchFamily="18" charset="0"/>
                <a:ea typeface="+mj-ea"/>
                <a:cs typeface="+mj-cs"/>
              </a:rPr>
              <a:t>Government entities </a:t>
            </a:r>
            <a:r>
              <a:rPr kumimoji="0" lang="en-US" sz="47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need to  </a:t>
            </a:r>
          </a:p>
          <a:p>
            <a:pPr marL="0" marR="0" lvl="0" indent="0" defTabSz="914400" rtl="0" eaLnBrk="1" fontAlgn="auto" latinLnBrk="0" hangingPunct="1">
              <a:lnSpc>
                <a:spcPct val="100000"/>
              </a:lnSpc>
              <a:spcBef>
                <a:spcPct val="0"/>
              </a:spcBef>
              <a:spcAft>
                <a:spcPts val="0"/>
              </a:spcAft>
              <a:buClrTx/>
              <a:buSzTx/>
              <a:buFontTx/>
              <a:buNone/>
              <a:tabLst/>
              <a:defRPr/>
            </a:pPr>
            <a:r>
              <a:rPr lang="en-US" sz="4700" dirty="0">
                <a:latin typeface="Bookman Old Style" pitchFamily="18" charset="0"/>
                <a:ea typeface="+mj-ea"/>
                <a:cs typeface="+mj-cs"/>
              </a:rPr>
              <a:t> </a:t>
            </a:r>
            <a:r>
              <a:rPr lang="en-US" sz="4700" dirty="0" smtClean="0">
                <a:latin typeface="Bookman Old Style" pitchFamily="18" charset="0"/>
                <a:ea typeface="+mj-ea"/>
                <a:cs typeface="+mj-cs"/>
              </a:rPr>
              <a:t> </a:t>
            </a:r>
            <a:r>
              <a:rPr kumimoji="0" lang="en-US" sz="47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know who </a:t>
            </a:r>
            <a:r>
              <a:rPr lang="en-US" sz="4700" dirty="0" smtClean="0">
                <a:latin typeface="Bookman Old Style" pitchFamily="18" charset="0"/>
                <a:ea typeface="+mj-ea"/>
                <a:cs typeface="+mj-cs"/>
              </a:rPr>
              <a:t>to </a:t>
            </a:r>
            <a:r>
              <a:rPr kumimoji="0" lang="en-US" sz="47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contact</a:t>
            </a:r>
            <a:r>
              <a:rPr kumimoji="0" lang="en-US" sz="4700" b="0" i="0" u="none" strike="noStrike" kern="1200" cap="none" spc="0" normalizeH="0" noProof="0" dirty="0" smtClean="0">
                <a:ln>
                  <a:noFill/>
                </a:ln>
                <a:solidFill>
                  <a:schemeClr val="tx1"/>
                </a:solidFill>
                <a:effectLst/>
                <a:uLnTx/>
                <a:uFillTx/>
                <a:latin typeface="Bookman Old Style" pitchFamily="18" charset="0"/>
                <a:ea typeface="+mj-ea"/>
                <a:cs typeface="+mj-cs"/>
              </a:rPr>
              <a:t> </a:t>
            </a:r>
            <a:r>
              <a:rPr kumimoji="0" lang="en-US" sz="47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for:</a:t>
            </a:r>
          </a:p>
          <a:p>
            <a:pPr marL="0" marR="0" lvl="0" indent="0" defTabSz="914400" rtl="0" eaLnBrk="1" fontAlgn="auto" latinLnBrk="0" hangingPunct="1">
              <a:lnSpc>
                <a:spcPct val="100000"/>
              </a:lnSpc>
              <a:spcBef>
                <a:spcPct val="0"/>
              </a:spcBef>
              <a:spcAft>
                <a:spcPts val="0"/>
              </a:spcAft>
              <a:buClrTx/>
              <a:buSzTx/>
              <a:buFontTx/>
              <a:buNone/>
              <a:tabLst/>
              <a:defRPr/>
            </a:pPr>
            <a:r>
              <a:rPr lang="en-US" sz="4700" noProof="0" dirty="0" smtClean="0">
                <a:latin typeface="Bookman Old Style" pitchFamily="18" charset="0"/>
                <a:ea typeface="+mj-ea"/>
                <a:cs typeface="+mj-cs"/>
              </a:rPr>
              <a:t>     1. </a:t>
            </a:r>
            <a:r>
              <a:rPr kumimoji="0" lang="en-US" sz="4700" b="0" i="0" u="none" strike="noStrike" kern="1200" cap="none" spc="0" normalizeH="0" baseline="0" noProof="0" dirty="0" smtClean="0">
                <a:ln>
                  <a:noFill/>
                </a:ln>
                <a:solidFill>
                  <a:schemeClr val="tx1"/>
                </a:solidFill>
                <a:effectLst/>
                <a:uLnTx/>
                <a:uFillTx/>
                <a:latin typeface="Bookman Old Style" pitchFamily="18" charset="0"/>
                <a:ea typeface="+mj-ea"/>
                <a:cs typeface="+mj-cs"/>
              </a:rPr>
              <a:t>any unpaid taxes. </a:t>
            </a:r>
          </a:p>
          <a:p>
            <a:pPr marL="0" marR="0" lvl="0" indent="0" defTabSz="914400" rtl="0" eaLnBrk="1" fontAlgn="auto" latinLnBrk="0" hangingPunct="1">
              <a:lnSpc>
                <a:spcPct val="100000"/>
              </a:lnSpc>
              <a:spcBef>
                <a:spcPct val="0"/>
              </a:spcBef>
              <a:spcAft>
                <a:spcPts val="0"/>
              </a:spcAft>
              <a:buClrTx/>
              <a:buSzTx/>
              <a:buFontTx/>
              <a:buNone/>
              <a:tabLst/>
              <a:defRPr/>
            </a:pPr>
            <a:r>
              <a:rPr lang="en-US" sz="4700" noProof="0" dirty="0" smtClean="0">
                <a:latin typeface="Bookman Old Style" pitchFamily="18" charset="0"/>
                <a:ea typeface="+mj-ea"/>
                <a:cs typeface="+mj-cs"/>
              </a:rPr>
              <a:t>     2. eminent domain </a:t>
            </a:r>
            <a:endParaRPr kumimoji="0" lang="en-US" sz="47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86400"/>
          </a:xfrm>
        </p:spPr>
        <p:txBody>
          <a:bodyPr>
            <a:normAutofit lnSpcReduction="10000"/>
          </a:bodyPr>
          <a:lstStyle/>
          <a:p>
            <a:r>
              <a:rPr lang="en-US" dirty="0" smtClean="0">
                <a:solidFill>
                  <a:schemeClr val="tx1">
                    <a:lumMod val="75000"/>
                    <a:lumOff val="25000"/>
                  </a:schemeClr>
                </a:solidFill>
              </a:rPr>
              <a:t>Closing costs are among the lowest in the entire country.  (47</a:t>
            </a:r>
            <a:r>
              <a:rPr lang="en-US" baseline="30000" dirty="0" smtClean="0">
                <a:solidFill>
                  <a:schemeClr val="tx1">
                    <a:lumMod val="75000"/>
                    <a:lumOff val="25000"/>
                  </a:schemeClr>
                </a:solidFill>
              </a:rPr>
              <a:t>th</a:t>
            </a:r>
            <a:r>
              <a:rPr lang="en-US" dirty="0" smtClean="0">
                <a:solidFill>
                  <a:schemeClr val="tx1">
                    <a:lumMod val="75000"/>
                    <a:lumOff val="25000"/>
                  </a:schemeClr>
                </a:solidFill>
              </a:rPr>
              <a:t>)</a:t>
            </a:r>
          </a:p>
          <a:p>
            <a:endParaRPr lang="en-US" sz="900" dirty="0" smtClean="0">
              <a:solidFill>
                <a:schemeClr val="tx1">
                  <a:lumMod val="75000"/>
                  <a:lumOff val="25000"/>
                </a:schemeClr>
              </a:solidFill>
            </a:endParaRPr>
          </a:p>
          <a:p>
            <a:r>
              <a:rPr lang="en-US" dirty="0" smtClean="0">
                <a:solidFill>
                  <a:schemeClr val="tx1">
                    <a:lumMod val="75000"/>
                    <a:lumOff val="25000"/>
                  </a:schemeClr>
                </a:solidFill>
              </a:rPr>
              <a:t>Title Insurance rates in North Carolina are significantly cheaper than in other states.</a:t>
            </a:r>
          </a:p>
          <a:p>
            <a:endParaRPr lang="en-US" sz="900" dirty="0" smtClean="0">
              <a:solidFill>
                <a:schemeClr val="tx1">
                  <a:lumMod val="75000"/>
                  <a:lumOff val="25000"/>
                </a:schemeClr>
              </a:solidFill>
            </a:endParaRPr>
          </a:p>
          <a:p>
            <a:r>
              <a:rPr lang="en-US" dirty="0" smtClean="0">
                <a:solidFill>
                  <a:schemeClr val="tx1">
                    <a:lumMod val="75000"/>
                    <a:lumOff val="25000"/>
                  </a:schemeClr>
                </a:solidFill>
              </a:rPr>
              <a:t>In large part, because of the integrity and accuracy of the land records across the state.</a:t>
            </a:r>
          </a:p>
          <a:p>
            <a:endParaRPr lang="en-US" sz="800" dirty="0" smtClean="0">
              <a:solidFill>
                <a:schemeClr val="tx1">
                  <a:lumMod val="75000"/>
                  <a:lumOff val="25000"/>
                </a:schemeClr>
              </a:solidFill>
            </a:endParaRPr>
          </a:p>
          <a:p>
            <a:pPr lvl="1"/>
            <a:r>
              <a:rPr lang="en-US" dirty="0" smtClean="0">
                <a:solidFill>
                  <a:schemeClr val="tx1">
                    <a:lumMod val="75000"/>
                    <a:lumOff val="25000"/>
                  </a:schemeClr>
                </a:solidFill>
              </a:rPr>
              <a:t>Title searches are relatively easy</a:t>
            </a:r>
          </a:p>
          <a:p>
            <a:pPr lvl="1"/>
            <a:r>
              <a:rPr lang="en-US" dirty="0" smtClean="0">
                <a:solidFill>
                  <a:schemeClr val="tx1">
                    <a:lumMod val="75000"/>
                    <a:lumOff val="25000"/>
                  </a:schemeClr>
                </a:solidFill>
              </a:rPr>
              <a:t>Few title insurance claims are actually filed </a:t>
            </a:r>
          </a:p>
          <a:p>
            <a:pPr lvl="1"/>
            <a:r>
              <a:rPr lang="en-US" dirty="0" smtClean="0">
                <a:solidFill>
                  <a:schemeClr val="tx1">
                    <a:lumMod val="75000"/>
                    <a:lumOff val="25000"/>
                  </a:schemeClr>
                </a:solidFill>
              </a:rPr>
              <a:t>Even fewer paid</a:t>
            </a:r>
          </a:p>
          <a:p>
            <a:pPr lvl="1"/>
            <a:endParaRPr lang="en-US" dirty="0"/>
          </a:p>
        </p:txBody>
      </p:sp>
      <p:sp>
        <p:nvSpPr>
          <p:cNvPr id="2" name="Title 1"/>
          <p:cNvSpPr>
            <a:spLocks noGrp="1"/>
          </p:cNvSpPr>
          <p:nvPr>
            <p:ph type="title"/>
          </p:nvPr>
        </p:nvSpPr>
        <p:spPr>
          <a:xfrm>
            <a:off x="457200" y="304800"/>
            <a:ext cx="8229600" cy="792162"/>
          </a:xfrm>
        </p:spPr>
        <p:txBody>
          <a:bodyPr/>
          <a:lstStyle/>
          <a:p>
            <a:r>
              <a:rPr lang="en-US" dirty="0" smtClean="0">
                <a:solidFill>
                  <a:schemeClr val="tx1">
                    <a:lumMod val="75000"/>
                    <a:lumOff val="25000"/>
                  </a:schemeClr>
                </a:solidFill>
                <a:latin typeface="+mn-lt"/>
              </a:rPr>
              <a:t>In North Carolina </a:t>
            </a:r>
            <a:endParaRPr lang="en-US" dirty="0">
              <a:solidFill>
                <a:schemeClr val="tx1">
                  <a:lumMod val="75000"/>
                  <a:lumOff val="25000"/>
                </a:schemeClr>
              </a:solidFill>
              <a:latin typeface="+mn-lt"/>
            </a:endParaRPr>
          </a:p>
        </p:txBody>
      </p:sp>
      <p:sp>
        <p:nvSpPr>
          <p:cNvPr id="4" name="Slide Number Placeholder 3"/>
          <p:cNvSpPr>
            <a:spLocks noGrp="1"/>
          </p:cNvSpPr>
          <p:nvPr>
            <p:ph type="sldNum" sz="quarter" idx="12"/>
          </p:nvPr>
        </p:nvSpPr>
        <p:spPr/>
        <p:txBody>
          <a:bodyPr/>
          <a:lstStyle/>
          <a:p>
            <a:fld id="{F47494AE-817C-4766-BE5B-98DDBBACC072}" type="slidenum">
              <a:rPr lang="en-US" smtClean="0">
                <a:solidFill>
                  <a:schemeClr val="tx1"/>
                </a:solidFill>
              </a:rPr>
              <a:pPr/>
              <a:t>2</a:t>
            </a:fld>
            <a:endParaRPr lang="en-US"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calcmode="lin" valueType="num">
                                      <p:cBhvr additive="base">
                                        <p:cTn id="3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 calcmode="lin" valueType="num">
                                      <p:cBhvr additive="base">
                                        <p:cTn id="3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384048"/>
            <a:ext cx="8763000" cy="6340475"/>
          </a:xfrm>
        </p:spPr>
        <p:txBody>
          <a:bodyPr>
            <a:normAutofit/>
          </a:bodyPr>
          <a:lstStyle/>
          <a:p>
            <a:r>
              <a:rPr lang="en-US" sz="4000" dirty="0" smtClean="0"/>
              <a:t>Cadastral Maps – i.e. Tax Maps</a:t>
            </a:r>
          </a:p>
          <a:p>
            <a:pPr lvl="1"/>
            <a:r>
              <a:rPr lang="en-US" sz="3600" dirty="0" smtClean="0"/>
              <a:t>Maps of the official documents in the County Cadastre</a:t>
            </a:r>
          </a:p>
          <a:p>
            <a:pPr lvl="2"/>
            <a:r>
              <a:rPr lang="en-US" sz="3200" dirty="0" smtClean="0"/>
              <a:t>“Document-Driven System “</a:t>
            </a:r>
            <a:endParaRPr lang="en-US" sz="3200" dirty="0"/>
          </a:p>
          <a:p>
            <a:r>
              <a:rPr lang="en-US" sz="4000" dirty="0" smtClean="0"/>
              <a:t>Any document not recorded in the</a:t>
            </a:r>
          </a:p>
          <a:p>
            <a:pPr lvl="1"/>
            <a:r>
              <a:rPr lang="en-US" sz="3600" dirty="0" smtClean="0"/>
              <a:t> </a:t>
            </a:r>
            <a:r>
              <a:rPr lang="en-US" sz="3200" dirty="0" smtClean="0"/>
              <a:t>Register of Deeds Office or                       the Clerk of Courts Office </a:t>
            </a:r>
          </a:p>
          <a:p>
            <a:pPr marL="457200" lvl="1" indent="0">
              <a:buNone/>
            </a:pPr>
            <a:r>
              <a:rPr lang="en-US" sz="3200" dirty="0" smtClean="0"/>
              <a:t>   is outside of, or not in the OFFICIAL LIST </a:t>
            </a:r>
          </a:p>
          <a:p>
            <a:pPr marL="457200" lvl="1" indent="0">
              <a:buNone/>
            </a:pPr>
            <a:r>
              <a:rPr lang="en-US" sz="3200" dirty="0"/>
              <a:t> </a:t>
            </a:r>
            <a:r>
              <a:rPr lang="en-US" sz="3200" dirty="0" smtClean="0"/>
              <a:t>  of owners and descriptions</a:t>
            </a:r>
          </a:p>
          <a:p>
            <a:pPr marL="457200" lvl="1" indent="0">
              <a:buNone/>
            </a:pPr>
            <a:r>
              <a:rPr lang="en-US" sz="3200" dirty="0"/>
              <a:t>	</a:t>
            </a:r>
            <a:r>
              <a:rPr lang="en-US" sz="3200" dirty="0" smtClean="0"/>
              <a:t>i.e. - the County Cadastre</a:t>
            </a:r>
          </a:p>
          <a:p>
            <a:pPr marL="457200" lvl="1" indent="0">
              <a:buNone/>
            </a:pPr>
            <a:endParaRPr lang="en-US" sz="3600"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20</a:t>
            </a:fld>
            <a:endParaRPr lang="en-US"/>
          </a:p>
        </p:txBody>
      </p:sp>
    </p:spTree>
    <p:extLst>
      <p:ext uri="{BB962C8B-B14F-4D97-AF65-F5344CB8AC3E}">
        <p14:creationId xmlns:p14="http://schemas.microsoft.com/office/powerpoint/2010/main" val="24658466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left)">
                                      <p:cBhvr>
                                        <p:cTn id="13" dur="500"/>
                                        <p:tgtEl>
                                          <p:spTgt spid="6">
                                            <p:txEl>
                                              <p:pRg st="1" end="1"/>
                                            </p:txEl>
                                          </p:spTgt>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left)">
                                      <p:cBhvr>
                                        <p:cTn id="21" dur="500"/>
                                        <p:tgtEl>
                                          <p:spTgt spid="6">
                                            <p:txEl>
                                              <p:pRg st="3" end="3"/>
                                            </p:txEl>
                                          </p:spTgt>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 calcmode="lin" valueType="num">
                                      <p:cBhvr additive="base">
                                        <p:cTn id="36"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So, In the Tax Office, </a:t>
            </a:r>
            <a:endParaRPr lang="en-US" dirty="0">
              <a:latin typeface="+mn-lt"/>
            </a:endParaRPr>
          </a:p>
        </p:txBody>
      </p:sp>
      <p:sp>
        <p:nvSpPr>
          <p:cNvPr id="3" name="Content Placeholder 2"/>
          <p:cNvSpPr>
            <a:spLocks noGrp="1"/>
          </p:cNvSpPr>
          <p:nvPr>
            <p:ph idx="1"/>
          </p:nvPr>
        </p:nvSpPr>
        <p:spPr/>
        <p:txBody>
          <a:bodyPr/>
          <a:lstStyle/>
          <a:p>
            <a:r>
              <a:rPr lang="en-US" dirty="0" smtClean="0"/>
              <a:t>In connection with real estate, 	</a:t>
            </a:r>
          </a:p>
          <a:p>
            <a:pPr lvl="1"/>
            <a:r>
              <a:rPr lang="en-US" sz="3200" dirty="0" smtClean="0"/>
              <a:t>Just what are we taxing? </a:t>
            </a:r>
          </a:p>
          <a:p>
            <a:endParaRPr lang="en-US" dirty="0"/>
          </a:p>
          <a:p>
            <a:r>
              <a:rPr lang="en-US" dirty="0" smtClean="0"/>
              <a:t>Parcels </a:t>
            </a:r>
          </a:p>
          <a:p>
            <a:pPr lvl="1"/>
            <a:r>
              <a:rPr lang="en-US" sz="3200" dirty="0" smtClean="0"/>
              <a:t>And any appurtenance attached thereto</a:t>
            </a:r>
            <a:r>
              <a:rPr lang="en-US" dirty="0" smtClean="0"/>
              <a:t>. </a:t>
            </a:r>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21</a:t>
            </a:fld>
            <a:endParaRPr lang="en-US"/>
          </a:p>
        </p:txBody>
      </p:sp>
    </p:spTree>
    <p:extLst>
      <p:ext uri="{BB962C8B-B14F-4D97-AF65-F5344CB8AC3E}">
        <p14:creationId xmlns:p14="http://schemas.microsoft.com/office/powerpoint/2010/main" val="32724695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590800"/>
            <a:ext cx="8610600" cy="37338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latin typeface="+mn-lt"/>
              </a:rPr>
              <a:t>What is a Parcel?  </a:t>
            </a:r>
            <a:endParaRPr lang="en-US" dirty="0">
              <a:latin typeface="+mn-lt"/>
            </a:endParaRPr>
          </a:p>
        </p:txBody>
      </p:sp>
      <p:sp>
        <p:nvSpPr>
          <p:cNvPr id="3" name="Content Placeholder 2"/>
          <p:cNvSpPr>
            <a:spLocks noGrp="1"/>
          </p:cNvSpPr>
          <p:nvPr>
            <p:ph idx="1"/>
          </p:nvPr>
        </p:nvSpPr>
        <p:spPr>
          <a:xfrm>
            <a:off x="457200" y="1143000"/>
            <a:ext cx="8305800" cy="5105400"/>
          </a:xfrm>
        </p:spPr>
        <p:txBody>
          <a:bodyPr>
            <a:normAutofit fontScale="92500" lnSpcReduction="10000"/>
          </a:bodyPr>
          <a:lstStyle/>
          <a:p>
            <a:endParaRPr lang="en-US" dirty="0" smtClean="0"/>
          </a:p>
          <a:p>
            <a:r>
              <a:rPr lang="en-US" dirty="0" smtClean="0"/>
              <a:t>§ 47-30(f)(11)(c)(1) defines a parcel as:  </a:t>
            </a:r>
          </a:p>
          <a:p>
            <a:pPr>
              <a:buNone/>
            </a:pPr>
            <a:endParaRPr lang="en-US" dirty="0" smtClean="0"/>
          </a:p>
          <a:p>
            <a:endParaRPr lang="en-US" sz="1100" i="1" dirty="0" smtClean="0">
              <a:solidFill>
                <a:schemeClr val="tx2">
                  <a:lumMod val="50000"/>
                </a:schemeClr>
              </a:solidFill>
            </a:endParaRPr>
          </a:p>
          <a:p>
            <a:pPr>
              <a:lnSpc>
                <a:spcPct val="160000"/>
              </a:lnSpc>
            </a:pPr>
            <a:r>
              <a:rPr lang="en-US" sz="3600" i="1" dirty="0" smtClean="0">
                <a:solidFill>
                  <a:schemeClr val="tx2">
                    <a:lumMod val="50000"/>
                  </a:schemeClr>
                </a:solidFill>
              </a:rPr>
              <a:t>“an area of land in a single, legal description or legally recorded subdivision that has been or may be legally conveyed to a new owner in its existing configuration.”</a:t>
            </a:r>
          </a:p>
          <a:p>
            <a:pPr>
              <a:buNone/>
            </a:pPr>
            <a:endParaRPr lang="en-US" sz="1700" i="1" dirty="0" smtClean="0">
              <a:solidFill>
                <a:schemeClr val="tx2">
                  <a:lumMod val="50000"/>
                </a:schemeClr>
              </a:solidFill>
            </a:endParaRPr>
          </a:p>
        </p:txBody>
      </p:sp>
      <p:sp>
        <p:nvSpPr>
          <p:cNvPr id="4" name="Slide Number Placeholder 3"/>
          <p:cNvSpPr>
            <a:spLocks noGrp="1"/>
          </p:cNvSpPr>
          <p:nvPr>
            <p:ph type="sldNum" sz="quarter" idx="12"/>
          </p:nvPr>
        </p:nvSpPr>
        <p:spPr/>
        <p:txBody>
          <a:bodyPr/>
          <a:lstStyle/>
          <a:p>
            <a:fld id="{F47494AE-817C-4766-BE5B-98DDBBACC072}" type="slidenum">
              <a:rPr lang="en-US" smtClean="0"/>
              <a:pPr/>
              <a:t>22</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to="" calcmode="lin" valueType="num">
                                      <p:cBhvr>
                                        <p:cTn id="14" dur="1" fill="hold"/>
                                        <p:tgtEl>
                                          <p:spTgt spid="3">
                                            <p:txEl>
                                              <p:pRg st="1" end="1"/>
                                            </p:txEl>
                                          </p:spTgt>
                                        </p:tgtEl>
                                        <p:attrNameLst>
                                          <p:attrName/>
                                        </p:attrNameLst>
                                      </p:cBhvr>
                                    </p:anim>
                                  </p:childTnLst>
                                </p:cTn>
                              </p:par>
                            </p:childTnLst>
                          </p:cTn>
                        </p:par>
                        <p:par>
                          <p:cTn id="15" fill="hold">
                            <p:stCondLst>
                              <p:cond delay="0"/>
                            </p:stCondLst>
                            <p:childTnLst>
                              <p:par>
                                <p:cTn id="16" presetID="55"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1000"/>
                            </p:stCondLst>
                            <p:childTnLst>
                              <p:par>
                                <p:cTn id="22" presetID="55"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23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201150" cy="686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 y="0"/>
            <a:ext cx="8077200" cy="7429296"/>
          </a:xfrm>
          <a:prstGeom prst="rect">
            <a:avLst/>
          </a:prstGeom>
          <a:noFill/>
          <a:ln w="9525">
            <a:noFill/>
            <a:miter lim="800000"/>
            <a:headEnd/>
            <a:tailEnd/>
          </a:ln>
        </p:spPr>
      </p:pic>
      <p:sp>
        <p:nvSpPr>
          <p:cNvPr id="8" name="Freeform 7"/>
          <p:cNvSpPr/>
          <p:nvPr/>
        </p:nvSpPr>
        <p:spPr>
          <a:xfrm>
            <a:off x="3222702" y="301083"/>
            <a:ext cx="1817649" cy="1616927"/>
          </a:xfrm>
          <a:custGeom>
            <a:avLst/>
            <a:gdLst>
              <a:gd name="connsiteX0" fmla="*/ 524108 w 1817649"/>
              <a:gd name="connsiteY0" fmla="*/ 0 h 1616927"/>
              <a:gd name="connsiteX1" fmla="*/ 1817649 w 1817649"/>
              <a:gd name="connsiteY1" fmla="*/ 936702 h 1616927"/>
              <a:gd name="connsiteX2" fmla="*/ 1326996 w 1817649"/>
              <a:gd name="connsiteY2" fmla="*/ 1616927 h 1616927"/>
              <a:gd name="connsiteX3" fmla="*/ 0 w 1817649"/>
              <a:gd name="connsiteY3" fmla="*/ 702527 h 1616927"/>
              <a:gd name="connsiteX4" fmla="*/ 524108 w 1817649"/>
              <a:gd name="connsiteY4" fmla="*/ 0 h 161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49" h="1616927">
                <a:moveTo>
                  <a:pt x="524108" y="0"/>
                </a:moveTo>
                <a:lnTo>
                  <a:pt x="1817649" y="936702"/>
                </a:lnTo>
                <a:lnTo>
                  <a:pt x="1326996" y="1616927"/>
                </a:lnTo>
                <a:lnTo>
                  <a:pt x="0" y="702527"/>
                </a:lnTo>
                <a:lnTo>
                  <a:pt x="524108" y="0"/>
                </a:lnTo>
                <a:close/>
              </a:path>
            </a:pathLst>
          </a:custGeom>
          <a:solidFill>
            <a:srgbClr val="269DE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10" name="Freeform 9"/>
          <p:cNvSpPr/>
          <p:nvPr/>
        </p:nvSpPr>
        <p:spPr>
          <a:xfrm>
            <a:off x="2754351" y="1003610"/>
            <a:ext cx="1795347" cy="1550019"/>
          </a:xfrm>
          <a:custGeom>
            <a:avLst/>
            <a:gdLst>
              <a:gd name="connsiteX0" fmla="*/ 446049 w 1795347"/>
              <a:gd name="connsiteY0" fmla="*/ 0 h 1550019"/>
              <a:gd name="connsiteX1" fmla="*/ 1795347 w 1795347"/>
              <a:gd name="connsiteY1" fmla="*/ 914400 h 1550019"/>
              <a:gd name="connsiteX2" fmla="*/ 1338147 w 1795347"/>
              <a:gd name="connsiteY2" fmla="*/ 1550019 h 1550019"/>
              <a:gd name="connsiteX3" fmla="*/ 0 w 1795347"/>
              <a:gd name="connsiteY3" fmla="*/ 635619 h 1550019"/>
              <a:gd name="connsiteX4" fmla="*/ 446049 w 1795347"/>
              <a:gd name="connsiteY4" fmla="*/ 0 h 15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47" h="1550019">
                <a:moveTo>
                  <a:pt x="446049" y="0"/>
                </a:moveTo>
                <a:lnTo>
                  <a:pt x="1795347" y="914400"/>
                </a:lnTo>
                <a:lnTo>
                  <a:pt x="1338147" y="1550019"/>
                </a:lnTo>
                <a:lnTo>
                  <a:pt x="0" y="635619"/>
                </a:lnTo>
                <a:lnTo>
                  <a:pt x="446049" y="0"/>
                </a:lnTo>
                <a:close/>
              </a:path>
            </a:pathLst>
          </a:custGeom>
          <a:solidFill>
            <a:srgbClr val="D0FA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a:t>
            </a:r>
            <a:endParaRPr lang="en-US" dirty="0">
              <a:solidFill>
                <a:schemeClr val="tx1"/>
              </a:solidFill>
            </a:endParaRPr>
          </a:p>
        </p:txBody>
      </p:sp>
      <p:sp>
        <p:nvSpPr>
          <p:cNvPr id="11" name="Freeform 10"/>
          <p:cNvSpPr/>
          <p:nvPr/>
        </p:nvSpPr>
        <p:spPr>
          <a:xfrm>
            <a:off x="4627756" y="1817649"/>
            <a:ext cx="1862254" cy="1639229"/>
          </a:xfrm>
          <a:custGeom>
            <a:avLst/>
            <a:gdLst>
              <a:gd name="connsiteX0" fmla="*/ 501805 w 1862254"/>
              <a:gd name="connsiteY0" fmla="*/ 0 h 1639229"/>
              <a:gd name="connsiteX1" fmla="*/ 1862254 w 1862254"/>
              <a:gd name="connsiteY1" fmla="*/ 970156 h 1639229"/>
              <a:gd name="connsiteX2" fmla="*/ 1349298 w 1862254"/>
              <a:gd name="connsiteY2" fmla="*/ 1639229 h 1639229"/>
              <a:gd name="connsiteX3" fmla="*/ 0 w 1862254"/>
              <a:gd name="connsiteY3" fmla="*/ 724829 h 1639229"/>
              <a:gd name="connsiteX4" fmla="*/ 468351 w 1862254"/>
              <a:gd name="connsiteY4" fmla="*/ 44605 h 1639229"/>
              <a:gd name="connsiteX5" fmla="*/ 468351 w 1862254"/>
              <a:gd name="connsiteY5" fmla="*/ 44605 h 16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254" h="1639229">
                <a:moveTo>
                  <a:pt x="501805" y="0"/>
                </a:moveTo>
                <a:lnTo>
                  <a:pt x="1862254" y="970156"/>
                </a:lnTo>
                <a:lnTo>
                  <a:pt x="1349298" y="1639229"/>
                </a:lnTo>
                <a:lnTo>
                  <a:pt x="0" y="724829"/>
                </a:lnTo>
                <a:lnTo>
                  <a:pt x="468351" y="44605"/>
                </a:lnTo>
                <a:lnTo>
                  <a:pt x="468351" y="44605"/>
                </a:lnTo>
              </a:path>
            </a:pathLst>
          </a:custGeom>
          <a:solidFill>
            <a:srgbClr val="46DA97"/>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33</a:t>
            </a:r>
            <a:endParaRPr lang="en-US" dirty="0"/>
          </a:p>
        </p:txBody>
      </p:sp>
      <p:sp>
        <p:nvSpPr>
          <p:cNvPr id="12" name="Freeform 11"/>
          <p:cNvSpPr/>
          <p:nvPr/>
        </p:nvSpPr>
        <p:spPr>
          <a:xfrm>
            <a:off x="4705815" y="4460488"/>
            <a:ext cx="1862253" cy="1650380"/>
          </a:xfrm>
          <a:custGeom>
            <a:avLst/>
            <a:gdLst>
              <a:gd name="connsiteX0" fmla="*/ 524107 w 1862253"/>
              <a:gd name="connsiteY0" fmla="*/ 0 h 1650380"/>
              <a:gd name="connsiteX1" fmla="*/ 1862253 w 1862253"/>
              <a:gd name="connsiteY1" fmla="*/ 925551 h 1650380"/>
              <a:gd name="connsiteX2" fmla="*/ 1304692 w 1862253"/>
              <a:gd name="connsiteY2" fmla="*/ 1650380 h 1650380"/>
              <a:gd name="connsiteX3" fmla="*/ 0 w 1862253"/>
              <a:gd name="connsiteY3" fmla="*/ 713678 h 1650380"/>
              <a:gd name="connsiteX4" fmla="*/ 524107 w 1862253"/>
              <a:gd name="connsiteY4" fmla="*/ 0 h 165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53" h="1650380">
                <a:moveTo>
                  <a:pt x="524107" y="0"/>
                </a:moveTo>
                <a:lnTo>
                  <a:pt x="1862253" y="925551"/>
                </a:lnTo>
                <a:lnTo>
                  <a:pt x="1304692" y="1650380"/>
                </a:lnTo>
                <a:lnTo>
                  <a:pt x="0" y="713678"/>
                </a:lnTo>
                <a:lnTo>
                  <a:pt x="524107" y="0"/>
                </a:lnTo>
                <a:close/>
              </a:path>
            </a:pathLst>
          </a:cu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29</a:t>
            </a:r>
            <a:endParaRPr lang="en-US" dirty="0">
              <a:solidFill>
                <a:schemeClr val="tx1"/>
              </a:solidFill>
            </a:endParaRPr>
          </a:p>
        </p:txBody>
      </p:sp>
      <p:sp>
        <p:nvSpPr>
          <p:cNvPr id="14" name="Rectangle 13"/>
          <p:cNvSpPr/>
          <p:nvPr/>
        </p:nvSpPr>
        <p:spPr>
          <a:xfrm>
            <a:off x="5410200" y="152400"/>
            <a:ext cx="3581400" cy="1219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 2000, </a:t>
            </a:r>
            <a:r>
              <a:rPr lang="en-US" dirty="0" smtClean="0">
                <a:solidFill>
                  <a:schemeClr val="tx1"/>
                </a:solidFill>
              </a:rPr>
              <a:t>Terry </a:t>
            </a:r>
            <a:r>
              <a:rPr lang="en-US" dirty="0" err="1" smtClean="0">
                <a:solidFill>
                  <a:schemeClr val="tx1"/>
                </a:solidFill>
              </a:rPr>
              <a:t>Dactel</a:t>
            </a:r>
            <a:r>
              <a:rPr lang="en-US" dirty="0" smtClean="0">
                <a:solidFill>
                  <a:schemeClr val="tx1"/>
                </a:solidFill>
              </a:rPr>
              <a:t> purchased </a:t>
            </a:r>
            <a:r>
              <a:rPr lang="en-US" dirty="0" smtClean="0">
                <a:solidFill>
                  <a:schemeClr val="tx1"/>
                </a:solidFill>
              </a:rPr>
              <a:t>two lots, 29 &amp; 33 for $20,000 each.   The two lots were conveyed to </a:t>
            </a:r>
            <a:r>
              <a:rPr lang="en-US" dirty="0" smtClean="0">
                <a:solidFill>
                  <a:schemeClr val="tx1"/>
                </a:solidFill>
              </a:rPr>
              <a:t>Terry </a:t>
            </a:r>
            <a:r>
              <a:rPr lang="en-US" dirty="0" smtClean="0">
                <a:solidFill>
                  <a:schemeClr val="tx1"/>
                </a:solidFill>
              </a:rPr>
              <a:t>in the same deed. </a:t>
            </a:r>
            <a:endParaRPr lang="en-US" dirty="0">
              <a:solidFill>
                <a:schemeClr val="tx1"/>
              </a:solidFill>
            </a:endParaRPr>
          </a:p>
        </p:txBody>
      </p:sp>
      <p:sp>
        <p:nvSpPr>
          <p:cNvPr id="15" name="Rectangle 14"/>
          <p:cNvSpPr/>
          <p:nvPr/>
        </p:nvSpPr>
        <p:spPr>
          <a:xfrm>
            <a:off x="228600" y="152400"/>
            <a:ext cx="2286000" cy="1219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Justin Case purchased</a:t>
            </a:r>
            <a:r>
              <a:rPr lang="en-US" dirty="0" smtClean="0">
                <a:solidFill>
                  <a:schemeClr val="tx1"/>
                </a:solidFill>
              </a:rPr>
              <a:t>: </a:t>
            </a:r>
          </a:p>
          <a:p>
            <a:pPr algn="ctr"/>
            <a:r>
              <a:rPr lang="en-US" dirty="0" smtClean="0">
                <a:solidFill>
                  <a:schemeClr val="tx1"/>
                </a:solidFill>
              </a:rPr>
              <a:t>Lot  16, in 1995, for $15,000.  </a:t>
            </a:r>
          </a:p>
        </p:txBody>
      </p:sp>
      <p:sp>
        <p:nvSpPr>
          <p:cNvPr id="13" name="Rectangle 12"/>
          <p:cNvSpPr/>
          <p:nvPr/>
        </p:nvSpPr>
        <p:spPr>
          <a:xfrm>
            <a:off x="228600" y="1447800"/>
            <a:ext cx="2286000" cy="1143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 1998, he purchased lot 17 for $18,000.  </a:t>
            </a:r>
            <a:endParaRPr lang="en-US" dirty="0">
              <a:solidFill>
                <a:schemeClr val="tx1"/>
              </a:solidFill>
            </a:endParaRPr>
          </a:p>
        </p:txBody>
      </p:sp>
      <p:sp>
        <p:nvSpPr>
          <p:cNvPr id="17" name="Rectangle 16"/>
          <p:cNvSpPr/>
          <p:nvPr/>
        </p:nvSpPr>
        <p:spPr>
          <a:xfrm>
            <a:off x="304800" y="4800600"/>
            <a:ext cx="3962400" cy="13716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Let’s assume that each of these lots are ¾ acre</a:t>
            </a:r>
            <a:endParaRPr lang="en-US" sz="2400" dirty="0">
              <a:solidFill>
                <a:schemeClr val="tx1"/>
              </a:solidFill>
            </a:endParaRPr>
          </a:p>
        </p:txBody>
      </p:sp>
      <p:sp>
        <p:nvSpPr>
          <p:cNvPr id="18" name="Rectangle 17"/>
          <p:cNvSpPr/>
          <p:nvPr/>
        </p:nvSpPr>
        <p:spPr>
          <a:xfrm>
            <a:off x="304800" y="2965054"/>
            <a:ext cx="4040457" cy="351194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Countywide re-appraisal:</a:t>
            </a:r>
          </a:p>
          <a:p>
            <a:endParaRPr lang="en-US" dirty="0">
              <a:solidFill>
                <a:schemeClr val="tx1"/>
              </a:solidFill>
            </a:endParaRPr>
          </a:p>
          <a:p>
            <a:r>
              <a:rPr lang="en-US" dirty="0">
                <a:solidFill>
                  <a:schemeClr val="tx1"/>
                </a:solidFill>
              </a:rPr>
              <a:t> </a:t>
            </a:r>
            <a:r>
              <a:rPr lang="en-US" dirty="0" smtClean="0">
                <a:solidFill>
                  <a:schemeClr val="tx1"/>
                </a:solidFill>
              </a:rPr>
              <a:t>    </a:t>
            </a:r>
            <a:r>
              <a:rPr lang="en-US" dirty="0" smtClean="0">
                <a:solidFill>
                  <a:schemeClr val="accent5">
                    <a:lumMod val="40000"/>
                    <a:lumOff val="60000"/>
                  </a:schemeClr>
                </a:solidFill>
              </a:rPr>
              <a:t>2001 – lots valued at $20,000</a:t>
            </a:r>
          </a:p>
          <a:p>
            <a:endParaRPr lang="en-US" dirty="0">
              <a:solidFill>
                <a:schemeClr val="tx1"/>
              </a:solidFill>
            </a:endParaRPr>
          </a:p>
          <a:p>
            <a:r>
              <a:rPr lang="en-US" dirty="0" smtClean="0">
                <a:solidFill>
                  <a:schemeClr val="tx1"/>
                </a:solidFill>
              </a:rPr>
              <a:t>     </a:t>
            </a:r>
            <a:r>
              <a:rPr lang="en-US" dirty="0" smtClean="0">
                <a:solidFill>
                  <a:schemeClr val="accent5">
                    <a:lumMod val="40000"/>
                    <a:lumOff val="60000"/>
                  </a:schemeClr>
                </a:solidFill>
              </a:rPr>
              <a:t>2005 – lots valued at $25,000</a:t>
            </a:r>
          </a:p>
          <a:p>
            <a:endParaRPr lang="en-US" dirty="0" smtClean="0">
              <a:solidFill>
                <a:schemeClr val="tx1"/>
              </a:solidFill>
            </a:endParaRPr>
          </a:p>
          <a:p>
            <a:r>
              <a:rPr lang="en-US" dirty="0" smtClean="0">
                <a:solidFill>
                  <a:schemeClr val="tx1"/>
                </a:solidFill>
              </a:rPr>
              <a:t>     </a:t>
            </a:r>
            <a:r>
              <a:rPr lang="en-US" dirty="0" smtClean="0">
                <a:solidFill>
                  <a:schemeClr val="accent5">
                    <a:lumMod val="40000"/>
                    <a:lumOff val="60000"/>
                  </a:schemeClr>
                </a:solidFill>
              </a:rPr>
              <a:t>2009 – lots valued at $20,000</a:t>
            </a: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p:txBody>
      </p:sp>
      <p:sp>
        <p:nvSpPr>
          <p:cNvPr id="3" name="Rectangle 2"/>
          <p:cNvSpPr/>
          <p:nvPr/>
        </p:nvSpPr>
        <p:spPr>
          <a:xfrm>
            <a:off x="610528" y="3714648"/>
            <a:ext cx="3429000" cy="5334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  2002 </a:t>
            </a:r>
            <a:r>
              <a:rPr lang="en-US" dirty="0">
                <a:solidFill>
                  <a:schemeClr val="tx1"/>
                </a:solidFill>
              </a:rPr>
              <a:t>– lots valued at $</a:t>
            </a:r>
            <a:r>
              <a:rPr lang="en-US" dirty="0" smtClean="0">
                <a:solidFill>
                  <a:schemeClr val="tx1"/>
                </a:solidFill>
              </a:rPr>
              <a:t>21,000</a:t>
            </a:r>
            <a:endParaRPr lang="en-US" dirty="0">
              <a:solidFill>
                <a:schemeClr val="tx1"/>
              </a:solidFill>
            </a:endParaRPr>
          </a:p>
        </p:txBody>
      </p:sp>
      <p:sp>
        <p:nvSpPr>
          <p:cNvPr id="20" name="Rectangle 19"/>
          <p:cNvSpPr/>
          <p:nvPr/>
        </p:nvSpPr>
        <p:spPr>
          <a:xfrm>
            <a:off x="610528" y="4548084"/>
            <a:ext cx="3429000" cy="5334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  2006 </a:t>
            </a:r>
            <a:r>
              <a:rPr lang="en-US" dirty="0">
                <a:solidFill>
                  <a:schemeClr val="tx1"/>
                </a:solidFill>
              </a:rPr>
              <a:t>– lots valued at $25,000</a:t>
            </a:r>
          </a:p>
        </p:txBody>
      </p:sp>
      <p:sp>
        <p:nvSpPr>
          <p:cNvPr id="21" name="Rectangle 20"/>
          <p:cNvSpPr/>
          <p:nvPr/>
        </p:nvSpPr>
        <p:spPr>
          <a:xfrm>
            <a:off x="610528" y="5381520"/>
            <a:ext cx="3429000" cy="5334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  2010 </a:t>
            </a:r>
            <a:r>
              <a:rPr lang="en-US" dirty="0">
                <a:solidFill>
                  <a:schemeClr val="tx1"/>
                </a:solidFill>
              </a:rPr>
              <a:t>– lots valued at $20,000</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5"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5"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5"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0" dur="1000" fill="hold"/>
                                        <p:tgtEl>
                                          <p:spTgt spid="1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2"/>
                                        </p:tgtEl>
                                      </p:cBhvr>
                                    </p:animEffect>
                                  </p:childTnLst>
                                </p:cTn>
                              </p:par>
                            </p:childTnLst>
                          </p:cTn>
                        </p:par>
                        <p:par>
                          <p:cTn id="65" fill="hold">
                            <p:stCondLst>
                              <p:cond delay="2000"/>
                            </p:stCondLst>
                            <p:childTnLst>
                              <p:par>
                                <p:cTn id="66" presetID="25" presetClass="entr" presetSubtype="0" fill="hold" grpId="0"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1" dur="1000" fill="hold"/>
                                        <p:tgtEl>
                                          <p:spTgt spid="11"/>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childTnLst>
                          </p:cTn>
                        </p:par>
                        <p:par>
                          <p:cTn id="81" fill="hold">
                            <p:stCondLst>
                              <p:cond delay="500"/>
                            </p:stCondLst>
                            <p:childTnLst>
                              <p:par>
                                <p:cTn id="82" presetID="2" presetClass="entr" presetSubtype="4" fill="hold" grpId="0"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additive="base">
                                        <p:cTn id="84" dur="500" fill="hold"/>
                                        <p:tgtEl>
                                          <p:spTgt spid="3"/>
                                        </p:tgtEl>
                                        <p:attrNameLst>
                                          <p:attrName>ppt_x</p:attrName>
                                        </p:attrNameLst>
                                      </p:cBhvr>
                                      <p:tavLst>
                                        <p:tav tm="0">
                                          <p:val>
                                            <p:strVal val="#ppt_x"/>
                                          </p:val>
                                        </p:tav>
                                        <p:tav tm="100000">
                                          <p:val>
                                            <p:strVal val="#ppt_x"/>
                                          </p:val>
                                        </p:tav>
                                      </p:tavLst>
                                    </p:anim>
                                    <p:anim calcmode="lin" valueType="num">
                                      <p:cBhvr additive="base">
                                        <p:cTn id="8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additive="base">
                                        <p:cTn id="90" dur="500" fill="hold"/>
                                        <p:tgtEl>
                                          <p:spTgt spid="20"/>
                                        </p:tgtEl>
                                        <p:attrNameLst>
                                          <p:attrName>ppt_x</p:attrName>
                                        </p:attrNameLst>
                                      </p:cBhvr>
                                      <p:tavLst>
                                        <p:tav tm="0">
                                          <p:val>
                                            <p:strVal val="#ppt_x"/>
                                          </p:val>
                                        </p:tav>
                                        <p:tav tm="100000">
                                          <p:val>
                                            <p:strVal val="#ppt_x"/>
                                          </p:val>
                                        </p:tav>
                                      </p:tavLst>
                                    </p:anim>
                                    <p:anim calcmode="lin" valueType="num">
                                      <p:cBhvr additive="base">
                                        <p:cTn id="9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500" fill="hold"/>
                                        <p:tgtEl>
                                          <p:spTgt spid="21"/>
                                        </p:tgtEl>
                                        <p:attrNameLst>
                                          <p:attrName>ppt_x</p:attrName>
                                        </p:attrNameLst>
                                      </p:cBhvr>
                                      <p:tavLst>
                                        <p:tav tm="0">
                                          <p:val>
                                            <p:strVal val="#ppt_x"/>
                                          </p:val>
                                        </p:tav>
                                        <p:tav tm="100000">
                                          <p:val>
                                            <p:strVal val="#ppt_x"/>
                                          </p:val>
                                        </p:tav>
                                      </p:tavLst>
                                    </p:anim>
                                    <p:anim calcmode="lin" valueType="num">
                                      <p:cBhvr additive="base">
                                        <p:cTn id="9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4" grpId="0" animBg="1"/>
      <p:bldP spid="13" grpId="0" animBg="1"/>
      <p:bldP spid="18" grpId="0" animBg="1"/>
      <p:bldP spid="3"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24</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201150" cy="686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11098" y="0"/>
            <a:ext cx="8077200" cy="7429296"/>
          </a:xfrm>
          <a:prstGeom prst="rect">
            <a:avLst/>
          </a:prstGeom>
          <a:noFill/>
          <a:ln w="9525">
            <a:noFill/>
            <a:miter lim="800000"/>
            <a:headEnd/>
            <a:tailEnd/>
          </a:ln>
        </p:spPr>
      </p:pic>
      <p:sp>
        <p:nvSpPr>
          <p:cNvPr id="11" name="Freeform 10"/>
          <p:cNvSpPr/>
          <p:nvPr/>
        </p:nvSpPr>
        <p:spPr>
          <a:xfrm>
            <a:off x="4627756" y="1817649"/>
            <a:ext cx="1862254" cy="1639229"/>
          </a:xfrm>
          <a:custGeom>
            <a:avLst/>
            <a:gdLst>
              <a:gd name="connsiteX0" fmla="*/ 501805 w 1862254"/>
              <a:gd name="connsiteY0" fmla="*/ 0 h 1639229"/>
              <a:gd name="connsiteX1" fmla="*/ 1862254 w 1862254"/>
              <a:gd name="connsiteY1" fmla="*/ 970156 h 1639229"/>
              <a:gd name="connsiteX2" fmla="*/ 1349298 w 1862254"/>
              <a:gd name="connsiteY2" fmla="*/ 1639229 h 1639229"/>
              <a:gd name="connsiteX3" fmla="*/ 0 w 1862254"/>
              <a:gd name="connsiteY3" fmla="*/ 724829 h 1639229"/>
              <a:gd name="connsiteX4" fmla="*/ 468351 w 1862254"/>
              <a:gd name="connsiteY4" fmla="*/ 44605 h 1639229"/>
              <a:gd name="connsiteX5" fmla="*/ 468351 w 1862254"/>
              <a:gd name="connsiteY5" fmla="*/ 44605 h 16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254" h="1639229">
                <a:moveTo>
                  <a:pt x="501805" y="0"/>
                </a:moveTo>
                <a:lnTo>
                  <a:pt x="1862254" y="970156"/>
                </a:lnTo>
                <a:lnTo>
                  <a:pt x="1349298" y="1639229"/>
                </a:lnTo>
                <a:lnTo>
                  <a:pt x="0" y="724829"/>
                </a:lnTo>
                <a:lnTo>
                  <a:pt x="468351" y="44605"/>
                </a:lnTo>
                <a:lnTo>
                  <a:pt x="468351" y="44605"/>
                </a:lnTo>
              </a:path>
            </a:pathLst>
          </a:custGeom>
          <a:solidFill>
            <a:srgbClr val="46DA97"/>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33</a:t>
            </a:r>
            <a:endParaRPr lang="en-US" dirty="0"/>
          </a:p>
        </p:txBody>
      </p:sp>
      <p:sp>
        <p:nvSpPr>
          <p:cNvPr id="12" name="Freeform 11"/>
          <p:cNvSpPr/>
          <p:nvPr/>
        </p:nvSpPr>
        <p:spPr>
          <a:xfrm>
            <a:off x="4705815" y="4460488"/>
            <a:ext cx="1862253" cy="1650380"/>
          </a:xfrm>
          <a:custGeom>
            <a:avLst/>
            <a:gdLst>
              <a:gd name="connsiteX0" fmla="*/ 524107 w 1862253"/>
              <a:gd name="connsiteY0" fmla="*/ 0 h 1650380"/>
              <a:gd name="connsiteX1" fmla="*/ 1862253 w 1862253"/>
              <a:gd name="connsiteY1" fmla="*/ 925551 h 1650380"/>
              <a:gd name="connsiteX2" fmla="*/ 1304692 w 1862253"/>
              <a:gd name="connsiteY2" fmla="*/ 1650380 h 1650380"/>
              <a:gd name="connsiteX3" fmla="*/ 0 w 1862253"/>
              <a:gd name="connsiteY3" fmla="*/ 713678 h 1650380"/>
              <a:gd name="connsiteX4" fmla="*/ 524107 w 1862253"/>
              <a:gd name="connsiteY4" fmla="*/ 0 h 165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53" h="1650380">
                <a:moveTo>
                  <a:pt x="524107" y="0"/>
                </a:moveTo>
                <a:lnTo>
                  <a:pt x="1862253" y="925551"/>
                </a:lnTo>
                <a:lnTo>
                  <a:pt x="1304692" y="1650380"/>
                </a:lnTo>
                <a:lnTo>
                  <a:pt x="0" y="713678"/>
                </a:lnTo>
                <a:lnTo>
                  <a:pt x="524107" y="0"/>
                </a:lnTo>
                <a:close/>
              </a:path>
            </a:pathLst>
          </a:cu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29</a:t>
            </a:r>
            <a:endParaRPr lang="en-US" dirty="0">
              <a:solidFill>
                <a:schemeClr val="tx1"/>
              </a:solidFill>
            </a:endParaRPr>
          </a:p>
        </p:txBody>
      </p:sp>
      <p:sp>
        <p:nvSpPr>
          <p:cNvPr id="18" name="Rectangle 17"/>
          <p:cNvSpPr/>
          <p:nvPr/>
        </p:nvSpPr>
        <p:spPr>
          <a:xfrm>
            <a:off x="541780" y="4985372"/>
            <a:ext cx="3737933" cy="826427"/>
          </a:xfrm>
          <a:prstGeom prst="rect">
            <a:avLst/>
          </a:prstGeom>
          <a:solidFill>
            <a:srgbClr val="B3F5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What about </a:t>
            </a:r>
            <a:r>
              <a:rPr lang="en-US" sz="2800" dirty="0" smtClean="0">
                <a:solidFill>
                  <a:schemeClr val="tx1"/>
                </a:solidFill>
              </a:rPr>
              <a:t>Terry? </a:t>
            </a:r>
            <a:endParaRPr lang="en-US" sz="2800" dirty="0">
              <a:solidFill>
                <a:schemeClr val="tx1"/>
              </a:solidFill>
            </a:endParaRPr>
          </a:p>
        </p:txBody>
      </p:sp>
      <p:sp>
        <p:nvSpPr>
          <p:cNvPr id="14" name="Rectangle 13"/>
          <p:cNvSpPr/>
          <p:nvPr/>
        </p:nvSpPr>
        <p:spPr>
          <a:xfrm>
            <a:off x="4676323" y="4842472"/>
            <a:ext cx="4196448" cy="1143000"/>
          </a:xfrm>
          <a:prstGeom prst="rect">
            <a:avLst/>
          </a:prstGeom>
          <a:solidFill>
            <a:srgbClr val="D4F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Each lot in the subdivision was appraised and assessed at $75,000.</a:t>
            </a:r>
            <a:endParaRPr lang="en-US" sz="2400" dirty="0">
              <a:solidFill>
                <a:schemeClr val="tx1"/>
              </a:solidFill>
            </a:endParaRPr>
          </a:p>
        </p:txBody>
      </p:sp>
      <p:sp>
        <p:nvSpPr>
          <p:cNvPr id="8" name="Freeform 7"/>
          <p:cNvSpPr/>
          <p:nvPr/>
        </p:nvSpPr>
        <p:spPr>
          <a:xfrm>
            <a:off x="3222702" y="301083"/>
            <a:ext cx="1817649" cy="1616927"/>
          </a:xfrm>
          <a:custGeom>
            <a:avLst/>
            <a:gdLst>
              <a:gd name="connsiteX0" fmla="*/ 524108 w 1817649"/>
              <a:gd name="connsiteY0" fmla="*/ 0 h 1616927"/>
              <a:gd name="connsiteX1" fmla="*/ 1817649 w 1817649"/>
              <a:gd name="connsiteY1" fmla="*/ 936702 h 1616927"/>
              <a:gd name="connsiteX2" fmla="*/ 1326996 w 1817649"/>
              <a:gd name="connsiteY2" fmla="*/ 1616927 h 1616927"/>
              <a:gd name="connsiteX3" fmla="*/ 0 w 1817649"/>
              <a:gd name="connsiteY3" fmla="*/ 702527 h 1616927"/>
              <a:gd name="connsiteX4" fmla="*/ 524108 w 1817649"/>
              <a:gd name="connsiteY4" fmla="*/ 0 h 161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49" h="1616927">
                <a:moveTo>
                  <a:pt x="524108" y="0"/>
                </a:moveTo>
                <a:lnTo>
                  <a:pt x="1817649" y="936702"/>
                </a:lnTo>
                <a:lnTo>
                  <a:pt x="1326996" y="1616927"/>
                </a:lnTo>
                <a:lnTo>
                  <a:pt x="0" y="702527"/>
                </a:lnTo>
                <a:lnTo>
                  <a:pt x="524108" y="0"/>
                </a:lnTo>
                <a:close/>
              </a:path>
            </a:pathLst>
          </a:custGeom>
          <a:solidFill>
            <a:srgbClr val="269DE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10" name="Freeform 9"/>
          <p:cNvSpPr/>
          <p:nvPr/>
        </p:nvSpPr>
        <p:spPr>
          <a:xfrm>
            <a:off x="2754351" y="1003610"/>
            <a:ext cx="1795347" cy="1550019"/>
          </a:xfrm>
          <a:custGeom>
            <a:avLst/>
            <a:gdLst>
              <a:gd name="connsiteX0" fmla="*/ 446049 w 1795347"/>
              <a:gd name="connsiteY0" fmla="*/ 0 h 1550019"/>
              <a:gd name="connsiteX1" fmla="*/ 1795347 w 1795347"/>
              <a:gd name="connsiteY1" fmla="*/ 914400 h 1550019"/>
              <a:gd name="connsiteX2" fmla="*/ 1338147 w 1795347"/>
              <a:gd name="connsiteY2" fmla="*/ 1550019 h 1550019"/>
              <a:gd name="connsiteX3" fmla="*/ 0 w 1795347"/>
              <a:gd name="connsiteY3" fmla="*/ 635619 h 1550019"/>
              <a:gd name="connsiteX4" fmla="*/ 446049 w 1795347"/>
              <a:gd name="connsiteY4" fmla="*/ 0 h 15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47" h="1550019">
                <a:moveTo>
                  <a:pt x="446049" y="0"/>
                </a:moveTo>
                <a:lnTo>
                  <a:pt x="1795347" y="914400"/>
                </a:lnTo>
                <a:lnTo>
                  <a:pt x="1338147" y="1550019"/>
                </a:lnTo>
                <a:lnTo>
                  <a:pt x="0" y="635619"/>
                </a:lnTo>
                <a:lnTo>
                  <a:pt x="446049" y="0"/>
                </a:lnTo>
                <a:close/>
              </a:path>
            </a:pathLst>
          </a:custGeom>
          <a:solidFill>
            <a:srgbClr val="D0FA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a:t>
            </a:r>
            <a:endParaRPr lang="en-US" dirty="0">
              <a:solidFill>
                <a:schemeClr val="tx1"/>
              </a:solidFill>
            </a:endParaRPr>
          </a:p>
        </p:txBody>
      </p:sp>
      <p:sp>
        <p:nvSpPr>
          <p:cNvPr id="17" name="Rectangle 16"/>
          <p:cNvSpPr/>
          <p:nvPr/>
        </p:nvSpPr>
        <p:spPr>
          <a:xfrm>
            <a:off x="4676322" y="3048000"/>
            <a:ext cx="4147881" cy="153360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With the 2018 county          re-appraisal, it was determined the lots were selling at $75,000.  </a:t>
            </a:r>
          </a:p>
        </p:txBody>
      </p:sp>
      <p:sp>
        <p:nvSpPr>
          <p:cNvPr id="13" name="Rectangle 12"/>
          <p:cNvSpPr/>
          <p:nvPr/>
        </p:nvSpPr>
        <p:spPr>
          <a:xfrm>
            <a:off x="511098" y="2707000"/>
            <a:ext cx="3768615" cy="184571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What is the total value on which </a:t>
            </a:r>
            <a:r>
              <a:rPr lang="en-US" sz="2800" dirty="0" smtClean="0">
                <a:solidFill>
                  <a:schemeClr val="tx1"/>
                </a:solidFill>
              </a:rPr>
              <a:t>Justin </a:t>
            </a:r>
            <a:r>
              <a:rPr lang="en-US" sz="2800" dirty="0" smtClean="0">
                <a:solidFill>
                  <a:schemeClr val="tx1"/>
                </a:solidFill>
              </a:rPr>
              <a:t>is being assessed taxes? </a:t>
            </a:r>
            <a:endParaRPr lang="en-US" sz="2800" dirty="0">
              <a:solidFill>
                <a:schemeClr val="tx1"/>
              </a:solidFill>
            </a:endParaRPr>
          </a:p>
        </p:txBody>
      </p:sp>
      <p:sp>
        <p:nvSpPr>
          <p:cNvPr id="15" name="Rectangle 14"/>
          <p:cNvSpPr/>
          <p:nvPr/>
        </p:nvSpPr>
        <p:spPr>
          <a:xfrm>
            <a:off x="4676322" y="362275"/>
            <a:ext cx="4147882" cy="219135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1"/>
              </a:solidFill>
            </a:endParaRPr>
          </a:p>
          <a:p>
            <a:pPr algn="ctr"/>
            <a:r>
              <a:rPr lang="en-US" sz="2400" dirty="0" smtClean="0">
                <a:solidFill>
                  <a:schemeClr val="tx1"/>
                </a:solidFill>
              </a:rPr>
              <a:t>Following the 2010 –            re-appraisal, the county commissioners decided to  go back to an 8-year                   re-appraisal cycle. </a:t>
            </a:r>
          </a:p>
          <a:p>
            <a:pPr algn="ctr"/>
            <a:endParaRPr lang="en-US" sz="2000" dirty="0" smtClean="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70" decel="100000"/>
                                        <p:tgtEl>
                                          <p:spTgt spid="15"/>
                                        </p:tgtEl>
                                      </p:cBhvr>
                                    </p:animEffect>
                                    <p:animScale>
                                      <p:cBhvr>
                                        <p:cTn id="8" dur="770" decel="100000"/>
                                        <p:tgtEl>
                                          <p:spTgt spid="15"/>
                                        </p:tgtEl>
                                      </p:cBhvr>
                                      <p:from x="10000" y="10000"/>
                                      <p:to x="200000" y="450000"/>
                                    </p:animScale>
                                    <p:animScale>
                                      <p:cBhvr>
                                        <p:cTn id="9" dur="1230" accel="100000" fill="hold">
                                          <p:stCondLst>
                                            <p:cond delay="770"/>
                                          </p:stCondLst>
                                        </p:cTn>
                                        <p:tgtEl>
                                          <p:spTgt spid="15"/>
                                        </p:tgtEl>
                                      </p:cBhvr>
                                      <p:from x="200000" y="450000"/>
                                      <p:to x="100000" y="100000"/>
                                    </p:animScale>
                                    <p:set>
                                      <p:cBhvr>
                                        <p:cTn id="10" dur="770" fill="hold"/>
                                        <p:tgtEl>
                                          <p:spTgt spid="15"/>
                                        </p:tgtEl>
                                        <p:attrNameLst>
                                          <p:attrName>ppt_x</p:attrName>
                                        </p:attrNameLst>
                                      </p:cBhvr>
                                      <p:to>
                                        <p:strVal val="(0.5)"/>
                                      </p:to>
                                    </p:set>
                                    <p:anim from="(0.5)" to="(#ppt_x)" calcmode="lin" valueType="num">
                                      <p:cBhvr>
                                        <p:cTn id="11" dur="1230" accel="100000" fill="hold">
                                          <p:stCondLst>
                                            <p:cond delay="770"/>
                                          </p:stCondLst>
                                        </p:cTn>
                                        <p:tgtEl>
                                          <p:spTgt spid="15"/>
                                        </p:tgtEl>
                                        <p:attrNameLst>
                                          <p:attrName>ppt_x</p:attrName>
                                        </p:attrNameLst>
                                      </p:cBhvr>
                                    </p:anim>
                                    <p:set>
                                      <p:cBhvr>
                                        <p:cTn id="12" dur="770" fill="hold"/>
                                        <p:tgtEl>
                                          <p:spTgt spid="15"/>
                                        </p:tgtEl>
                                        <p:attrNameLst>
                                          <p:attrName>ppt_y</p:attrName>
                                        </p:attrNameLst>
                                      </p:cBhvr>
                                      <p:to>
                                        <p:strVal val="(#ppt_y+0.4)"/>
                                      </p:to>
                                    </p:set>
                                    <p:anim from="(#ppt_y+0.4)" to="(#ppt_y)" calcmode="lin" valueType="num">
                                      <p:cBhvr>
                                        <p:cTn id="13" dur="1230" accel="100000" fill="hold">
                                          <p:stCondLst>
                                            <p:cond delay="770"/>
                                          </p:stCondLst>
                                        </p:cTn>
                                        <p:tgtEl>
                                          <p:spTgt spid="1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770" decel="100000"/>
                                        <p:tgtEl>
                                          <p:spTgt spid="17"/>
                                        </p:tgtEl>
                                      </p:cBhvr>
                                    </p:animEffect>
                                    <p:animScale>
                                      <p:cBhvr>
                                        <p:cTn id="19" dur="770" decel="100000"/>
                                        <p:tgtEl>
                                          <p:spTgt spid="17"/>
                                        </p:tgtEl>
                                      </p:cBhvr>
                                      <p:from x="10000" y="10000"/>
                                      <p:to x="200000" y="450000"/>
                                    </p:animScale>
                                    <p:animScale>
                                      <p:cBhvr>
                                        <p:cTn id="20" dur="1230" accel="100000" fill="hold">
                                          <p:stCondLst>
                                            <p:cond delay="770"/>
                                          </p:stCondLst>
                                        </p:cTn>
                                        <p:tgtEl>
                                          <p:spTgt spid="17"/>
                                        </p:tgtEl>
                                      </p:cBhvr>
                                      <p:from x="200000" y="450000"/>
                                      <p:to x="100000" y="100000"/>
                                    </p:animScale>
                                    <p:set>
                                      <p:cBhvr>
                                        <p:cTn id="21" dur="770" fill="hold"/>
                                        <p:tgtEl>
                                          <p:spTgt spid="17"/>
                                        </p:tgtEl>
                                        <p:attrNameLst>
                                          <p:attrName>ppt_x</p:attrName>
                                        </p:attrNameLst>
                                      </p:cBhvr>
                                      <p:to>
                                        <p:strVal val="(0.5)"/>
                                      </p:to>
                                    </p:set>
                                    <p:anim from="(0.5)" to="(#ppt_x)" calcmode="lin" valueType="num">
                                      <p:cBhvr>
                                        <p:cTn id="22" dur="1230" accel="100000" fill="hold">
                                          <p:stCondLst>
                                            <p:cond delay="770"/>
                                          </p:stCondLst>
                                        </p:cTn>
                                        <p:tgtEl>
                                          <p:spTgt spid="17"/>
                                        </p:tgtEl>
                                        <p:attrNameLst>
                                          <p:attrName>ppt_x</p:attrName>
                                        </p:attrNameLst>
                                      </p:cBhvr>
                                    </p:anim>
                                    <p:set>
                                      <p:cBhvr>
                                        <p:cTn id="23" dur="770" fill="hold"/>
                                        <p:tgtEl>
                                          <p:spTgt spid="17"/>
                                        </p:tgtEl>
                                        <p:attrNameLst>
                                          <p:attrName>ppt_y</p:attrName>
                                        </p:attrNameLst>
                                      </p:cBhvr>
                                      <p:to>
                                        <p:strVal val="(#ppt_y+0.4)"/>
                                      </p:to>
                                    </p:set>
                                    <p:anim from="(#ppt_y+0.4)" to="(#ppt_y)" calcmode="lin" valueType="num">
                                      <p:cBhvr>
                                        <p:cTn id="24" dur="1230" accel="100000" fill="hold">
                                          <p:stCondLst>
                                            <p:cond delay="770"/>
                                          </p:stCondLst>
                                        </p:cTn>
                                        <p:tgtEl>
                                          <p:spTgt spid="1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70" decel="100000"/>
                                        <p:tgtEl>
                                          <p:spTgt spid="14"/>
                                        </p:tgtEl>
                                      </p:cBhvr>
                                    </p:animEffect>
                                    <p:animScale>
                                      <p:cBhvr>
                                        <p:cTn id="30" dur="770" decel="100000"/>
                                        <p:tgtEl>
                                          <p:spTgt spid="14"/>
                                        </p:tgtEl>
                                      </p:cBhvr>
                                      <p:from x="10000" y="10000"/>
                                      <p:to x="200000" y="450000"/>
                                    </p:animScale>
                                    <p:animScale>
                                      <p:cBhvr>
                                        <p:cTn id="31" dur="1230" accel="100000" fill="hold">
                                          <p:stCondLst>
                                            <p:cond delay="770"/>
                                          </p:stCondLst>
                                        </p:cTn>
                                        <p:tgtEl>
                                          <p:spTgt spid="14"/>
                                        </p:tgtEl>
                                      </p:cBhvr>
                                      <p:from x="200000" y="450000"/>
                                      <p:to x="100000" y="100000"/>
                                    </p:animScale>
                                    <p:set>
                                      <p:cBhvr>
                                        <p:cTn id="32" dur="770" fill="hold"/>
                                        <p:tgtEl>
                                          <p:spTgt spid="14"/>
                                        </p:tgtEl>
                                        <p:attrNameLst>
                                          <p:attrName>ppt_x</p:attrName>
                                        </p:attrNameLst>
                                      </p:cBhvr>
                                      <p:to>
                                        <p:strVal val="(0.5)"/>
                                      </p:to>
                                    </p:set>
                                    <p:anim from="(0.5)" to="(#ppt_x)" calcmode="lin" valueType="num">
                                      <p:cBhvr>
                                        <p:cTn id="33" dur="1230" accel="100000" fill="hold">
                                          <p:stCondLst>
                                            <p:cond delay="770"/>
                                          </p:stCondLst>
                                        </p:cTn>
                                        <p:tgtEl>
                                          <p:spTgt spid="14"/>
                                        </p:tgtEl>
                                        <p:attrNameLst>
                                          <p:attrName>ppt_x</p:attrName>
                                        </p:attrNameLst>
                                      </p:cBhvr>
                                    </p:anim>
                                    <p:set>
                                      <p:cBhvr>
                                        <p:cTn id="34" dur="770" fill="hold"/>
                                        <p:tgtEl>
                                          <p:spTgt spid="14"/>
                                        </p:tgtEl>
                                        <p:attrNameLst>
                                          <p:attrName>ppt_y</p:attrName>
                                        </p:attrNameLst>
                                      </p:cBhvr>
                                      <p:to>
                                        <p:strVal val="(#ppt_y+0.4)"/>
                                      </p:to>
                                    </p:set>
                                    <p:anim from="(#ppt_y+0.4)" to="(#ppt_y)" calcmode="lin" valueType="num">
                                      <p:cBhvr>
                                        <p:cTn id="35" dur="1230" accel="100000" fill="hold">
                                          <p:stCondLst>
                                            <p:cond delay="770"/>
                                          </p:stCondLst>
                                        </p:cTn>
                                        <p:tgtEl>
                                          <p:spTgt spid="1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7"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25</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201150" cy="686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 y="0"/>
            <a:ext cx="8077200" cy="7429296"/>
          </a:xfrm>
          <a:prstGeom prst="rect">
            <a:avLst/>
          </a:prstGeom>
          <a:noFill/>
          <a:ln w="9525">
            <a:noFill/>
            <a:miter lim="800000"/>
            <a:headEnd/>
            <a:tailEnd/>
          </a:ln>
        </p:spPr>
      </p:pic>
      <p:sp>
        <p:nvSpPr>
          <p:cNvPr id="8" name="Freeform 7"/>
          <p:cNvSpPr/>
          <p:nvPr/>
        </p:nvSpPr>
        <p:spPr>
          <a:xfrm>
            <a:off x="3222702" y="301083"/>
            <a:ext cx="1817649" cy="1616927"/>
          </a:xfrm>
          <a:custGeom>
            <a:avLst/>
            <a:gdLst>
              <a:gd name="connsiteX0" fmla="*/ 524108 w 1817649"/>
              <a:gd name="connsiteY0" fmla="*/ 0 h 1616927"/>
              <a:gd name="connsiteX1" fmla="*/ 1817649 w 1817649"/>
              <a:gd name="connsiteY1" fmla="*/ 936702 h 1616927"/>
              <a:gd name="connsiteX2" fmla="*/ 1326996 w 1817649"/>
              <a:gd name="connsiteY2" fmla="*/ 1616927 h 1616927"/>
              <a:gd name="connsiteX3" fmla="*/ 0 w 1817649"/>
              <a:gd name="connsiteY3" fmla="*/ 702527 h 1616927"/>
              <a:gd name="connsiteX4" fmla="*/ 524108 w 1817649"/>
              <a:gd name="connsiteY4" fmla="*/ 0 h 161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49" h="1616927">
                <a:moveTo>
                  <a:pt x="524108" y="0"/>
                </a:moveTo>
                <a:lnTo>
                  <a:pt x="1817649" y="936702"/>
                </a:lnTo>
                <a:lnTo>
                  <a:pt x="1326996" y="1616927"/>
                </a:lnTo>
                <a:lnTo>
                  <a:pt x="0" y="702527"/>
                </a:lnTo>
                <a:lnTo>
                  <a:pt x="524108" y="0"/>
                </a:lnTo>
                <a:close/>
              </a:path>
            </a:pathLst>
          </a:custGeom>
          <a:solidFill>
            <a:srgbClr val="269DE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10" name="Freeform 9"/>
          <p:cNvSpPr/>
          <p:nvPr/>
        </p:nvSpPr>
        <p:spPr>
          <a:xfrm>
            <a:off x="2754351" y="1003610"/>
            <a:ext cx="1795347" cy="1550019"/>
          </a:xfrm>
          <a:custGeom>
            <a:avLst/>
            <a:gdLst>
              <a:gd name="connsiteX0" fmla="*/ 446049 w 1795347"/>
              <a:gd name="connsiteY0" fmla="*/ 0 h 1550019"/>
              <a:gd name="connsiteX1" fmla="*/ 1795347 w 1795347"/>
              <a:gd name="connsiteY1" fmla="*/ 914400 h 1550019"/>
              <a:gd name="connsiteX2" fmla="*/ 1338147 w 1795347"/>
              <a:gd name="connsiteY2" fmla="*/ 1550019 h 1550019"/>
              <a:gd name="connsiteX3" fmla="*/ 0 w 1795347"/>
              <a:gd name="connsiteY3" fmla="*/ 635619 h 1550019"/>
              <a:gd name="connsiteX4" fmla="*/ 446049 w 1795347"/>
              <a:gd name="connsiteY4" fmla="*/ 0 h 15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47" h="1550019">
                <a:moveTo>
                  <a:pt x="446049" y="0"/>
                </a:moveTo>
                <a:lnTo>
                  <a:pt x="1795347" y="914400"/>
                </a:lnTo>
                <a:lnTo>
                  <a:pt x="1338147" y="1550019"/>
                </a:lnTo>
                <a:lnTo>
                  <a:pt x="0" y="635619"/>
                </a:lnTo>
                <a:lnTo>
                  <a:pt x="446049" y="0"/>
                </a:lnTo>
                <a:close/>
              </a:path>
            </a:pathLst>
          </a:custGeom>
          <a:solidFill>
            <a:srgbClr val="D0FA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a:t>
            </a:r>
            <a:endParaRPr lang="en-US" dirty="0">
              <a:solidFill>
                <a:schemeClr val="tx1"/>
              </a:solidFill>
            </a:endParaRPr>
          </a:p>
        </p:txBody>
      </p:sp>
      <p:sp>
        <p:nvSpPr>
          <p:cNvPr id="11" name="Freeform 10"/>
          <p:cNvSpPr/>
          <p:nvPr/>
        </p:nvSpPr>
        <p:spPr>
          <a:xfrm>
            <a:off x="4627756" y="1817649"/>
            <a:ext cx="1862254" cy="1639229"/>
          </a:xfrm>
          <a:custGeom>
            <a:avLst/>
            <a:gdLst>
              <a:gd name="connsiteX0" fmla="*/ 501805 w 1862254"/>
              <a:gd name="connsiteY0" fmla="*/ 0 h 1639229"/>
              <a:gd name="connsiteX1" fmla="*/ 1862254 w 1862254"/>
              <a:gd name="connsiteY1" fmla="*/ 970156 h 1639229"/>
              <a:gd name="connsiteX2" fmla="*/ 1349298 w 1862254"/>
              <a:gd name="connsiteY2" fmla="*/ 1639229 h 1639229"/>
              <a:gd name="connsiteX3" fmla="*/ 0 w 1862254"/>
              <a:gd name="connsiteY3" fmla="*/ 724829 h 1639229"/>
              <a:gd name="connsiteX4" fmla="*/ 468351 w 1862254"/>
              <a:gd name="connsiteY4" fmla="*/ 44605 h 1639229"/>
              <a:gd name="connsiteX5" fmla="*/ 468351 w 1862254"/>
              <a:gd name="connsiteY5" fmla="*/ 44605 h 16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254" h="1639229">
                <a:moveTo>
                  <a:pt x="501805" y="0"/>
                </a:moveTo>
                <a:lnTo>
                  <a:pt x="1862254" y="970156"/>
                </a:lnTo>
                <a:lnTo>
                  <a:pt x="1349298" y="1639229"/>
                </a:lnTo>
                <a:lnTo>
                  <a:pt x="0" y="724829"/>
                </a:lnTo>
                <a:lnTo>
                  <a:pt x="468351" y="44605"/>
                </a:lnTo>
                <a:lnTo>
                  <a:pt x="468351" y="44605"/>
                </a:lnTo>
              </a:path>
            </a:pathLst>
          </a:custGeom>
          <a:solidFill>
            <a:srgbClr val="46DA97"/>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33</a:t>
            </a:r>
            <a:endParaRPr lang="en-US" dirty="0"/>
          </a:p>
        </p:txBody>
      </p:sp>
      <p:sp>
        <p:nvSpPr>
          <p:cNvPr id="12" name="Freeform 11"/>
          <p:cNvSpPr/>
          <p:nvPr/>
        </p:nvSpPr>
        <p:spPr>
          <a:xfrm>
            <a:off x="4705815" y="4460488"/>
            <a:ext cx="1862253" cy="1650380"/>
          </a:xfrm>
          <a:custGeom>
            <a:avLst/>
            <a:gdLst>
              <a:gd name="connsiteX0" fmla="*/ 524107 w 1862253"/>
              <a:gd name="connsiteY0" fmla="*/ 0 h 1650380"/>
              <a:gd name="connsiteX1" fmla="*/ 1862253 w 1862253"/>
              <a:gd name="connsiteY1" fmla="*/ 925551 h 1650380"/>
              <a:gd name="connsiteX2" fmla="*/ 1304692 w 1862253"/>
              <a:gd name="connsiteY2" fmla="*/ 1650380 h 1650380"/>
              <a:gd name="connsiteX3" fmla="*/ 0 w 1862253"/>
              <a:gd name="connsiteY3" fmla="*/ 713678 h 1650380"/>
              <a:gd name="connsiteX4" fmla="*/ 524107 w 1862253"/>
              <a:gd name="connsiteY4" fmla="*/ 0 h 165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53" h="1650380">
                <a:moveTo>
                  <a:pt x="524107" y="0"/>
                </a:moveTo>
                <a:lnTo>
                  <a:pt x="1862253" y="925551"/>
                </a:lnTo>
                <a:lnTo>
                  <a:pt x="1304692" y="1650380"/>
                </a:lnTo>
                <a:lnTo>
                  <a:pt x="0" y="713678"/>
                </a:lnTo>
                <a:lnTo>
                  <a:pt x="524107" y="0"/>
                </a:lnTo>
                <a:close/>
              </a:path>
            </a:pathLst>
          </a:cu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29</a:t>
            </a:r>
            <a:endParaRPr lang="en-US" dirty="0">
              <a:solidFill>
                <a:schemeClr val="tx1"/>
              </a:solidFill>
            </a:endParaRPr>
          </a:p>
        </p:txBody>
      </p:sp>
      <p:sp>
        <p:nvSpPr>
          <p:cNvPr id="13" name="Rectangle 12"/>
          <p:cNvSpPr/>
          <p:nvPr/>
        </p:nvSpPr>
        <p:spPr>
          <a:xfrm>
            <a:off x="533400" y="304800"/>
            <a:ext cx="8382000" cy="16002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 </a:t>
            </a:r>
            <a:r>
              <a:rPr lang="en-US" sz="2800" dirty="0" smtClean="0">
                <a:solidFill>
                  <a:schemeClr val="tx1"/>
                </a:solidFill>
              </a:rPr>
              <a:t>Justin </a:t>
            </a:r>
            <a:r>
              <a:rPr lang="en-US" sz="2800" dirty="0" smtClean="0">
                <a:solidFill>
                  <a:schemeClr val="tx1"/>
                </a:solidFill>
              </a:rPr>
              <a:t>comes into the tax office and says,</a:t>
            </a:r>
          </a:p>
          <a:p>
            <a:endParaRPr lang="en-US" sz="900" dirty="0" smtClean="0">
              <a:solidFill>
                <a:schemeClr val="tx1"/>
              </a:solidFill>
            </a:endParaRPr>
          </a:p>
          <a:p>
            <a:r>
              <a:rPr lang="en-US" sz="2800" dirty="0" smtClean="0">
                <a:solidFill>
                  <a:schemeClr val="tx1"/>
                </a:solidFill>
              </a:rPr>
              <a:t>“I want to combine my two lots for tax purposes.“</a:t>
            </a:r>
            <a:endParaRPr lang="en-US" sz="2800" dirty="0">
              <a:solidFill>
                <a:schemeClr val="tx1"/>
              </a:solidFill>
            </a:endParaRPr>
          </a:p>
        </p:txBody>
      </p:sp>
      <p:sp>
        <p:nvSpPr>
          <p:cNvPr id="27" name="Rectangle 26"/>
          <p:cNvSpPr/>
          <p:nvPr/>
        </p:nvSpPr>
        <p:spPr>
          <a:xfrm>
            <a:off x="838200" y="2057400"/>
            <a:ext cx="7543800" cy="66448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What  is he really and truly saying?</a:t>
            </a:r>
            <a:endParaRPr lang="en-US" sz="2800" dirty="0">
              <a:solidFill>
                <a:schemeClr val="tx1"/>
              </a:solidFill>
            </a:endParaRPr>
          </a:p>
        </p:txBody>
      </p:sp>
      <p:cxnSp>
        <p:nvCxnSpPr>
          <p:cNvPr id="15" name="Straight Connector 14"/>
          <p:cNvCxnSpPr/>
          <p:nvPr/>
        </p:nvCxnSpPr>
        <p:spPr>
          <a:xfrm>
            <a:off x="5715000" y="1676400"/>
            <a:ext cx="2590800" cy="0"/>
          </a:xfrm>
          <a:prstGeom prst="line">
            <a:avLst/>
          </a:prstGeom>
          <a:ln w="57150">
            <a:solidFill>
              <a:srgbClr val="F6161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219200" y="3925228"/>
            <a:ext cx="6705600" cy="262797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Most likely, what he is really means is, </a:t>
            </a:r>
          </a:p>
          <a:p>
            <a:r>
              <a:rPr lang="en-US" sz="2800" b="1" i="1" dirty="0" smtClean="0">
                <a:solidFill>
                  <a:schemeClr val="tx1"/>
                </a:solidFill>
              </a:rPr>
              <a:t>“I want to lower my tax bill; but I still </a:t>
            </a:r>
          </a:p>
          <a:p>
            <a:r>
              <a:rPr lang="en-US" sz="2800" b="1" i="1" dirty="0" smtClean="0">
                <a:solidFill>
                  <a:schemeClr val="tx1"/>
                </a:solidFill>
              </a:rPr>
              <a:t> want to be able to sell the lots</a:t>
            </a:r>
          </a:p>
          <a:p>
            <a:r>
              <a:rPr lang="en-US" sz="2800" b="1" i="1" dirty="0" smtClean="0">
                <a:solidFill>
                  <a:schemeClr val="tx1"/>
                </a:solidFill>
              </a:rPr>
              <a:t> individually just in case I get a chance</a:t>
            </a:r>
          </a:p>
          <a:p>
            <a:r>
              <a:rPr lang="en-US" sz="2800" b="1" i="1" dirty="0" smtClean="0">
                <a:solidFill>
                  <a:schemeClr val="tx1"/>
                </a:solidFill>
              </a:rPr>
              <a:t> to sell one of them.“</a:t>
            </a:r>
            <a:endParaRPr lang="en-US" sz="2800" b="1" i="1" dirty="0">
              <a:solidFill>
                <a:schemeClr val="tx1"/>
              </a:solidFill>
            </a:endParaRPr>
          </a:p>
        </p:txBody>
      </p:sp>
      <p:sp>
        <p:nvSpPr>
          <p:cNvPr id="14" name="Rectangle 13"/>
          <p:cNvSpPr/>
          <p:nvPr/>
        </p:nvSpPr>
        <p:spPr>
          <a:xfrm>
            <a:off x="1196898" y="3164212"/>
            <a:ext cx="6705600" cy="7674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rPr>
              <a:t>When he says, “. . . for tax purposes. . .”</a:t>
            </a:r>
            <a:endParaRPr lang="en-US" sz="2800" b="1" i="1"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70" decel="100000"/>
                                        <p:tgtEl>
                                          <p:spTgt spid="27"/>
                                        </p:tgtEl>
                                      </p:cBhvr>
                                    </p:animEffect>
                                    <p:animScale>
                                      <p:cBhvr>
                                        <p:cTn id="14" dur="770" decel="100000"/>
                                        <p:tgtEl>
                                          <p:spTgt spid="27"/>
                                        </p:tgtEl>
                                      </p:cBhvr>
                                      <p:from x="10000" y="10000"/>
                                      <p:to x="200000" y="450000"/>
                                    </p:animScale>
                                    <p:animScale>
                                      <p:cBhvr>
                                        <p:cTn id="15" dur="1230" accel="100000" fill="hold">
                                          <p:stCondLst>
                                            <p:cond delay="770"/>
                                          </p:stCondLst>
                                        </p:cTn>
                                        <p:tgtEl>
                                          <p:spTgt spid="27"/>
                                        </p:tgtEl>
                                      </p:cBhvr>
                                      <p:from x="200000" y="450000"/>
                                      <p:to x="100000" y="100000"/>
                                    </p:animScale>
                                    <p:set>
                                      <p:cBhvr>
                                        <p:cTn id="16" dur="770" fill="hold"/>
                                        <p:tgtEl>
                                          <p:spTgt spid="27"/>
                                        </p:tgtEl>
                                        <p:attrNameLst>
                                          <p:attrName>ppt_x</p:attrName>
                                        </p:attrNameLst>
                                      </p:cBhvr>
                                      <p:to>
                                        <p:strVal val="(0.5)"/>
                                      </p:to>
                                    </p:set>
                                    <p:anim from="(0.5)" to="(#ppt_x)" calcmode="lin" valueType="num">
                                      <p:cBhvr>
                                        <p:cTn id="17" dur="1230" accel="100000" fill="hold">
                                          <p:stCondLst>
                                            <p:cond delay="770"/>
                                          </p:stCondLst>
                                        </p:cTn>
                                        <p:tgtEl>
                                          <p:spTgt spid="27"/>
                                        </p:tgtEl>
                                        <p:attrNameLst>
                                          <p:attrName>ppt_x</p:attrName>
                                        </p:attrNameLst>
                                      </p:cBhvr>
                                    </p:anim>
                                    <p:set>
                                      <p:cBhvr>
                                        <p:cTn id="18" dur="770" fill="hold"/>
                                        <p:tgtEl>
                                          <p:spTgt spid="27"/>
                                        </p:tgtEl>
                                        <p:attrNameLst>
                                          <p:attrName>ppt_y</p:attrName>
                                        </p:attrNameLst>
                                      </p:cBhvr>
                                      <p:to>
                                        <p:strVal val="(#ppt_y+0.4)"/>
                                      </p:to>
                                    </p:set>
                                    <p:anim from="(#ppt_y+0.4)" to="(#ppt_y)" calcmode="lin" valueType="num">
                                      <p:cBhvr>
                                        <p:cTn id="19" dur="1230" accel="100000" fill="hold">
                                          <p:stCondLst>
                                            <p:cond delay="770"/>
                                          </p:stCondLst>
                                        </p:cTn>
                                        <p:tgtEl>
                                          <p:spTgt spid="27"/>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par>
                                <p:cTn id="27" presetID="53"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16"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26</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201150" cy="686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 y="0"/>
            <a:ext cx="8077200" cy="7429296"/>
          </a:xfrm>
          <a:prstGeom prst="rect">
            <a:avLst/>
          </a:prstGeom>
          <a:noFill/>
          <a:ln w="9525">
            <a:noFill/>
            <a:miter lim="800000"/>
            <a:headEnd/>
            <a:tailEnd/>
          </a:ln>
        </p:spPr>
      </p:pic>
      <p:sp>
        <p:nvSpPr>
          <p:cNvPr id="8" name="Freeform 7"/>
          <p:cNvSpPr/>
          <p:nvPr/>
        </p:nvSpPr>
        <p:spPr>
          <a:xfrm>
            <a:off x="3222702" y="301083"/>
            <a:ext cx="1817649" cy="1616927"/>
          </a:xfrm>
          <a:custGeom>
            <a:avLst/>
            <a:gdLst>
              <a:gd name="connsiteX0" fmla="*/ 524108 w 1817649"/>
              <a:gd name="connsiteY0" fmla="*/ 0 h 1616927"/>
              <a:gd name="connsiteX1" fmla="*/ 1817649 w 1817649"/>
              <a:gd name="connsiteY1" fmla="*/ 936702 h 1616927"/>
              <a:gd name="connsiteX2" fmla="*/ 1326996 w 1817649"/>
              <a:gd name="connsiteY2" fmla="*/ 1616927 h 1616927"/>
              <a:gd name="connsiteX3" fmla="*/ 0 w 1817649"/>
              <a:gd name="connsiteY3" fmla="*/ 702527 h 1616927"/>
              <a:gd name="connsiteX4" fmla="*/ 524108 w 1817649"/>
              <a:gd name="connsiteY4" fmla="*/ 0 h 161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49" h="1616927">
                <a:moveTo>
                  <a:pt x="524108" y="0"/>
                </a:moveTo>
                <a:lnTo>
                  <a:pt x="1817649" y="936702"/>
                </a:lnTo>
                <a:lnTo>
                  <a:pt x="1326996" y="1616927"/>
                </a:lnTo>
                <a:lnTo>
                  <a:pt x="0" y="702527"/>
                </a:lnTo>
                <a:lnTo>
                  <a:pt x="524108" y="0"/>
                </a:lnTo>
                <a:close/>
              </a:path>
            </a:pathLst>
          </a:custGeom>
          <a:solidFill>
            <a:srgbClr val="269DE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10" name="Freeform 9"/>
          <p:cNvSpPr/>
          <p:nvPr/>
        </p:nvSpPr>
        <p:spPr>
          <a:xfrm>
            <a:off x="2754351" y="1003610"/>
            <a:ext cx="1795347" cy="1550019"/>
          </a:xfrm>
          <a:custGeom>
            <a:avLst/>
            <a:gdLst>
              <a:gd name="connsiteX0" fmla="*/ 446049 w 1795347"/>
              <a:gd name="connsiteY0" fmla="*/ 0 h 1550019"/>
              <a:gd name="connsiteX1" fmla="*/ 1795347 w 1795347"/>
              <a:gd name="connsiteY1" fmla="*/ 914400 h 1550019"/>
              <a:gd name="connsiteX2" fmla="*/ 1338147 w 1795347"/>
              <a:gd name="connsiteY2" fmla="*/ 1550019 h 1550019"/>
              <a:gd name="connsiteX3" fmla="*/ 0 w 1795347"/>
              <a:gd name="connsiteY3" fmla="*/ 635619 h 1550019"/>
              <a:gd name="connsiteX4" fmla="*/ 446049 w 1795347"/>
              <a:gd name="connsiteY4" fmla="*/ 0 h 15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47" h="1550019">
                <a:moveTo>
                  <a:pt x="446049" y="0"/>
                </a:moveTo>
                <a:lnTo>
                  <a:pt x="1795347" y="914400"/>
                </a:lnTo>
                <a:lnTo>
                  <a:pt x="1338147" y="1550019"/>
                </a:lnTo>
                <a:lnTo>
                  <a:pt x="0" y="635619"/>
                </a:lnTo>
                <a:lnTo>
                  <a:pt x="446049" y="0"/>
                </a:lnTo>
                <a:close/>
              </a:path>
            </a:pathLst>
          </a:custGeom>
          <a:solidFill>
            <a:srgbClr val="D0FA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a:t>
            </a:r>
            <a:endParaRPr lang="en-US" dirty="0">
              <a:solidFill>
                <a:schemeClr val="tx1"/>
              </a:solidFill>
            </a:endParaRPr>
          </a:p>
        </p:txBody>
      </p:sp>
      <p:sp>
        <p:nvSpPr>
          <p:cNvPr id="11" name="Freeform 10"/>
          <p:cNvSpPr/>
          <p:nvPr/>
        </p:nvSpPr>
        <p:spPr>
          <a:xfrm>
            <a:off x="4168697" y="2451834"/>
            <a:ext cx="1862254" cy="1639229"/>
          </a:xfrm>
          <a:custGeom>
            <a:avLst/>
            <a:gdLst>
              <a:gd name="connsiteX0" fmla="*/ 501805 w 1862254"/>
              <a:gd name="connsiteY0" fmla="*/ 0 h 1639229"/>
              <a:gd name="connsiteX1" fmla="*/ 1862254 w 1862254"/>
              <a:gd name="connsiteY1" fmla="*/ 970156 h 1639229"/>
              <a:gd name="connsiteX2" fmla="*/ 1349298 w 1862254"/>
              <a:gd name="connsiteY2" fmla="*/ 1639229 h 1639229"/>
              <a:gd name="connsiteX3" fmla="*/ 0 w 1862254"/>
              <a:gd name="connsiteY3" fmla="*/ 724829 h 1639229"/>
              <a:gd name="connsiteX4" fmla="*/ 468351 w 1862254"/>
              <a:gd name="connsiteY4" fmla="*/ 44605 h 1639229"/>
              <a:gd name="connsiteX5" fmla="*/ 468351 w 1862254"/>
              <a:gd name="connsiteY5" fmla="*/ 44605 h 16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254" h="1639229">
                <a:moveTo>
                  <a:pt x="501805" y="0"/>
                </a:moveTo>
                <a:lnTo>
                  <a:pt x="1862254" y="970156"/>
                </a:lnTo>
                <a:lnTo>
                  <a:pt x="1349298" y="1639229"/>
                </a:lnTo>
                <a:lnTo>
                  <a:pt x="0" y="724829"/>
                </a:lnTo>
                <a:lnTo>
                  <a:pt x="468351" y="44605"/>
                </a:lnTo>
                <a:lnTo>
                  <a:pt x="468351" y="44605"/>
                </a:lnTo>
              </a:path>
            </a:pathLst>
          </a:custGeom>
          <a:solidFill>
            <a:srgbClr val="46DA97"/>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34</a:t>
            </a:r>
            <a:endParaRPr lang="en-US" dirty="0"/>
          </a:p>
        </p:txBody>
      </p:sp>
      <p:sp>
        <p:nvSpPr>
          <p:cNvPr id="12" name="Freeform 11"/>
          <p:cNvSpPr/>
          <p:nvPr/>
        </p:nvSpPr>
        <p:spPr>
          <a:xfrm>
            <a:off x="4705815" y="4460488"/>
            <a:ext cx="1862253" cy="1650380"/>
          </a:xfrm>
          <a:custGeom>
            <a:avLst/>
            <a:gdLst>
              <a:gd name="connsiteX0" fmla="*/ 524107 w 1862253"/>
              <a:gd name="connsiteY0" fmla="*/ 0 h 1650380"/>
              <a:gd name="connsiteX1" fmla="*/ 1862253 w 1862253"/>
              <a:gd name="connsiteY1" fmla="*/ 925551 h 1650380"/>
              <a:gd name="connsiteX2" fmla="*/ 1304692 w 1862253"/>
              <a:gd name="connsiteY2" fmla="*/ 1650380 h 1650380"/>
              <a:gd name="connsiteX3" fmla="*/ 0 w 1862253"/>
              <a:gd name="connsiteY3" fmla="*/ 713678 h 1650380"/>
              <a:gd name="connsiteX4" fmla="*/ 524107 w 1862253"/>
              <a:gd name="connsiteY4" fmla="*/ 0 h 165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53" h="1650380">
                <a:moveTo>
                  <a:pt x="524107" y="0"/>
                </a:moveTo>
                <a:lnTo>
                  <a:pt x="1862253" y="925551"/>
                </a:lnTo>
                <a:lnTo>
                  <a:pt x="1304692" y="1650380"/>
                </a:lnTo>
                <a:lnTo>
                  <a:pt x="0" y="713678"/>
                </a:lnTo>
                <a:lnTo>
                  <a:pt x="524107" y="0"/>
                </a:lnTo>
                <a:close/>
              </a:path>
            </a:pathLst>
          </a:cu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29</a:t>
            </a:r>
            <a:endParaRPr lang="en-US" dirty="0">
              <a:solidFill>
                <a:schemeClr val="tx1"/>
              </a:solidFill>
            </a:endParaRPr>
          </a:p>
        </p:txBody>
      </p:sp>
      <p:sp>
        <p:nvSpPr>
          <p:cNvPr id="18" name="Rectangle 17"/>
          <p:cNvSpPr/>
          <p:nvPr/>
        </p:nvSpPr>
        <p:spPr>
          <a:xfrm>
            <a:off x="5181600" y="381000"/>
            <a:ext cx="3581400" cy="1447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Suppose the mapper simply merges the two lots into a single parcel without some muniment recorded in the register of deeds. </a:t>
            </a:r>
            <a:endParaRPr lang="en-US" dirty="0">
              <a:solidFill>
                <a:schemeClr val="tx1"/>
              </a:solidFill>
            </a:endParaRPr>
          </a:p>
        </p:txBody>
      </p:sp>
      <p:sp>
        <p:nvSpPr>
          <p:cNvPr id="19" name="Rectangle 18"/>
          <p:cNvSpPr/>
          <p:nvPr/>
        </p:nvSpPr>
        <p:spPr>
          <a:xfrm>
            <a:off x="436019" y="4624887"/>
            <a:ext cx="8326980" cy="5787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r>
            <a:br>
              <a:rPr lang="en-US" dirty="0" smtClean="0">
                <a:solidFill>
                  <a:schemeClr val="tx1"/>
                </a:solidFill>
              </a:rPr>
            </a:br>
            <a:r>
              <a:rPr lang="en-US" dirty="0" smtClean="0">
                <a:solidFill>
                  <a:schemeClr val="tx1"/>
                </a:solidFill>
              </a:rPr>
              <a:t>What is the total tax value of </a:t>
            </a:r>
            <a:r>
              <a:rPr lang="en-US" dirty="0" smtClean="0">
                <a:solidFill>
                  <a:schemeClr val="tx1"/>
                </a:solidFill>
              </a:rPr>
              <a:t>Terry </a:t>
            </a:r>
            <a:r>
              <a:rPr lang="en-US" dirty="0" err="1" smtClean="0">
                <a:solidFill>
                  <a:schemeClr val="tx1"/>
                </a:solidFill>
              </a:rPr>
              <a:t>Dactel’s</a:t>
            </a:r>
            <a:r>
              <a:rPr lang="en-US" dirty="0" smtClean="0">
                <a:solidFill>
                  <a:schemeClr val="tx1"/>
                </a:solidFill>
              </a:rPr>
              <a:t> two </a:t>
            </a:r>
            <a:r>
              <a:rPr lang="en-US" dirty="0" smtClean="0">
                <a:solidFill>
                  <a:schemeClr val="tx1"/>
                </a:solidFill>
              </a:rPr>
              <a:t>lots?</a:t>
            </a:r>
          </a:p>
          <a:p>
            <a:pPr algn="ctr"/>
            <a:endParaRPr lang="en-US" dirty="0">
              <a:solidFill>
                <a:schemeClr val="tx1"/>
              </a:solidFill>
            </a:endParaRPr>
          </a:p>
        </p:txBody>
      </p:sp>
      <p:sp>
        <p:nvSpPr>
          <p:cNvPr id="27" name="Rectangle 26"/>
          <p:cNvSpPr/>
          <p:nvPr/>
        </p:nvSpPr>
        <p:spPr>
          <a:xfrm>
            <a:off x="475130" y="5452400"/>
            <a:ext cx="8287870" cy="75965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Are they being treated in a just and equitable manner as directed by the Constitution of North Carolina?  </a:t>
            </a:r>
            <a:endParaRPr lang="en-US" dirty="0">
              <a:solidFill>
                <a:schemeClr val="tx1"/>
              </a:solidFill>
            </a:endParaRPr>
          </a:p>
        </p:txBody>
      </p:sp>
      <p:sp>
        <p:nvSpPr>
          <p:cNvPr id="22" name="Rectangle 21"/>
          <p:cNvSpPr/>
          <p:nvPr/>
        </p:nvSpPr>
        <p:spPr>
          <a:xfrm>
            <a:off x="475130" y="3024586"/>
            <a:ext cx="3541056" cy="762000"/>
          </a:xfrm>
          <a:prstGeom prst="rect">
            <a:avLst/>
          </a:prstGeom>
          <a:solidFill>
            <a:srgbClr val="E1ED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How many lots </a:t>
            </a:r>
            <a:r>
              <a:rPr lang="en-US" dirty="0" smtClean="0">
                <a:solidFill>
                  <a:schemeClr val="tx1"/>
                </a:solidFill>
              </a:rPr>
              <a:t>Justin </a:t>
            </a:r>
            <a:endParaRPr lang="en-US" dirty="0" smtClean="0">
              <a:solidFill>
                <a:schemeClr val="tx1"/>
              </a:solidFill>
            </a:endParaRPr>
          </a:p>
          <a:p>
            <a:pPr algn="ctr"/>
            <a:r>
              <a:rPr lang="en-US" dirty="0" smtClean="0">
                <a:solidFill>
                  <a:schemeClr val="tx1"/>
                </a:solidFill>
              </a:rPr>
              <a:t>legally own?  </a:t>
            </a:r>
          </a:p>
        </p:txBody>
      </p:sp>
      <p:sp>
        <p:nvSpPr>
          <p:cNvPr id="23" name="Rectangle 22"/>
          <p:cNvSpPr/>
          <p:nvPr/>
        </p:nvSpPr>
        <p:spPr>
          <a:xfrm>
            <a:off x="475347" y="3911931"/>
            <a:ext cx="3540841" cy="472025"/>
          </a:xfrm>
          <a:prstGeom prst="rect">
            <a:avLst/>
          </a:prstGeom>
          <a:solidFill>
            <a:srgbClr val="A5E6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How much can he sell each lot?</a:t>
            </a:r>
            <a:endParaRPr lang="en-US" dirty="0">
              <a:solidFill>
                <a:schemeClr val="tx1"/>
              </a:solidFill>
            </a:endParaRPr>
          </a:p>
        </p:txBody>
      </p:sp>
      <p:sp>
        <p:nvSpPr>
          <p:cNvPr id="24" name="Rectangle 23"/>
          <p:cNvSpPr/>
          <p:nvPr/>
        </p:nvSpPr>
        <p:spPr>
          <a:xfrm>
            <a:off x="5221940" y="3630591"/>
            <a:ext cx="3541059" cy="762000"/>
          </a:xfrm>
          <a:prstGeom prst="rect">
            <a:avLst/>
          </a:prstGeom>
          <a:solidFill>
            <a:srgbClr val="DDB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Is </a:t>
            </a:r>
            <a:r>
              <a:rPr lang="en-US" dirty="0" smtClean="0">
                <a:solidFill>
                  <a:schemeClr val="tx1"/>
                </a:solidFill>
              </a:rPr>
              <a:t>Justin’s </a:t>
            </a:r>
            <a:r>
              <a:rPr lang="en-US" dirty="0" smtClean="0">
                <a:solidFill>
                  <a:schemeClr val="tx1"/>
                </a:solidFill>
              </a:rPr>
              <a:t>property being assessed “at value?”</a:t>
            </a:r>
            <a:endParaRPr lang="en-US" dirty="0">
              <a:solidFill>
                <a:schemeClr val="tx1"/>
              </a:solidFill>
            </a:endParaRPr>
          </a:p>
        </p:txBody>
      </p:sp>
      <p:grpSp>
        <p:nvGrpSpPr>
          <p:cNvPr id="2" name="Group 27"/>
          <p:cNvGrpSpPr/>
          <p:nvPr/>
        </p:nvGrpSpPr>
        <p:grpSpPr>
          <a:xfrm>
            <a:off x="2765502" y="301083"/>
            <a:ext cx="2274849" cy="2241395"/>
            <a:chOff x="2765502" y="301083"/>
            <a:chExt cx="2274849" cy="2241395"/>
          </a:xfrm>
          <a:solidFill>
            <a:srgbClr val="FFFF00"/>
          </a:solidFill>
        </p:grpSpPr>
        <p:sp>
          <p:nvSpPr>
            <p:cNvPr id="16" name="Freeform 15"/>
            <p:cNvSpPr/>
            <p:nvPr/>
          </p:nvSpPr>
          <p:spPr>
            <a:xfrm>
              <a:off x="2765502" y="301083"/>
              <a:ext cx="2274849" cy="2241395"/>
            </a:xfrm>
            <a:custGeom>
              <a:avLst/>
              <a:gdLst>
                <a:gd name="connsiteX0" fmla="*/ 970157 w 2274849"/>
                <a:gd name="connsiteY0" fmla="*/ 0 h 2241395"/>
                <a:gd name="connsiteX1" fmla="*/ 2274849 w 2274849"/>
                <a:gd name="connsiteY1" fmla="*/ 936702 h 2241395"/>
                <a:gd name="connsiteX2" fmla="*/ 1338147 w 2274849"/>
                <a:gd name="connsiteY2" fmla="*/ 2241395 h 2241395"/>
                <a:gd name="connsiteX3" fmla="*/ 0 w 2274849"/>
                <a:gd name="connsiteY3" fmla="*/ 1349297 h 2241395"/>
                <a:gd name="connsiteX4" fmla="*/ 970157 w 2274849"/>
                <a:gd name="connsiteY4" fmla="*/ 0 h 224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849" h="2241395">
                  <a:moveTo>
                    <a:pt x="970157" y="0"/>
                  </a:moveTo>
                  <a:lnTo>
                    <a:pt x="2274849" y="936702"/>
                  </a:lnTo>
                  <a:lnTo>
                    <a:pt x="1338147" y="2241395"/>
                  </a:lnTo>
                  <a:lnTo>
                    <a:pt x="0" y="1349297"/>
                  </a:lnTo>
                  <a:lnTo>
                    <a:pt x="970157" y="0"/>
                  </a:lnTo>
                  <a:close/>
                </a:path>
              </a:pathLst>
            </a:cu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p:cNvCxnSpPr/>
            <p:nvPr/>
          </p:nvCxnSpPr>
          <p:spPr>
            <a:xfrm>
              <a:off x="3200400" y="990600"/>
              <a:ext cx="1295400" cy="914400"/>
            </a:xfrm>
            <a:prstGeom prst="line">
              <a:avLst/>
            </a:prstGeom>
            <a:grp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86200" y="990600"/>
              <a:ext cx="533400" cy="369332"/>
            </a:xfrm>
            <a:prstGeom prst="rect">
              <a:avLst/>
            </a:prstGeom>
            <a:grpFill/>
          </p:spPr>
          <p:txBody>
            <a:bodyPr wrap="square" rtlCol="0">
              <a:spAutoFit/>
            </a:bodyPr>
            <a:lstStyle/>
            <a:p>
              <a:r>
                <a:rPr lang="en-US" dirty="0" smtClean="0"/>
                <a:t>17</a:t>
              </a:r>
              <a:endParaRPr lang="en-US" dirty="0"/>
            </a:p>
          </p:txBody>
        </p:sp>
        <p:sp>
          <p:nvSpPr>
            <p:cNvPr id="26" name="TextBox 25"/>
            <p:cNvSpPr txBox="1"/>
            <p:nvPr/>
          </p:nvSpPr>
          <p:spPr>
            <a:xfrm>
              <a:off x="3352800" y="1600200"/>
              <a:ext cx="533400" cy="369332"/>
            </a:xfrm>
            <a:prstGeom prst="rect">
              <a:avLst/>
            </a:prstGeom>
            <a:grpFill/>
          </p:spPr>
          <p:txBody>
            <a:bodyPr wrap="square" rtlCol="0">
              <a:spAutoFit/>
            </a:bodyPr>
            <a:lstStyle/>
            <a:p>
              <a:r>
                <a:rPr lang="en-US" dirty="0" smtClean="0"/>
                <a:t>16</a:t>
              </a:r>
              <a:endParaRPr lang="en-US" dirty="0"/>
            </a:p>
          </p:txBody>
        </p:sp>
      </p:grpSp>
      <p:sp>
        <p:nvSpPr>
          <p:cNvPr id="28" name="Rectangle 27"/>
          <p:cNvSpPr/>
          <p:nvPr/>
        </p:nvSpPr>
        <p:spPr>
          <a:xfrm>
            <a:off x="457199" y="1929087"/>
            <a:ext cx="3558987" cy="914400"/>
          </a:xfrm>
          <a:prstGeom prst="rect">
            <a:avLst/>
          </a:prstGeom>
          <a:solidFill>
            <a:srgbClr val="FDE2CB"/>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 the tax maps or the CAMA records have any bearing on the legal status of real property? </a:t>
            </a:r>
          </a:p>
        </p:txBody>
      </p:sp>
      <p:sp>
        <p:nvSpPr>
          <p:cNvPr id="20" name="Rectangle 19"/>
          <p:cNvSpPr/>
          <p:nvPr/>
        </p:nvSpPr>
        <p:spPr>
          <a:xfrm>
            <a:off x="5198245" y="2046309"/>
            <a:ext cx="3564754" cy="1295400"/>
          </a:xfrm>
          <a:prstGeom prst="rect">
            <a:avLst/>
          </a:prstGeom>
          <a:solidFill>
            <a:srgbClr val="D4F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Does </a:t>
            </a:r>
            <a:r>
              <a:rPr lang="en-US" dirty="0" smtClean="0">
                <a:solidFill>
                  <a:schemeClr val="tx1"/>
                </a:solidFill>
              </a:rPr>
              <a:t>Justin’s </a:t>
            </a:r>
            <a:r>
              <a:rPr lang="en-US" dirty="0" smtClean="0">
                <a:solidFill>
                  <a:schemeClr val="tx1"/>
                </a:solidFill>
              </a:rPr>
              <a:t>tax parcel           now match the definition            of a parcel as given in                GS 47-30(f)(11)(c)(1)? </a:t>
            </a:r>
            <a:endParaRPr lang="en-US" dirty="0">
              <a:solidFill>
                <a:schemeClr val="tx1"/>
              </a:solidFill>
            </a:endParaRPr>
          </a:p>
        </p:txBody>
      </p:sp>
      <p:sp>
        <p:nvSpPr>
          <p:cNvPr id="17" name="Rectangle 16"/>
          <p:cNvSpPr/>
          <p:nvPr/>
        </p:nvSpPr>
        <p:spPr>
          <a:xfrm>
            <a:off x="436019" y="449607"/>
            <a:ext cx="3581400" cy="1295400"/>
          </a:xfrm>
          <a:prstGeom prst="rect">
            <a:avLst/>
          </a:prstGeom>
          <a:solidFill>
            <a:srgbClr val="FCFD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Depending on the county’s Schedule of Values, </a:t>
            </a:r>
            <a:r>
              <a:rPr lang="en-US" dirty="0" smtClean="0">
                <a:solidFill>
                  <a:schemeClr val="tx1"/>
                </a:solidFill>
              </a:rPr>
              <a:t>Justin’s </a:t>
            </a:r>
            <a:r>
              <a:rPr lang="en-US" dirty="0" smtClean="0">
                <a:solidFill>
                  <a:schemeClr val="tx1"/>
                </a:solidFill>
              </a:rPr>
              <a:t>tax value on the new combined lot may be $80,000, or $85,000.  </a:t>
            </a:r>
            <a:endParaRPr lang="en-US" dirty="0">
              <a:solidFill>
                <a:schemeClr val="tx1"/>
              </a:solidFill>
            </a:endParaRPr>
          </a:p>
        </p:txBody>
      </p:sp>
    </p:spTree>
    <p:extLst>
      <p:ext uri="{BB962C8B-B14F-4D97-AF65-F5344CB8AC3E}">
        <p14:creationId xmlns:p14="http://schemas.microsoft.com/office/powerpoint/2010/main" val="39832712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3"/>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strVal val="#ppt_w+.3"/>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Effect transition="in" filter="fade">
                                      <p:cBhvr>
                                        <p:cTn id="21" dur="1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7" grpId="0" animBg="1"/>
      <p:bldP spid="22" grpId="0" animBg="1"/>
      <p:bldP spid="23" grpId="0" animBg="1"/>
      <p:bldP spid="24" grpId="0" animBg="1"/>
      <p:bldP spid="28" grpId="0" animBg="1"/>
      <p:bldP spid="20"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27</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201150" cy="686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57200" y="0"/>
            <a:ext cx="8077200" cy="7429296"/>
          </a:xfrm>
          <a:prstGeom prst="rect">
            <a:avLst/>
          </a:prstGeom>
          <a:noFill/>
          <a:ln w="9525">
            <a:noFill/>
            <a:miter lim="800000"/>
            <a:headEnd/>
            <a:tailEnd/>
          </a:ln>
        </p:spPr>
      </p:pic>
      <p:sp>
        <p:nvSpPr>
          <p:cNvPr id="8" name="Freeform 7"/>
          <p:cNvSpPr/>
          <p:nvPr/>
        </p:nvSpPr>
        <p:spPr>
          <a:xfrm>
            <a:off x="3222702" y="301083"/>
            <a:ext cx="1817649" cy="1616927"/>
          </a:xfrm>
          <a:custGeom>
            <a:avLst/>
            <a:gdLst>
              <a:gd name="connsiteX0" fmla="*/ 524108 w 1817649"/>
              <a:gd name="connsiteY0" fmla="*/ 0 h 1616927"/>
              <a:gd name="connsiteX1" fmla="*/ 1817649 w 1817649"/>
              <a:gd name="connsiteY1" fmla="*/ 936702 h 1616927"/>
              <a:gd name="connsiteX2" fmla="*/ 1326996 w 1817649"/>
              <a:gd name="connsiteY2" fmla="*/ 1616927 h 1616927"/>
              <a:gd name="connsiteX3" fmla="*/ 0 w 1817649"/>
              <a:gd name="connsiteY3" fmla="*/ 702527 h 1616927"/>
              <a:gd name="connsiteX4" fmla="*/ 524108 w 1817649"/>
              <a:gd name="connsiteY4" fmla="*/ 0 h 161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649" h="1616927">
                <a:moveTo>
                  <a:pt x="524108" y="0"/>
                </a:moveTo>
                <a:lnTo>
                  <a:pt x="1817649" y="936702"/>
                </a:lnTo>
                <a:lnTo>
                  <a:pt x="1326996" y="1616927"/>
                </a:lnTo>
                <a:lnTo>
                  <a:pt x="0" y="702527"/>
                </a:lnTo>
                <a:lnTo>
                  <a:pt x="524108" y="0"/>
                </a:lnTo>
                <a:close/>
              </a:path>
            </a:pathLst>
          </a:custGeom>
          <a:solidFill>
            <a:srgbClr val="269DE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17</a:t>
            </a:r>
            <a:endParaRPr lang="en-US" dirty="0">
              <a:solidFill>
                <a:schemeClr val="tx1"/>
              </a:solidFill>
            </a:endParaRPr>
          </a:p>
        </p:txBody>
      </p:sp>
      <p:sp>
        <p:nvSpPr>
          <p:cNvPr id="10" name="Freeform 9"/>
          <p:cNvSpPr/>
          <p:nvPr/>
        </p:nvSpPr>
        <p:spPr>
          <a:xfrm>
            <a:off x="2754351" y="1003610"/>
            <a:ext cx="1795347" cy="1550019"/>
          </a:xfrm>
          <a:custGeom>
            <a:avLst/>
            <a:gdLst>
              <a:gd name="connsiteX0" fmla="*/ 446049 w 1795347"/>
              <a:gd name="connsiteY0" fmla="*/ 0 h 1550019"/>
              <a:gd name="connsiteX1" fmla="*/ 1795347 w 1795347"/>
              <a:gd name="connsiteY1" fmla="*/ 914400 h 1550019"/>
              <a:gd name="connsiteX2" fmla="*/ 1338147 w 1795347"/>
              <a:gd name="connsiteY2" fmla="*/ 1550019 h 1550019"/>
              <a:gd name="connsiteX3" fmla="*/ 0 w 1795347"/>
              <a:gd name="connsiteY3" fmla="*/ 635619 h 1550019"/>
              <a:gd name="connsiteX4" fmla="*/ 446049 w 1795347"/>
              <a:gd name="connsiteY4" fmla="*/ 0 h 155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347" h="1550019">
                <a:moveTo>
                  <a:pt x="446049" y="0"/>
                </a:moveTo>
                <a:lnTo>
                  <a:pt x="1795347" y="914400"/>
                </a:lnTo>
                <a:lnTo>
                  <a:pt x="1338147" y="1550019"/>
                </a:lnTo>
                <a:lnTo>
                  <a:pt x="0" y="635619"/>
                </a:lnTo>
                <a:lnTo>
                  <a:pt x="446049" y="0"/>
                </a:lnTo>
                <a:close/>
              </a:path>
            </a:pathLst>
          </a:custGeom>
          <a:solidFill>
            <a:srgbClr val="D0FAF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16</a:t>
            </a:r>
            <a:endParaRPr lang="en-US" dirty="0">
              <a:solidFill>
                <a:schemeClr val="tx1"/>
              </a:solidFill>
            </a:endParaRPr>
          </a:p>
        </p:txBody>
      </p:sp>
      <p:sp>
        <p:nvSpPr>
          <p:cNvPr id="11" name="Freeform 10"/>
          <p:cNvSpPr/>
          <p:nvPr/>
        </p:nvSpPr>
        <p:spPr>
          <a:xfrm>
            <a:off x="4627756" y="1817649"/>
            <a:ext cx="1862254" cy="1639229"/>
          </a:xfrm>
          <a:custGeom>
            <a:avLst/>
            <a:gdLst>
              <a:gd name="connsiteX0" fmla="*/ 501805 w 1862254"/>
              <a:gd name="connsiteY0" fmla="*/ 0 h 1639229"/>
              <a:gd name="connsiteX1" fmla="*/ 1862254 w 1862254"/>
              <a:gd name="connsiteY1" fmla="*/ 970156 h 1639229"/>
              <a:gd name="connsiteX2" fmla="*/ 1349298 w 1862254"/>
              <a:gd name="connsiteY2" fmla="*/ 1639229 h 1639229"/>
              <a:gd name="connsiteX3" fmla="*/ 0 w 1862254"/>
              <a:gd name="connsiteY3" fmla="*/ 724829 h 1639229"/>
              <a:gd name="connsiteX4" fmla="*/ 468351 w 1862254"/>
              <a:gd name="connsiteY4" fmla="*/ 44605 h 1639229"/>
              <a:gd name="connsiteX5" fmla="*/ 468351 w 1862254"/>
              <a:gd name="connsiteY5" fmla="*/ 44605 h 163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254" h="1639229">
                <a:moveTo>
                  <a:pt x="501805" y="0"/>
                </a:moveTo>
                <a:lnTo>
                  <a:pt x="1862254" y="970156"/>
                </a:lnTo>
                <a:lnTo>
                  <a:pt x="1349298" y="1639229"/>
                </a:lnTo>
                <a:lnTo>
                  <a:pt x="0" y="724829"/>
                </a:lnTo>
                <a:lnTo>
                  <a:pt x="468351" y="44605"/>
                </a:lnTo>
                <a:lnTo>
                  <a:pt x="468351" y="44605"/>
                </a:lnTo>
              </a:path>
            </a:pathLst>
          </a:custGeom>
          <a:solidFill>
            <a:srgbClr val="46DA97"/>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33</a:t>
            </a:r>
            <a:endParaRPr lang="en-US" dirty="0"/>
          </a:p>
        </p:txBody>
      </p:sp>
      <p:sp>
        <p:nvSpPr>
          <p:cNvPr id="12" name="Freeform 11"/>
          <p:cNvSpPr/>
          <p:nvPr/>
        </p:nvSpPr>
        <p:spPr>
          <a:xfrm>
            <a:off x="4705815" y="4460488"/>
            <a:ext cx="1862253" cy="1650380"/>
          </a:xfrm>
          <a:custGeom>
            <a:avLst/>
            <a:gdLst>
              <a:gd name="connsiteX0" fmla="*/ 524107 w 1862253"/>
              <a:gd name="connsiteY0" fmla="*/ 0 h 1650380"/>
              <a:gd name="connsiteX1" fmla="*/ 1862253 w 1862253"/>
              <a:gd name="connsiteY1" fmla="*/ 925551 h 1650380"/>
              <a:gd name="connsiteX2" fmla="*/ 1304692 w 1862253"/>
              <a:gd name="connsiteY2" fmla="*/ 1650380 h 1650380"/>
              <a:gd name="connsiteX3" fmla="*/ 0 w 1862253"/>
              <a:gd name="connsiteY3" fmla="*/ 713678 h 1650380"/>
              <a:gd name="connsiteX4" fmla="*/ 524107 w 1862253"/>
              <a:gd name="connsiteY4" fmla="*/ 0 h 165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53" h="1650380">
                <a:moveTo>
                  <a:pt x="524107" y="0"/>
                </a:moveTo>
                <a:lnTo>
                  <a:pt x="1862253" y="925551"/>
                </a:lnTo>
                <a:lnTo>
                  <a:pt x="1304692" y="1650380"/>
                </a:lnTo>
                <a:lnTo>
                  <a:pt x="0" y="713678"/>
                </a:lnTo>
                <a:lnTo>
                  <a:pt x="524107" y="0"/>
                </a:lnTo>
                <a:close/>
              </a:path>
            </a:pathLst>
          </a:cu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29</a:t>
            </a:r>
            <a:endParaRPr lang="en-US" dirty="0">
              <a:solidFill>
                <a:schemeClr val="tx1"/>
              </a:solidFill>
            </a:endParaRPr>
          </a:p>
        </p:txBody>
      </p:sp>
      <p:sp>
        <p:nvSpPr>
          <p:cNvPr id="18" name="Rectangle 17"/>
          <p:cNvSpPr/>
          <p:nvPr/>
        </p:nvSpPr>
        <p:spPr>
          <a:xfrm>
            <a:off x="5682525" y="3284479"/>
            <a:ext cx="3195356" cy="1290288"/>
          </a:xfrm>
          <a:prstGeom prst="rect">
            <a:avLst/>
          </a:prstGeom>
          <a:solidFill>
            <a:srgbClr val="F3DE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His intent is in the public record and there can be no argument of his intent was. </a:t>
            </a:r>
            <a:endParaRPr lang="en-US" dirty="0">
              <a:solidFill>
                <a:schemeClr val="tx1"/>
              </a:solidFill>
            </a:endParaRPr>
          </a:p>
        </p:txBody>
      </p:sp>
      <p:sp>
        <p:nvSpPr>
          <p:cNvPr id="23" name="Rectangle 22"/>
          <p:cNvSpPr/>
          <p:nvPr/>
        </p:nvSpPr>
        <p:spPr>
          <a:xfrm>
            <a:off x="265058" y="4697508"/>
            <a:ext cx="8656366" cy="628887"/>
          </a:xfrm>
          <a:prstGeom prst="rect">
            <a:avLst/>
          </a:prstGeom>
          <a:solidFill>
            <a:srgbClr val="F8F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Requiring an affidavit of combination is just a cleaner way to handle the combination in the tax records.  </a:t>
            </a:r>
            <a:endParaRPr lang="en-US" dirty="0">
              <a:solidFill>
                <a:schemeClr val="tx1"/>
              </a:solidFill>
            </a:endParaRPr>
          </a:p>
        </p:txBody>
      </p:sp>
      <p:grpSp>
        <p:nvGrpSpPr>
          <p:cNvPr id="2" name="Group 27"/>
          <p:cNvGrpSpPr/>
          <p:nvPr/>
        </p:nvGrpSpPr>
        <p:grpSpPr>
          <a:xfrm>
            <a:off x="2765502" y="301083"/>
            <a:ext cx="2274849" cy="2241395"/>
            <a:chOff x="2765502" y="301083"/>
            <a:chExt cx="2274849" cy="2241395"/>
          </a:xfrm>
          <a:solidFill>
            <a:srgbClr val="FFFF00"/>
          </a:solidFill>
        </p:grpSpPr>
        <p:sp>
          <p:nvSpPr>
            <p:cNvPr id="16" name="Freeform 15"/>
            <p:cNvSpPr/>
            <p:nvPr/>
          </p:nvSpPr>
          <p:spPr>
            <a:xfrm>
              <a:off x="2765502" y="301083"/>
              <a:ext cx="2274849" cy="2241395"/>
            </a:xfrm>
            <a:custGeom>
              <a:avLst/>
              <a:gdLst>
                <a:gd name="connsiteX0" fmla="*/ 970157 w 2274849"/>
                <a:gd name="connsiteY0" fmla="*/ 0 h 2241395"/>
                <a:gd name="connsiteX1" fmla="*/ 2274849 w 2274849"/>
                <a:gd name="connsiteY1" fmla="*/ 936702 h 2241395"/>
                <a:gd name="connsiteX2" fmla="*/ 1338147 w 2274849"/>
                <a:gd name="connsiteY2" fmla="*/ 2241395 h 2241395"/>
                <a:gd name="connsiteX3" fmla="*/ 0 w 2274849"/>
                <a:gd name="connsiteY3" fmla="*/ 1349297 h 2241395"/>
                <a:gd name="connsiteX4" fmla="*/ 970157 w 2274849"/>
                <a:gd name="connsiteY4" fmla="*/ 0 h 224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849" h="2241395">
                  <a:moveTo>
                    <a:pt x="970157" y="0"/>
                  </a:moveTo>
                  <a:lnTo>
                    <a:pt x="2274849" y="936702"/>
                  </a:lnTo>
                  <a:lnTo>
                    <a:pt x="1338147" y="2241395"/>
                  </a:lnTo>
                  <a:lnTo>
                    <a:pt x="0" y="1349297"/>
                  </a:lnTo>
                  <a:lnTo>
                    <a:pt x="970157" y="0"/>
                  </a:lnTo>
                  <a:close/>
                </a:path>
              </a:pathLst>
            </a:cu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p:cNvCxnSpPr/>
            <p:nvPr/>
          </p:nvCxnSpPr>
          <p:spPr>
            <a:xfrm>
              <a:off x="3200400" y="990600"/>
              <a:ext cx="1295400" cy="914400"/>
            </a:xfrm>
            <a:prstGeom prst="line">
              <a:avLst/>
            </a:prstGeom>
            <a:grp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86200" y="990600"/>
              <a:ext cx="533400" cy="369332"/>
            </a:xfrm>
            <a:prstGeom prst="rect">
              <a:avLst/>
            </a:prstGeom>
            <a:grpFill/>
          </p:spPr>
          <p:txBody>
            <a:bodyPr wrap="square" rtlCol="0">
              <a:spAutoFit/>
            </a:bodyPr>
            <a:lstStyle/>
            <a:p>
              <a:r>
                <a:rPr lang="en-US" dirty="0" smtClean="0"/>
                <a:t>17</a:t>
              </a:r>
              <a:endParaRPr lang="en-US" dirty="0"/>
            </a:p>
          </p:txBody>
        </p:sp>
        <p:sp>
          <p:nvSpPr>
            <p:cNvPr id="26" name="TextBox 25"/>
            <p:cNvSpPr txBox="1"/>
            <p:nvPr/>
          </p:nvSpPr>
          <p:spPr>
            <a:xfrm>
              <a:off x="3352800" y="1600200"/>
              <a:ext cx="533400" cy="369332"/>
            </a:xfrm>
            <a:prstGeom prst="rect">
              <a:avLst/>
            </a:prstGeom>
            <a:grpFill/>
          </p:spPr>
          <p:txBody>
            <a:bodyPr wrap="square" rtlCol="0">
              <a:spAutoFit/>
            </a:bodyPr>
            <a:lstStyle/>
            <a:p>
              <a:r>
                <a:rPr lang="en-US" dirty="0" smtClean="0"/>
                <a:t>16</a:t>
              </a:r>
              <a:endParaRPr lang="en-US" dirty="0"/>
            </a:p>
          </p:txBody>
        </p:sp>
      </p:grpSp>
      <p:sp>
        <p:nvSpPr>
          <p:cNvPr id="19" name="Rectangle 18"/>
          <p:cNvSpPr/>
          <p:nvPr/>
        </p:nvSpPr>
        <p:spPr>
          <a:xfrm>
            <a:off x="221515" y="5604722"/>
            <a:ext cx="8656366" cy="101812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It also gives a single “reference” in the chain of title that allows the records in the CAMA system to follow the county cadastre as a document-driven system and matches the statutory definition of a parcel. </a:t>
            </a:r>
            <a:endParaRPr lang="en-US" dirty="0">
              <a:solidFill>
                <a:schemeClr val="tx1"/>
              </a:solidFill>
            </a:endParaRPr>
          </a:p>
        </p:txBody>
      </p:sp>
      <p:sp>
        <p:nvSpPr>
          <p:cNvPr id="20" name="Rectangle 19"/>
          <p:cNvSpPr/>
          <p:nvPr/>
        </p:nvSpPr>
        <p:spPr>
          <a:xfrm>
            <a:off x="2971798" y="2142020"/>
            <a:ext cx="5856251" cy="1003521"/>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Without requiring him to record an affidavit of combination, he could claim that he never intended for the tax office to combine the two lots.  </a:t>
            </a:r>
            <a:endParaRPr lang="en-US" dirty="0">
              <a:solidFill>
                <a:schemeClr val="tx1"/>
              </a:solidFill>
            </a:endParaRPr>
          </a:p>
        </p:txBody>
      </p:sp>
      <p:sp>
        <p:nvSpPr>
          <p:cNvPr id="22" name="Rectangle 21"/>
          <p:cNvSpPr/>
          <p:nvPr/>
        </p:nvSpPr>
        <p:spPr>
          <a:xfrm>
            <a:off x="190500" y="196076"/>
            <a:ext cx="2150459" cy="281378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Suppose, a couple of years later, </a:t>
            </a:r>
            <a:r>
              <a:rPr lang="en-US" dirty="0" smtClean="0">
                <a:solidFill>
                  <a:schemeClr val="tx1"/>
                </a:solidFill>
              </a:rPr>
              <a:t>Justin </a:t>
            </a:r>
            <a:r>
              <a:rPr lang="en-US" dirty="0" smtClean="0">
                <a:solidFill>
                  <a:schemeClr val="tx1"/>
                </a:solidFill>
              </a:rPr>
              <a:t>gets a chance to sell one of the lots but; the county zoning had changed the minimum lot size to one acre.  </a:t>
            </a:r>
          </a:p>
          <a:p>
            <a:pPr algn="ctr"/>
            <a:endParaRPr lang="en-US" dirty="0" smtClean="0">
              <a:solidFill>
                <a:schemeClr val="tx1"/>
              </a:solidFill>
            </a:endParaRPr>
          </a:p>
        </p:txBody>
      </p:sp>
      <p:sp>
        <p:nvSpPr>
          <p:cNvPr id="28" name="Rectangle 27"/>
          <p:cNvSpPr/>
          <p:nvPr/>
        </p:nvSpPr>
        <p:spPr>
          <a:xfrm>
            <a:off x="2971799" y="188004"/>
            <a:ext cx="5987143" cy="99667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When </a:t>
            </a:r>
            <a:r>
              <a:rPr lang="en-US" dirty="0" smtClean="0">
                <a:solidFill>
                  <a:schemeClr val="tx1"/>
                </a:solidFill>
              </a:rPr>
              <a:t>Justin </a:t>
            </a:r>
            <a:r>
              <a:rPr lang="en-US" dirty="0" smtClean="0">
                <a:solidFill>
                  <a:schemeClr val="tx1"/>
                </a:solidFill>
              </a:rPr>
              <a:t>goes to the Planning &amp; Zoning Office to see about splitting the lots back to individual lots, what are they most likely going to do?  </a:t>
            </a:r>
            <a:endParaRPr lang="en-US" dirty="0">
              <a:solidFill>
                <a:schemeClr val="tx1"/>
              </a:solidFill>
            </a:endParaRPr>
          </a:p>
        </p:txBody>
      </p:sp>
      <p:sp>
        <p:nvSpPr>
          <p:cNvPr id="17" name="Rectangle 16"/>
          <p:cNvSpPr/>
          <p:nvPr/>
        </p:nvSpPr>
        <p:spPr>
          <a:xfrm>
            <a:off x="206430" y="3288187"/>
            <a:ext cx="5143500" cy="122105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If </a:t>
            </a:r>
            <a:r>
              <a:rPr lang="en-US" dirty="0" smtClean="0">
                <a:solidFill>
                  <a:schemeClr val="tx1"/>
                </a:solidFill>
              </a:rPr>
              <a:t>Justin </a:t>
            </a:r>
            <a:r>
              <a:rPr lang="en-US" dirty="0" smtClean="0">
                <a:solidFill>
                  <a:schemeClr val="tx1"/>
                </a:solidFill>
              </a:rPr>
              <a:t>had been required to record an affidavit of combination then he cannot come back and claim that he never intended for the tax office to combine the parcels.  </a:t>
            </a:r>
            <a:endParaRPr lang="en-US" dirty="0">
              <a:solidFill>
                <a:schemeClr val="tx1"/>
              </a:solidFill>
            </a:endParaRPr>
          </a:p>
        </p:txBody>
      </p:sp>
      <p:sp>
        <p:nvSpPr>
          <p:cNvPr id="3" name="Rectangle 2"/>
          <p:cNvSpPr/>
          <p:nvPr/>
        </p:nvSpPr>
        <p:spPr>
          <a:xfrm>
            <a:off x="2971798" y="1372942"/>
            <a:ext cx="5912179" cy="59659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Chances are, they’re going to simply look at the tax maps and do no more research on his parcels. </a:t>
            </a:r>
            <a:endParaRPr lang="en-US"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3"/>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to="" calcmode="lin" valueType="num">
                                      <p:cBhvr>
                                        <p:cTn id="30" dur="1" fill="hold"/>
                                        <p:tgtEl>
                                          <p:spTgt spid="17"/>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to="" calcmode="lin" valueType="num">
                                      <p:cBhvr>
                                        <p:cTn id="42" dur="1" fill="hold"/>
                                        <p:tgtEl>
                                          <p:spTgt spid="2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19" grpId="0" animBg="1"/>
      <p:bldP spid="20" grpId="0" animBg="1"/>
      <p:bldP spid="22" grpId="0" animBg="1"/>
      <p:bldP spid="28" grpId="0" animBg="1"/>
      <p:bldP spid="17"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8086" y="833652"/>
            <a:ext cx="8229600" cy="6024348"/>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47494AE-817C-4766-BE5B-98DDBBACC072}" type="slidenum">
              <a:rPr lang="en-US" smtClean="0"/>
              <a:pPr/>
              <a:t>28</a:t>
            </a:fld>
            <a:endParaRPr lang="en-US"/>
          </a:p>
        </p:txBody>
      </p:sp>
      <p:sp>
        <p:nvSpPr>
          <p:cNvPr id="6" name="Freeform 5"/>
          <p:cNvSpPr/>
          <p:nvPr/>
        </p:nvSpPr>
        <p:spPr>
          <a:xfrm>
            <a:off x="1719943" y="1524000"/>
            <a:ext cx="5214257" cy="3102429"/>
          </a:xfrm>
          <a:custGeom>
            <a:avLst/>
            <a:gdLst>
              <a:gd name="connsiteX0" fmla="*/ 108857 w 5214257"/>
              <a:gd name="connsiteY0" fmla="*/ 43543 h 3102429"/>
              <a:gd name="connsiteX1" fmla="*/ 163286 w 5214257"/>
              <a:gd name="connsiteY1" fmla="*/ 1143000 h 3102429"/>
              <a:gd name="connsiteX2" fmla="*/ 0 w 5214257"/>
              <a:gd name="connsiteY2" fmla="*/ 3102429 h 3102429"/>
              <a:gd name="connsiteX3" fmla="*/ 3363686 w 5214257"/>
              <a:gd name="connsiteY3" fmla="*/ 2209800 h 3102429"/>
              <a:gd name="connsiteX4" fmla="*/ 4724400 w 5214257"/>
              <a:gd name="connsiteY4" fmla="*/ 2612571 h 3102429"/>
              <a:gd name="connsiteX5" fmla="*/ 5214257 w 5214257"/>
              <a:gd name="connsiteY5" fmla="*/ 1611086 h 3102429"/>
              <a:gd name="connsiteX6" fmla="*/ 3396343 w 5214257"/>
              <a:gd name="connsiteY6" fmla="*/ 1676400 h 3102429"/>
              <a:gd name="connsiteX7" fmla="*/ 3374571 w 5214257"/>
              <a:gd name="connsiteY7" fmla="*/ 707571 h 3102429"/>
              <a:gd name="connsiteX8" fmla="*/ 1447800 w 5214257"/>
              <a:gd name="connsiteY8" fmla="*/ 696686 h 3102429"/>
              <a:gd name="connsiteX9" fmla="*/ 1502228 w 5214257"/>
              <a:gd name="connsiteY9" fmla="*/ 0 h 3102429"/>
              <a:gd name="connsiteX10" fmla="*/ 108857 w 5214257"/>
              <a:gd name="connsiteY10" fmla="*/ 43543 h 31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4257" h="3102429">
                <a:moveTo>
                  <a:pt x="108857" y="43543"/>
                </a:moveTo>
                <a:lnTo>
                  <a:pt x="163286" y="1143000"/>
                </a:lnTo>
                <a:lnTo>
                  <a:pt x="0" y="3102429"/>
                </a:lnTo>
                <a:lnTo>
                  <a:pt x="3363686" y="2209800"/>
                </a:lnTo>
                <a:lnTo>
                  <a:pt x="4724400" y="2612571"/>
                </a:lnTo>
                <a:lnTo>
                  <a:pt x="5214257" y="1611086"/>
                </a:lnTo>
                <a:lnTo>
                  <a:pt x="3396343" y="1676400"/>
                </a:lnTo>
                <a:lnTo>
                  <a:pt x="3374571" y="707571"/>
                </a:lnTo>
                <a:lnTo>
                  <a:pt x="1447800" y="696686"/>
                </a:lnTo>
                <a:lnTo>
                  <a:pt x="1502228" y="0"/>
                </a:lnTo>
                <a:lnTo>
                  <a:pt x="108857" y="43543"/>
                </a:lnTo>
                <a:close/>
              </a:path>
            </a:pathLst>
          </a:cu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08414" y="3505199"/>
            <a:ext cx="1828800" cy="381000"/>
          </a:xfrm>
          <a:prstGeom prst="rect">
            <a:avLst/>
          </a:prstGeom>
          <a:noFill/>
        </p:spPr>
        <p:txBody>
          <a:bodyPr wrap="square" rtlCol="0">
            <a:spAutoFit/>
          </a:bodyPr>
          <a:lstStyle/>
          <a:p>
            <a:r>
              <a:rPr lang="en-US" dirty="0" smtClean="0"/>
              <a:t>1982 </a:t>
            </a:r>
            <a:r>
              <a:rPr lang="en-US" dirty="0" smtClean="0"/>
              <a:t>deed</a:t>
            </a:r>
            <a:endParaRPr lang="en-US" dirty="0"/>
          </a:p>
        </p:txBody>
      </p:sp>
      <p:sp>
        <p:nvSpPr>
          <p:cNvPr id="5" name="Rectangle 4"/>
          <p:cNvSpPr/>
          <p:nvPr/>
        </p:nvSpPr>
        <p:spPr>
          <a:xfrm>
            <a:off x="685800" y="228600"/>
            <a:ext cx="2917372" cy="10667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 </a:t>
            </a:r>
            <a:r>
              <a:rPr lang="en-US" dirty="0" smtClean="0">
                <a:solidFill>
                  <a:schemeClr val="tx1"/>
                </a:solidFill>
              </a:rPr>
              <a:t>1982</a:t>
            </a:r>
            <a:r>
              <a:rPr lang="en-US" dirty="0" smtClean="0">
                <a:solidFill>
                  <a:schemeClr val="tx1"/>
                </a:solidFill>
              </a:rPr>
              <a:t>, </a:t>
            </a:r>
            <a:r>
              <a:rPr lang="en-US" dirty="0" smtClean="0">
                <a:solidFill>
                  <a:schemeClr val="tx1"/>
                </a:solidFill>
              </a:rPr>
              <a:t>Cora Nona Cobb purchased </a:t>
            </a:r>
            <a:endParaRPr lang="en-US" dirty="0" smtClean="0">
              <a:solidFill>
                <a:schemeClr val="tx1"/>
              </a:solidFill>
            </a:endParaRPr>
          </a:p>
          <a:p>
            <a:pPr algn="ctr"/>
            <a:r>
              <a:rPr lang="en-US" dirty="0" smtClean="0">
                <a:solidFill>
                  <a:schemeClr val="tx1"/>
                </a:solidFill>
              </a:rPr>
              <a:t>Parcel 3265</a:t>
            </a:r>
            <a:endParaRPr lang="en-US" dirty="0">
              <a:solidFill>
                <a:schemeClr val="tx1"/>
              </a:solidFill>
            </a:endParaRPr>
          </a:p>
        </p:txBody>
      </p:sp>
      <p:sp>
        <p:nvSpPr>
          <p:cNvPr id="11" name="Rectangle 10"/>
          <p:cNvSpPr/>
          <p:nvPr/>
        </p:nvSpPr>
        <p:spPr>
          <a:xfrm>
            <a:off x="5486400" y="228600"/>
            <a:ext cx="2971800" cy="106679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In </a:t>
            </a:r>
            <a:r>
              <a:rPr lang="en-US" dirty="0" smtClean="0">
                <a:solidFill>
                  <a:schemeClr val="tx1"/>
                </a:solidFill>
              </a:rPr>
              <a:t>1984</a:t>
            </a:r>
            <a:r>
              <a:rPr lang="en-US" dirty="0" smtClean="0">
                <a:solidFill>
                  <a:schemeClr val="tx1"/>
                </a:solidFill>
              </a:rPr>
              <a:t>, </a:t>
            </a:r>
            <a:r>
              <a:rPr lang="en-US" dirty="0" smtClean="0">
                <a:solidFill>
                  <a:schemeClr val="tx1"/>
                </a:solidFill>
              </a:rPr>
              <a:t>Cora Nona Cobb purchased</a:t>
            </a:r>
            <a:endParaRPr lang="en-US" dirty="0" smtClean="0">
              <a:solidFill>
                <a:schemeClr val="tx1"/>
              </a:solidFill>
            </a:endParaRPr>
          </a:p>
          <a:p>
            <a:pPr algn="ctr"/>
            <a:r>
              <a:rPr lang="en-US" dirty="0" smtClean="0">
                <a:solidFill>
                  <a:schemeClr val="tx1"/>
                </a:solidFill>
              </a:rPr>
              <a:t> Parcel 2495</a:t>
            </a:r>
            <a:endParaRPr lang="en-US" dirty="0">
              <a:solidFill>
                <a:schemeClr val="tx1"/>
              </a:solidFill>
            </a:endParaRPr>
          </a:p>
        </p:txBody>
      </p:sp>
      <p:sp>
        <p:nvSpPr>
          <p:cNvPr id="7" name="Freeform 6"/>
          <p:cNvSpPr/>
          <p:nvPr/>
        </p:nvSpPr>
        <p:spPr>
          <a:xfrm>
            <a:off x="1643743" y="3733800"/>
            <a:ext cx="4811486" cy="2188029"/>
          </a:xfrm>
          <a:custGeom>
            <a:avLst/>
            <a:gdLst>
              <a:gd name="connsiteX0" fmla="*/ 87086 w 4811486"/>
              <a:gd name="connsiteY0" fmla="*/ 881743 h 2188029"/>
              <a:gd name="connsiteX1" fmla="*/ 0 w 4811486"/>
              <a:gd name="connsiteY1" fmla="*/ 2068286 h 2188029"/>
              <a:gd name="connsiteX2" fmla="*/ 3461657 w 4811486"/>
              <a:gd name="connsiteY2" fmla="*/ 2188029 h 2188029"/>
              <a:gd name="connsiteX3" fmla="*/ 3461657 w 4811486"/>
              <a:gd name="connsiteY3" fmla="*/ 1807029 h 2188029"/>
              <a:gd name="connsiteX4" fmla="*/ 3592286 w 4811486"/>
              <a:gd name="connsiteY4" fmla="*/ 1262743 h 2188029"/>
              <a:gd name="connsiteX5" fmla="*/ 4376057 w 4811486"/>
              <a:gd name="connsiteY5" fmla="*/ 1262743 h 2188029"/>
              <a:gd name="connsiteX6" fmla="*/ 4811486 w 4811486"/>
              <a:gd name="connsiteY6" fmla="*/ 391886 h 2188029"/>
              <a:gd name="connsiteX7" fmla="*/ 3450771 w 4811486"/>
              <a:gd name="connsiteY7" fmla="*/ 0 h 2188029"/>
              <a:gd name="connsiteX8" fmla="*/ 87086 w 4811486"/>
              <a:gd name="connsiteY8" fmla="*/ 881743 h 21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486" h="2188029">
                <a:moveTo>
                  <a:pt x="87086" y="881743"/>
                </a:moveTo>
                <a:lnTo>
                  <a:pt x="0" y="2068286"/>
                </a:lnTo>
                <a:lnTo>
                  <a:pt x="3461657" y="2188029"/>
                </a:lnTo>
                <a:lnTo>
                  <a:pt x="3461657" y="1807029"/>
                </a:lnTo>
                <a:lnTo>
                  <a:pt x="3592286" y="1262743"/>
                </a:lnTo>
                <a:lnTo>
                  <a:pt x="4376057" y="1262743"/>
                </a:lnTo>
                <a:lnTo>
                  <a:pt x="4811486" y="391886"/>
                </a:lnTo>
                <a:lnTo>
                  <a:pt x="3450771" y="0"/>
                </a:lnTo>
                <a:lnTo>
                  <a:pt x="87086" y="881743"/>
                </a:lnTo>
                <a:close/>
              </a:path>
            </a:pathLst>
          </a:cu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986643" y="5126277"/>
            <a:ext cx="1828800" cy="381000"/>
          </a:xfrm>
          <a:prstGeom prst="rect">
            <a:avLst/>
          </a:prstGeom>
          <a:noFill/>
        </p:spPr>
        <p:txBody>
          <a:bodyPr wrap="square" rtlCol="0">
            <a:spAutoFit/>
          </a:bodyPr>
          <a:lstStyle/>
          <a:p>
            <a:r>
              <a:rPr lang="en-US" dirty="0" smtClean="0"/>
              <a:t>1984 </a:t>
            </a:r>
            <a:r>
              <a:rPr lang="en-US" dirty="0" smtClean="0"/>
              <a:t>deed </a:t>
            </a:r>
            <a:endParaRPr lang="en-US" dirty="0"/>
          </a:p>
        </p:txBody>
      </p:sp>
      <p:sp>
        <p:nvSpPr>
          <p:cNvPr id="8" name="TextBox 7"/>
          <p:cNvSpPr txBox="1"/>
          <p:nvPr/>
        </p:nvSpPr>
        <p:spPr>
          <a:xfrm>
            <a:off x="3113314" y="2797629"/>
            <a:ext cx="1077686" cy="523220"/>
          </a:xfrm>
          <a:prstGeom prst="rect">
            <a:avLst/>
          </a:prstGeom>
          <a:noFill/>
        </p:spPr>
        <p:txBody>
          <a:bodyPr wrap="square" rtlCol="0">
            <a:spAutoFit/>
          </a:bodyPr>
          <a:lstStyle/>
          <a:p>
            <a:r>
              <a:rPr lang="en-US" sz="2800" dirty="0" smtClean="0"/>
              <a:t>3265</a:t>
            </a:r>
            <a:endParaRPr lang="en-US" sz="2800" dirty="0"/>
          </a:p>
        </p:txBody>
      </p:sp>
      <p:sp>
        <p:nvSpPr>
          <p:cNvPr id="15" name="TextBox 14"/>
          <p:cNvSpPr txBox="1"/>
          <p:nvPr/>
        </p:nvSpPr>
        <p:spPr>
          <a:xfrm>
            <a:off x="3619500" y="4489299"/>
            <a:ext cx="1077686" cy="523220"/>
          </a:xfrm>
          <a:prstGeom prst="rect">
            <a:avLst/>
          </a:prstGeom>
          <a:noFill/>
        </p:spPr>
        <p:txBody>
          <a:bodyPr wrap="square" rtlCol="0">
            <a:spAutoFit/>
          </a:bodyPr>
          <a:lstStyle/>
          <a:p>
            <a:r>
              <a:rPr lang="en-US" sz="2800" dirty="0" smtClean="0"/>
              <a:t>2495</a:t>
            </a:r>
            <a:endParaRPr lang="en-US" sz="2800" dirty="0"/>
          </a:p>
        </p:txBody>
      </p:sp>
    </p:spTree>
    <p:extLst>
      <p:ext uri="{BB962C8B-B14F-4D97-AF65-F5344CB8AC3E}">
        <p14:creationId xmlns:p14="http://schemas.microsoft.com/office/powerpoint/2010/main" val="15493364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randombar(horizontal)">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p:bldP spid="5" grpId="0" animBg="1"/>
      <p:bldP spid="11" grpId="0" animBg="1"/>
      <p:bldP spid="7" grpId="0" animBg="1"/>
      <p:bldP spid="46" grpId="0"/>
      <p:bldP spid="8"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8086" y="833652"/>
            <a:ext cx="8229600" cy="6024348"/>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47494AE-817C-4766-BE5B-98DDBBACC072}" type="slidenum">
              <a:rPr lang="en-US" smtClean="0"/>
              <a:pPr/>
              <a:t>29</a:t>
            </a:fld>
            <a:endParaRPr lang="en-US"/>
          </a:p>
        </p:txBody>
      </p:sp>
      <p:sp>
        <p:nvSpPr>
          <p:cNvPr id="6" name="Freeform 5"/>
          <p:cNvSpPr/>
          <p:nvPr/>
        </p:nvSpPr>
        <p:spPr>
          <a:xfrm>
            <a:off x="1719943" y="1524000"/>
            <a:ext cx="5214257" cy="3102429"/>
          </a:xfrm>
          <a:custGeom>
            <a:avLst/>
            <a:gdLst>
              <a:gd name="connsiteX0" fmla="*/ 108857 w 5214257"/>
              <a:gd name="connsiteY0" fmla="*/ 43543 h 3102429"/>
              <a:gd name="connsiteX1" fmla="*/ 163286 w 5214257"/>
              <a:gd name="connsiteY1" fmla="*/ 1143000 h 3102429"/>
              <a:gd name="connsiteX2" fmla="*/ 0 w 5214257"/>
              <a:gd name="connsiteY2" fmla="*/ 3102429 h 3102429"/>
              <a:gd name="connsiteX3" fmla="*/ 3363686 w 5214257"/>
              <a:gd name="connsiteY3" fmla="*/ 2209800 h 3102429"/>
              <a:gd name="connsiteX4" fmla="*/ 4724400 w 5214257"/>
              <a:gd name="connsiteY4" fmla="*/ 2612571 h 3102429"/>
              <a:gd name="connsiteX5" fmla="*/ 5214257 w 5214257"/>
              <a:gd name="connsiteY5" fmla="*/ 1611086 h 3102429"/>
              <a:gd name="connsiteX6" fmla="*/ 3396343 w 5214257"/>
              <a:gd name="connsiteY6" fmla="*/ 1676400 h 3102429"/>
              <a:gd name="connsiteX7" fmla="*/ 3374571 w 5214257"/>
              <a:gd name="connsiteY7" fmla="*/ 707571 h 3102429"/>
              <a:gd name="connsiteX8" fmla="*/ 1447800 w 5214257"/>
              <a:gd name="connsiteY8" fmla="*/ 696686 h 3102429"/>
              <a:gd name="connsiteX9" fmla="*/ 1502228 w 5214257"/>
              <a:gd name="connsiteY9" fmla="*/ 0 h 3102429"/>
              <a:gd name="connsiteX10" fmla="*/ 108857 w 5214257"/>
              <a:gd name="connsiteY10" fmla="*/ 43543 h 31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4257" h="3102429">
                <a:moveTo>
                  <a:pt x="108857" y="43543"/>
                </a:moveTo>
                <a:lnTo>
                  <a:pt x="163286" y="1143000"/>
                </a:lnTo>
                <a:lnTo>
                  <a:pt x="0" y="3102429"/>
                </a:lnTo>
                <a:lnTo>
                  <a:pt x="3363686" y="2209800"/>
                </a:lnTo>
                <a:lnTo>
                  <a:pt x="4724400" y="2612571"/>
                </a:lnTo>
                <a:lnTo>
                  <a:pt x="5214257" y="1611086"/>
                </a:lnTo>
                <a:lnTo>
                  <a:pt x="3396343" y="1676400"/>
                </a:lnTo>
                <a:lnTo>
                  <a:pt x="3374571" y="707571"/>
                </a:lnTo>
                <a:lnTo>
                  <a:pt x="1447800" y="696686"/>
                </a:lnTo>
                <a:lnTo>
                  <a:pt x="1502228" y="0"/>
                </a:lnTo>
                <a:lnTo>
                  <a:pt x="108857" y="43543"/>
                </a:lnTo>
                <a:close/>
              </a:path>
            </a:pathLst>
          </a:cu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643743" y="3733800"/>
            <a:ext cx="4811486" cy="2188029"/>
          </a:xfrm>
          <a:custGeom>
            <a:avLst/>
            <a:gdLst>
              <a:gd name="connsiteX0" fmla="*/ 87086 w 4811486"/>
              <a:gd name="connsiteY0" fmla="*/ 881743 h 2188029"/>
              <a:gd name="connsiteX1" fmla="*/ 0 w 4811486"/>
              <a:gd name="connsiteY1" fmla="*/ 2068286 h 2188029"/>
              <a:gd name="connsiteX2" fmla="*/ 3461657 w 4811486"/>
              <a:gd name="connsiteY2" fmla="*/ 2188029 h 2188029"/>
              <a:gd name="connsiteX3" fmla="*/ 3461657 w 4811486"/>
              <a:gd name="connsiteY3" fmla="*/ 1807029 h 2188029"/>
              <a:gd name="connsiteX4" fmla="*/ 3592286 w 4811486"/>
              <a:gd name="connsiteY4" fmla="*/ 1262743 h 2188029"/>
              <a:gd name="connsiteX5" fmla="*/ 4376057 w 4811486"/>
              <a:gd name="connsiteY5" fmla="*/ 1262743 h 2188029"/>
              <a:gd name="connsiteX6" fmla="*/ 4811486 w 4811486"/>
              <a:gd name="connsiteY6" fmla="*/ 391886 h 2188029"/>
              <a:gd name="connsiteX7" fmla="*/ 3450771 w 4811486"/>
              <a:gd name="connsiteY7" fmla="*/ 0 h 2188029"/>
              <a:gd name="connsiteX8" fmla="*/ 87086 w 4811486"/>
              <a:gd name="connsiteY8" fmla="*/ 881743 h 21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486" h="2188029">
                <a:moveTo>
                  <a:pt x="87086" y="881743"/>
                </a:moveTo>
                <a:lnTo>
                  <a:pt x="0" y="2068286"/>
                </a:lnTo>
                <a:lnTo>
                  <a:pt x="3461657" y="2188029"/>
                </a:lnTo>
                <a:lnTo>
                  <a:pt x="3461657" y="1807029"/>
                </a:lnTo>
                <a:lnTo>
                  <a:pt x="3592286" y="1262743"/>
                </a:lnTo>
                <a:lnTo>
                  <a:pt x="4376057" y="1262743"/>
                </a:lnTo>
                <a:lnTo>
                  <a:pt x="4811486" y="391886"/>
                </a:lnTo>
                <a:lnTo>
                  <a:pt x="3450771" y="0"/>
                </a:lnTo>
                <a:lnTo>
                  <a:pt x="87086" y="881743"/>
                </a:lnTo>
                <a:close/>
              </a:path>
            </a:pathLst>
          </a:cu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19500" y="4489299"/>
            <a:ext cx="1077686" cy="523220"/>
          </a:xfrm>
          <a:prstGeom prst="rect">
            <a:avLst/>
          </a:prstGeom>
          <a:noFill/>
        </p:spPr>
        <p:txBody>
          <a:bodyPr wrap="square" rtlCol="0">
            <a:spAutoFit/>
          </a:bodyPr>
          <a:lstStyle/>
          <a:p>
            <a:r>
              <a:rPr lang="en-US" sz="2800" dirty="0" smtClean="0"/>
              <a:t>2495</a:t>
            </a:r>
            <a:endParaRPr lang="en-US" sz="2800" dirty="0"/>
          </a:p>
        </p:txBody>
      </p:sp>
      <p:sp>
        <p:nvSpPr>
          <p:cNvPr id="12" name="Rectangle 11"/>
          <p:cNvSpPr/>
          <p:nvPr/>
        </p:nvSpPr>
        <p:spPr>
          <a:xfrm>
            <a:off x="838200" y="199345"/>
            <a:ext cx="7467600" cy="11722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 </a:t>
            </a:r>
            <a:r>
              <a:rPr lang="en-US" sz="2400" dirty="0" smtClean="0">
                <a:solidFill>
                  <a:schemeClr val="tx1"/>
                </a:solidFill>
              </a:rPr>
              <a:t>1985</a:t>
            </a:r>
            <a:r>
              <a:rPr lang="en-US" sz="2400" dirty="0" smtClean="0">
                <a:solidFill>
                  <a:schemeClr val="tx1"/>
                </a:solidFill>
              </a:rPr>
              <a:t>, </a:t>
            </a:r>
            <a:r>
              <a:rPr lang="en-US" sz="2400" dirty="0" smtClean="0">
                <a:solidFill>
                  <a:schemeClr val="tx1"/>
                </a:solidFill>
              </a:rPr>
              <a:t>Cora </a:t>
            </a:r>
            <a:r>
              <a:rPr lang="en-US" sz="2400" dirty="0" smtClean="0">
                <a:solidFill>
                  <a:schemeClr val="tx1"/>
                </a:solidFill>
              </a:rPr>
              <a:t>wanted to get Farm Use (PUV) on </a:t>
            </a:r>
            <a:r>
              <a:rPr lang="en-US" sz="2400" dirty="0" smtClean="0">
                <a:solidFill>
                  <a:schemeClr val="tx1"/>
                </a:solidFill>
              </a:rPr>
              <a:t>her </a:t>
            </a:r>
            <a:r>
              <a:rPr lang="en-US" sz="2400" dirty="0" smtClean="0">
                <a:solidFill>
                  <a:schemeClr val="tx1"/>
                </a:solidFill>
              </a:rPr>
              <a:t>land and needed a ten-acre tract in order to qualify.  </a:t>
            </a:r>
            <a:endParaRPr lang="en-US" sz="2400" dirty="0">
              <a:solidFill>
                <a:schemeClr val="tx1"/>
              </a:solidFill>
            </a:endParaRPr>
          </a:p>
        </p:txBody>
      </p:sp>
      <p:sp>
        <p:nvSpPr>
          <p:cNvPr id="18" name="Freeform 17"/>
          <p:cNvSpPr/>
          <p:nvPr/>
        </p:nvSpPr>
        <p:spPr>
          <a:xfrm>
            <a:off x="1676400" y="1494745"/>
            <a:ext cx="5246915" cy="4419600"/>
          </a:xfrm>
          <a:custGeom>
            <a:avLst/>
            <a:gdLst>
              <a:gd name="connsiteX0" fmla="*/ 152400 w 5246915"/>
              <a:gd name="connsiteY0" fmla="*/ 32657 h 4419600"/>
              <a:gd name="connsiteX1" fmla="*/ 1556657 w 5246915"/>
              <a:gd name="connsiteY1" fmla="*/ 0 h 4419600"/>
              <a:gd name="connsiteX2" fmla="*/ 1491343 w 5246915"/>
              <a:gd name="connsiteY2" fmla="*/ 718457 h 4419600"/>
              <a:gd name="connsiteX3" fmla="*/ 3429000 w 5246915"/>
              <a:gd name="connsiteY3" fmla="*/ 729343 h 4419600"/>
              <a:gd name="connsiteX4" fmla="*/ 3418115 w 5246915"/>
              <a:gd name="connsiteY4" fmla="*/ 1698172 h 4419600"/>
              <a:gd name="connsiteX5" fmla="*/ 5246915 w 5246915"/>
              <a:gd name="connsiteY5" fmla="*/ 1654629 h 4419600"/>
              <a:gd name="connsiteX6" fmla="*/ 4757057 w 5246915"/>
              <a:gd name="connsiteY6" fmla="*/ 2645229 h 4419600"/>
              <a:gd name="connsiteX7" fmla="*/ 4376057 w 5246915"/>
              <a:gd name="connsiteY7" fmla="*/ 3483429 h 4419600"/>
              <a:gd name="connsiteX8" fmla="*/ 4321629 w 5246915"/>
              <a:gd name="connsiteY8" fmla="*/ 3516086 h 4419600"/>
              <a:gd name="connsiteX9" fmla="*/ 3570515 w 5246915"/>
              <a:gd name="connsiteY9" fmla="*/ 3516086 h 4419600"/>
              <a:gd name="connsiteX10" fmla="*/ 3439886 w 5246915"/>
              <a:gd name="connsiteY10" fmla="*/ 4049486 h 4419600"/>
              <a:gd name="connsiteX11" fmla="*/ 3418115 w 5246915"/>
              <a:gd name="connsiteY11" fmla="*/ 4419600 h 4419600"/>
              <a:gd name="connsiteX12" fmla="*/ 0 w 5246915"/>
              <a:gd name="connsiteY12" fmla="*/ 4299857 h 4419600"/>
              <a:gd name="connsiteX13" fmla="*/ 54429 w 5246915"/>
              <a:gd name="connsiteY13" fmla="*/ 3102429 h 4419600"/>
              <a:gd name="connsiteX14" fmla="*/ 206829 w 5246915"/>
              <a:gd name="connsiteY14" fmla="*/ 1186543 h 4419600"/>
              <a:gd name="connsiteX15" fmla="*/ 163286 w 5246915"/>
              <a:gd name="connsiteY15" fmla="*/ 97972 h 4419600"/>
              <a:gd name="connsiteX16" fmla="*/ 152400 w 5246915"/>
              <a:gd name="connsiteY16" fmla="*/ 32657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6915" h="4419600">
                <a:moveTo>
                  <a:pt x="152400" y="32657"/>
                </a:moveTo>
                <a:lnTo>
                  <a:pt x="1556657" y="0"/>
                </a:lnTo>
                <a:lnTo>
                  <a:pt x="1491343" y="718457"/>
                </a:lnTo>
                <a:lnTo>
                  <a:pt x="3429000" y="729343"/>
                </a:lnTo>
                <a:lnTo>
                  <a:pt x="3418115" y="1698172"/>
                </a:lnTo>
                <a:lnTo>
                  <a:pt x="5246915" y="1654629"/>
                </a:lnTo>
                <a:lnTo>
                  <a:pt x="4757057" y="2645229"/>
                </a:lnTo>
                <a:lnTo>
                  <a:pt x="4376057" y="3483429"/>
                </a:lnTo>
                <a:lnTo>
                  <a:pt x="4321629" y="3516086"/>
                </a:lnTo>
                <a:lnTo>
                  <a:pt x="3570515" y="3516086"/>
                </a:lnTo>
                <a:lnTo>
                  <a:pt x="3439886" y="4049486"/>
                </a:lnTo>
                <a:lnTo>
                  <a:pt x="3418115" y="4419600"/>
                </a:lnTo>
                <a:lnTo>
                  <a:pt x="0" y="4299857"/>
                </a:lnTo>
                <a:lnTo>
                  <a:pt x="54429" y="3102429"/>
                </a:lnTo>
                <a:lnTo>
                  <a:pt x="206829" y="1186543"/>
                </a:lnTo>
                <a:lnTo>
                  <a:pt x="163286" y="97972"/>
                </a:lnTo>
                <a:lnTo>
                  <a:pt x="152400" y="32657"/>
                </a:lnTo>
                <a:close/>
              </a:path>
            </a:pathLst>
          </a:cu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08414" y="3505199"/>
            <a:ext cx="1828800" cy="381000"/>
          </a:xfrm>
          <a:prstGeom prst="rect">
            <a:avLst/>
          </a:prstGeom>
          <a:noFill/>
        </p:spPr>
        <p:txBody>
          <a:bodyPr wrap="square" rtlCol="0">
            <a:spAutoFit/>
          </a:bodyPr>
          <a:lstStyle/>
          <a:p>
            <a:r>
              <a:rPr lang="en-US" dirty="0" smtClean="0"/>
              <a:t>1982 </a:t>
            </a:r>
            <a:r>
              <a:rPr lang="en-US" dirty="0" smtClean="0"/>
              <a:t>deed</a:t>
            </a:r>
            <a:endParaRPr lang="en-US" dirty="0"/>
          </a:p>
        </p:txBody>
      </p:sp>
      <p:sp>
        <p:nvSpPr>
          <p:cNvPr id="46" name="TextBox 45"/>
          <p:cNvSpPr txBox="1"/>
          <p:nvPr/>
        </p:nvSpPr>
        <p:spPr>
          <a:xfrm>
            <a:off x="1986643" y="5126277"/>
            <a:ext cx="1828800" cy="381000"/>
          </a:xfrm>
          <a:prstGeom prst="rect">
            <a:avLst/>
          </a:prstGeom>
          <a:noFill/>
        </p:spPr>
        <p:txBody>
          <a:bodyPr wrap="square" rtlCol="0">
            <a:spAutoFit/>
          </a:bodyPr>
          <a:lstStyle/>
          <a:p>
            <a:r>
              <a:rPr lang="en-US" dirty="0" smtClean="0"/>
              <a:t>1984 </a:t>
            </a:r>
            <a:r>
              <a:rPr lang="en-US" dirty="0" smtClean="0"/>
              <a:t>deed </a:t>
            </a:r>
            <a:endParaRPr lang="en-US" dirty="0"/>
          </a:p>
        </p:txBody>
      </p:sp>
      <p:sp>
        <p:nvSpPr>
          <p:cNvPr id="8" name="TextBox 7"/>
          <p:cNvSpPr txBox="1"/>
          <p:nvPr/>
        </p:nvSpPr>
        <p:spPr>
          <a:xfrm>
            <a:off x="3113314" y="2797629"/>
            <a:ext cx="1077686" cy="523220"/>
          </a:xfrm>
          <a:prstGeom prst="rect">
            <a:avLst/>
          </a:prstGeom>
          <a:noFill/>
        </p:spPr>
        <p:txBody>
          <a:bodyPr wrap="square" rtlCol="0">
            <a:spAutoFit/>
          </a:bodyPr>
          <a:lstStyle/>
          <a:p>
            <a:r>
              <a:rPr lang="en-US" sz="2800" dirty="0" smtClean="0"/>
              <a:t>3265</a:t>
            </a:r>
            <a:endParaRPr lang="en-US" sz="2800" dirty="0"/>
          </a:p>
        </p:txBody>
      </p:sp>
      <p:sp>
        <p:nvSpPr>
          <p:cNvPr id="20" name="Freeform 19"/>
          <p:cNvSpPr/>
          <p:nvPr/>
        </p:nvSpPr>
        <p:spPr>
          <a:xfrm>
            <a:off x="1719943" y="3737202"/>
            <a:ext cx="4724400" cy="881743"/>
          </a:xfrm>
          <a:custGeom>
            <a:avLst/>
            <a:gdLst>
              <a:gd name="connsiteX0" fmla="*/ 0 w 4724400"/>
              <a:gd name="connsiteY0" fmla="*/ 881743 h 881743"/>
              <a:gd name="connsiteX1" fmla="*/ 3331029 w 4724400"/>
              <a:gd name="connsiteY1" fmla="*/ 0 h 881743"/>
              <a:gd name="connsiteX2" fmla="*/ 4724400 w 4724400"/>
              <a:gd name="connsiteY2" fmla="*/ 391886 h 881743"/>
              <a:gd name="connsiteX3" fmla="*/ 4713514 w 4724400"/>
              <a:gd name="connsiteY3" fmla="*/ 391886 h 881743"/>
            </a:gdLst>
            <a:ahLst/>
            <a:cxnLst>
              <a:cxn ang="0">
                <a:pos x="connsiteX0" y="connsiteY0"/>
              </a:cxn>
              <a:cxn ang="0">
                <a:pos x="connsiteX1" y="connsiteY1"/>
              </a:cxn>
              <a:cxn ang="0">
                <a:pos x="connsiteX2" y="connsiteY2"/>
              </a:cxn>
              <a:cxn ang="0">
                <a:pos x="connsiteX3" y="connsiteY3"/>
              </a:cxn>
            </a:cxnLst>
            <a:rect l="l" t="t" r="r" b="b"/>
            <a:pathLst>
              <a:path w="4724400" h="881743">
                <a:moveTo>
                  <a:pt x="0" y="881743"/>
                </a:moveTo>
                <a:lnTo>
                  <a:pt x="3331029" y="0"/>
                </a:lnTo>
                <a:lnTo>
                  <a:pt x="4724400" y="391886"/>
                </a:lnTo>
                <a:lnTo>
                  <a:pt x="4713514" y="391886"/>
                </a:lnTo>
              </a:path>
            </a:pathLst>
          </a:cu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10200" y="1600201"/>
            <a:ext cx="3352800" cy="11722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Sh</a:t>
            </a:r>
            <a:r>
              <a:rPr lang="en-US" sz="2400" dirty="0" smtClean="0">
                <a:solidFill>
                  <a:schemeClr val="tx1"/>
                </a:solidFill>
              </a:rPr>
              <a:t>e </a:t>
            </a:r>
            <a:r>
              <a:rPr lang="en-US" sz="2400" dirty="0" smtClean="0">
                <a:solidFill>
                  <a:schemeClr val="tx1"/>
                </a:solidFill>
              </a:rPr>
              <a:t>asked the county to combine the two parcels</a:t>
            </a:r>
            <a:endParaRPr lang="en-US" sz="2400" dirty="0">
              <a:solidFill>
                <a:schemeClr val="tx1"/>
              </a:solidFill>
            </a:endParaRPr>
          </a:p>
        </p:txBody>
      </p:sp>
    </p:spTree>
    <p:extLst>
      <p:ext uri="{BB962C8B-B14F-4D97-AF65-F5344CB8AC3E}">
        <p14:creationId xmlns:p14="http://schemas.microsoft.com/office/powerpoint/2010/main" val="24147799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Vertic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smtClean="0">
                <a:latin typeface="+mn-lt"/>
              </a:rPr>
              <a:t>While the tax office is </a:t>
            </a:r>
            <a:r>
              <a:rPr lang="en-US" dirty="0" smtClean="0"/>
              <a:t>NOT</a:t>
            </a:r>
            <a:endParaRPr lang="en-US" dirty="0"/>
          </a:p>
        </p:txBody>
      </p:sp>
      <p:sp>
        <p:nvSpPr>
          <p:cNvPr id="4" name="Content Placeholder 3"/>
          <p:cNvSpPr>
            <a:spLocks noGrp="1"/>
          </p:cNvSpPr>
          <p:nvPr>
            <p:ph idx="1"/>
          </p:nvPr>
        </p:nvSpPr>
        <p:spPr/>
        <p:txBody>
          <a:bodyPr/>
          <a:lstStyle/>
          <a:p>
            <a:r>
              <a:rPr lang="en-US" dirty="0" smtClean="0"/>
              <a:t>The “Title Police,” </a:t>
            </a:r>
          </a:p>
          <a:p>
            <a:endParaRPr lang="en-US" dirty="0"/>
          </a:p>
          <a:p>
            <a:r>
              <a:rPr lang="en-US" dirty="0" smtClean="0"/>
              <a:t>G.S. 105-302(a) says, </a:t>
            </a:r>
            <a:r>
              <a:rPr lang="en-US" i="1" dirty="0" smtClean="0"/>
              <a:t>“Taxable real property is to be listed in the name of the owner. . . “</a:t>
            </a:r>
          </a:p>
          <a:p>
            <a:endParaRPr lang="en-US" i="1" dirty="0"/>
          </a:p>
          <a:p>
            <a:r>
              <a:rPr lang="en-US" dirty="0" smtClean="0"/>
              <a:t>If the land records are not diligently maintained, </a:t>
            </a:r>
          </a:p>
          <a:p>
            <a:pPr lvl="1"/>
            <a:r>
              <a:rPr lang="en-US" dirty="0" smtClean="0"/>
              <a:t>A whole host of problems can appear.  </a:t>
            </a:r>
            <a:endParaRPr lang="en-US" dirty="0"/>
          </a:p>
        </p:txBody>
      </p:sp>
      <p:sp>
        <p:nvSpPr>
          <p:cNvPr id="2" name="Slide Number Placeholder 1"/>
          <p:cNvSpPr>
            <a:spLocks noGrp="1"/>
          </p:cNvSpPr>
          <p:nvPr>
            <p:ph type="sldNum" sz="quarter" idx="12"/>
          </p:nvPr>
        </p:nvSpPr>
        <p:spPr/>
        <p:txBody>
          <a:bodyPr/>
          <a:lstStyle/>
          <a:p>
            <a:fld id="{F47494AE-817C-4766-BE5B-98DDBBACC072}" type="slidenum">
              <a:rPr lang="en-US" smtClean="0"/>
              <a:pPr/>
              <a:t>3</a:t>
            </a:fld>
            <a:endParaRPr lang="en-US"/>
          </a:p>
        </p:txBody>
      </p:sp>
    </p:spTree>
    <p:extLst>
      <p:ext uri="{BB962C8B-B14F-4D97-AF65-F5344CB8AC3E}">
        <p14:creationId xmlns:p14="http://schemas.microsoft.com/office/powerpoint/2010/main" val="31567680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8086" y="833652"/>
            <a:ext cx="8229600" cy="6024348"/>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F47494AE-817C-4766-BE5B-98DDBBACC072}" type="slidenum">
              <a:rPr lang="en-US" smtClean="0"/>
              <a:pPr/>
              <a:t>30</a:t>
            </a:fld>
            <a:endParaRPr lang="en-US"/>
          </a:p>
        </p:txBody>
      </p:sp>
      <p:sp>
        <p:nvSpPr>
          <p:cNvPr id="6" name="Freeform 5"/>
          <p:cNvSpPr/>
          <p:nvPr/>
        </p:nvSpPr>
        <p:spPr>
          <a:xfrm>
            <a:off x="1719943" y="1524000"/>
            <a:ext cx="5214257" cy="3102429"/>
          </a:xfrm>
          <a:custGeom>
            <a:avLst/>
            <a:gdLst>
              <a:gd name="connsiteX0" fmla="*/ 108857 w 5214257"/>
              <a:gd name="connsiteY0" fmla="*/ 43543 h 3102429"/>
              <a:gd name="connsiteX1" fmla="*/ 163286 w 5214257"/>
              <a:gd name="connsiteY1" fmla="*/ 1143000 h 3102429"/>
              <a:gd name="connsiteX2" fmla="*/ 0 w 5214257"/>
              <a:gd name="connsiteY2" fmla="*/ 3102429 h 3102429"/>
              <a:gd name="connsiteX3" fmla="*/ 3363686 w 5214257"/>
              <a:gd name="connsiteY3" fmla="*/ 2209800 h 3102429"/>
              <a:gd name="connsiteX4" fmla="*/ 4724400 w 5214257"/>
              <a:gd name="connsiteY4" fmla="*/ 2612571 h 3102429"/>
              <a:gd name="connsiteX5" fmla="*/ 5214257 w 5214257"/>
              <a:gd name="connsiteY5" fmla="*/ 1611086 h 3102429"/>
              <a:gd name="connsiteX6" fmla="*/ 3396343 w 5214257"/>
              <a:gd name="connsiteY6" fmla="*/ 1676400 h 3102429"/>
              <a:gd name="connsiteX7" fmla="*/ 3374571 w 5214257"/>
              <a:gd name="connsiteY7" fmla="*/ 707571 h 3102429"/>
              <a:gd name="connsiteX8" fmla="*/ 1447800 w 5214257"/>
              <a:gd name="connsiteY8" fmla="*/ 696686 h 3102429"/>
              <a:gd name="connsiteX9" fmla="*/ 1502228 w 5214257"/>
              <a:gd name="connsiteY9" fmla="*/ 0 h 3102429"/>
              <a:gd name="connsiteX10" fmla="*/ 108857 w 5214257"/>
              <a:gd name="connsiteY10" fmla="*/ 43543 h 310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4257" h="3102429">
                <a:moveTo>
                  <a:pt x="108857" y="43543"/>
                </a:moveTo>
                <a:lnTo>
                  <a:pt x="163286" y="1143000"/>
                </a:lnTo>
                <a:lnTo>
                  <a:pt x="0" y="3102429"/>
                </a:lnTo>
                <a:lnTo>
                  <a:pt x="3363686" y="2209800"/>
                </a:lnTo>
                <a:lnTo>
                  <a:pt x="4724400" y="2612571"/>
                </a:lnTo>
                <a:lnTo>
                  <a:pt x="5214257" y="1611086"/>
                </a:lnTo>
                <a:lnTo>
                  <a:pt x="3396343" y="1676400"/>
                </a:lnTo>
                <a:lnTo>
                  <a:pt x="3374571" y="707571"/>
                </a:lnTo>
                <a:lnTo>
                  <a:pt x="1447800" y="696686"/>
                </a:lnTo>
                <a:lnTo>
                  <a:pt x="1502228" y="0"/>
                </a:lnTo>
                <a:lnTo>
                  <a:pt x="108857" y="43543"/>
                </a:lnTo>
                <a:close/>
              </a:path>
            </a:pathLst>
          </a:cu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643743" y="3733800"/>
            <a:ext cx="4811486" cy="2188029"/>
          </a:xfrm>
          <a:custGeom>
            <a:avLst/>
            <a:gdLst>
              <a:gd name="connsiteX0" fmla="*/ 87086 w 4811486"/>
              <a:gd name="connsiteY0" fmla="*/ 881743 h 2188029"/>
              <a:gd name="connsiteX1" fmla="*/ 0 w 4811486"/>
              <a:gd name="connsiteY1" fmla="*/ 2068286 h 2188029"/>
              <a:gd name="connsiteX2" fmla="*/ 3461657 w 4811486"/>
              <a:gd name="connsiteY2" fmla="*/ 2188029 h 2188029"/>
              <a:gd name="connsiteX3" fmla="*/ 3461657 w 4811486"/>
              <a:gd name="connsiteY3" fmla="*/ 1807029 h 2188029"/>
              <a:gd name="connsiteX4" fmla="*/ 3592286 w 4811486"/>
              <a:gd name="connsiteY4" fmla="*/ 1262743 h 2188029"/>
              <a:gd name="connsiteX5" fmla="*/ 4376057 w 4811486"/>
              <a:gd name="connsiteY5" fmla="*/ 1262743 h 2188029"/>
              <a:gd name="connsiteX6" fmla="*/ 4811486 w 4811486"/>
              <a:gd name="connsiteY6" fmla="*/ 391886 h 2188029"/>
              <a:gd name="connsiteX7" fmla="*/ 3450771 w 4811486"/>
              <a:gd name="connsiteY7" fmla="*/ 0 h 2188029"/>
              <a:gd name="connsiteX8" fmla="*/ 87086 w 4811486"/>
              <a:gd name="connsiteY8" fmla="*/ 881743 h 218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1486" h="2188029">
                <a:moveTo>
                  <a:pt x="87086" y="881743"/>
                </a:moveTo>
                <a:lnTo>
                  <a:pt x="0" y="2068286"/>
                </a:lnTo>
                <a:lnTo>
                  <a:pt x="3461657" y="2188029"/>
                </a:lnTo>
                <a:lnTo>
                  <a:pt x="3461657" y="1807029"/>
                </a:lnTo>
                <a:lnTo>
                  <a:pt x="3592286" y="1262743"/>
                </a:lnTo>
                <a:lnTo>
                  <a:pt x="4376057" y="1262743"/>
                </a:lnTo>
                <a:lnTo>
                  <a:pt x="4811486" y="391886"/>
                </a:lnTo>
                <a:lnTo>
                  <a:pt x="3450771" y="0"/>
                </a:lnTo>
                <a:lnTo>
                  <a:pt x="87086" y="881743"/>
                </a:lnTo>
                <a:close/>
              </a:path>
            </a:pathLst>
          </a:cu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19500" y="4489299"/>
            <a:ext cx="1077686" cy="523220"/>
          </a:xfrm>
          <a:prstGeom prst="rect">
            <a:avLst/>
          </a:prstGeom>
          <a:noFill/>
        </p:spPr>
        <p:txBody>
          <a:bodyPr wrap="square" rtlCol="0">
            <a:spAutoFit/>
          </a:bodyPr>
          <a:lstStyle/>
          <a:p>
            <a:r>
              <a:rPr lang="en-US" sz="2800" dirty="0" smtClean="0"/>
              <a:t>2495</a:t>
            </a:r>
            <a:endParaRPr lang="en-US" sz="2800" dirty="0"/>
          </a:p>
        </p:txBody>
      </p:sp>
      <p:sp>
        <p:nvSpPr>
          <p:cNvPr id="18" name="Freeform 17"/>
          <p:cNvSpPr/>
          <p:nvPr/>
        </p:nvSpPr>
        <p:spPr>
          <a:xfrm>
            <a:off x="1676400" y="1494745"/>
            <a:ext cx="5246915" cy="4419600"/>
          </a:xfrm>
          <a:custGeom>
            <a:avLst/>
            <a:gdLst>
              <a:gd name="connsiteX0" fmla="*/ 152400 w 5246915"/>
              <a:gd name="connsiteY0" fmla="*/ 32657 h 4419600"/>
              <a:gd name="connsiteX1" fmla="*/ 1556657 w 5246915"/>
              <a:gd name="connsiteY1" fmla="*/ 0 h 4419600"/>
              <a:gd name="connsiteX2" fmla="*/ 1491343 w 5246915"/>
              <a:gd name="connsiteY2" fmla="*/ 718457 h 4419600"/>
              <a:gd name="connsiteX3" fmla="*/ 3429000 w 5246915"/>
              <a:gd name="connsiteY3" fmla="*/ 729343 h 4419600"/>
              <a:gd name="connsiteX4" fmla="*/ 3418115 w 5246915"/>
              <a:gd name="connsiteY4" fmla="*/ 1698172 h 4419600"/>
              <a:gd name="connsiteX5" fmla="*/ 5246915 w 5246915"/>
              <a:gd name="connsiteY5" fmla="*/ 1654629 h 4419600"/>
              <a:gd name="connsiteX6" fmla="*/ 4757057 w 5246915"/>
              <a:gd name="connsiteY6" fmla="*/ 2645229 h 4419600"/>
              <a:gd name="connsiteX7" fmla="*/ 4376057 w 5246915"/>
              <a:gd name="connsiteY7" fmla="*/ 3483429 h 4419600"/>
              <a:gd name="connsiteX8" fmla="*/ 4321629 w 5246915"/>
              <a:gd name="connsiteY8" fmla="*/ 3516086 h 4419600"/>
              <a:gd name="connsiteX9" fmla="*/ 3570515 w 5246915"/>
              <a:gd name="connsiteY9" fmla="*/ 3516086 h 4419600"/>
              <a:gd name="connsiteX10" fmla="*/ 3439886 w 5246915"/>
              <a:gd name="connsiteY10" fmla="*/ 4049486 h 4419600"/>
              <a:gd name="connsiteX11" fmla="*/ 3418115 w 5246915"/>
              <a:gd name="connsiteY11" fmla="*/ 4419600 h 4419600"/>
              <a:gd name="connsiteX12" fmla="*/ 0 w 5246915"/>
              <a:gd name="connsiteY12" fmla="*/ 4299857 h 4419600"/>
              <a:gd name="connsiteX13" fmla="*/ 54429 w 5246915"/>
              <a:gd name="connsiteY13" fmla="*/ 3102429 h 4419600"/>
              <a:gd name="connsiteX14" fmla="*/ 206829 w 5246915"/>
              <a:gd name="connsiteY14" fmla="*/ 1186543 h 4419600"/>
              <a:gd name="connsiteX15" fmla="*/ 163286 w 5246915"/>
              <a:gd name="connsiteY15" fmla="*/ 97972 h 4419600"/>
              <a:gd name="connsiteX16" fmla="*/ 152400 w 5246915"/>
              <a:gd name="connsiteY16" fmla="*/ 32657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6915" h="4419600">
                <a:moveTo>
                  <a:pt x="152400" y="32657"/>
                </a:moveTo>
                <a:lnTo>
                  <a:pt x="1556657" y="0"/>
                </a:lnTo>
                <a:lnTo>
                  <a:pt x="1491343" y="718457"/>
                </a:lnTo>
                <a:lnTo>
                  <a:pt x="3429000" y="729343"/>
                </a:lnTo>
                <a:lnTo>
                  <a:pt x="3418115" y="1698172"/>
                </a:lnTo>
                <a:lnTo>
                  <a:pt x="5246915" y="1654629"/>
                </a:lnTo>
                <a:lnTo>
                  <a:pt x="4757057" y="2645229"/>
                </a:lnTo>
                <a:lnTo>
                  <a:pt x="4376057" y="3483429"/>
                </a:lnTo>
                <a:lnTo>
                  <a:pt x="4321629" y="3516086"/>
                </a:lnTo>
                <a:lnTo>
                  <a:pt x="3570515" y="3516086"/>
                </a:lnTo>
                <a:lnTo>
                  <a:pt x="3439886" y="4049486"/>
                </a:lnTo>
                <a:lnTo>
                  <a:pt x="3418115" y="4419600"/>
                </a:lnTo>
                <a:lnTo>
                  <a:pt x="0" y="4299857"/>
                </a:lnTo>
                <a:lnTo>
                  <a:pt x="54429" y="3102429"/>
                </a:lnTo>
                <a:lnTo>
                  <a:pt x="206829" y="1186543"/>
                </a:lnTo>
                <a:lnTo>
                  <a:pt x="163286" y="97972"/>
                </a:lnTo>
                <a:lnTo>
                  <a:pt x="152400" y="32657"/>
                </a:lnTo>
                <a:close/>
              </a:path>
            </a:pathLst>
          </a:cu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08414" y="3505199"/>
            <a:ext cx="1828800" cy="381000"/>
          </a:xfrm>
          <a:prstGeom prst="rect">
            <a:avLst/>
          </a:prstGeom>
          <a:noFill/>
        </p:spPr>
        <p:txBody>
          <a:bodyPr wrap="square" rtlCol="0">
            <a:spAutoFit/>
          </a:bodyPr>
          <a:lstStyle/>
          <a:p>
            <a:r>
              <a:rPr lang="en-US" dirty="0" smtClean="0"/>
              <a:t>1982 </a:t>
            </a:r>
            <a:r>
              <a:rPr lang="en-US" dirty="0" smtClean="0"/>
              <a:t>deed</a:t>
            </a:r>
            <a:endParaRPr lang="en-US" dirty="0"/>
          </a:p>
        </p:txBody>
      </p:sp>
      <p:sp>
        <p:nvSpPr>
          <p:cNvPr id="46" name="TextBox 45"/>
          <p:cNvSpPr txBox="1"/>
          <p:nvPr/>
        </p:nvSpPr>
        <p:spPr>
          <a:xfrm>
            <a:off x="1986643" y="5126277"/>
            <a:ext cx="1828800" cy="381000"/>
          </a:xfrm>
          <a:prstGeom prst="rect">
            <a:avLst/>
          </a:prstGeom>
          <a:noFill/>
        </p:spPr>
        <p:txBody>
          <a:bodyPr wrap="square" rtlCol="0">
            <a:spAutoFit/>
          </a:bodyPr>
          <a:lstStyle/>
          <a:p>
            <a:r>
              <a:rPr lang="en-US" dirty="0" smtClean="0"/>
              <a:t>1984 </a:t>
            </a:r>
            <a:r>
              <a:rPr lang="en-US" dirty="0" smtClean="0"/>
              <a:t>deed </a:t>
            </a:r>
            <a:endParaRPr lang="en-US" dirty="0"/>
          </a:p>
        </p:txBody>
      </p:sp>
      <p:sp>
        <p:nvSpPr>
          <p:cNvPr id="8" name="TextBox 7"/>
          <p:cNvSpPr txBox="1"/>
          <p:nvPr/>
        </p:nvSpPr>
        <p:spPr>
          <a:xfrm>
            <a:off x="3113314" y="2797629"/>
            <a:ext cx="1077686" cy="523220"/>
          </a:xfrm>
          <a:prstGeom prst="rect">
            <a:avLst/>
          </a:prstGeom>
          <a:noFill/>
        </p:spPr>
        <p:txBody>
          <a:bodyPr wrap="square" rtlCol="0">
            <a:spAutoFit/>
          </a:bodyPr>
          <a:lstStyle/>
          <a:p>
            <a:r>
              <a:rPr lang="en-US" sz="2800" dirty="0" smtClean="0"/>
              <a:t>3265</a:t>
            </a:r>
            <a:endParaRPr lang="en-US" sz="2800" dirty="0"/>
          </a:p>
        </p:txBody>
      </p:sp>
      <p:sp>
        <p:nvSpPr>
          <p:cNvPr id="20" name="Freeform 19"/>
          <p:cNvSpPr/>
          <p:nvPr/>
        </p:nvSpPr>
        <p:spPr>
          <a:xfrm>
            <a:off x="1719943" y="3737202"/>
            <a:ext cx="4724400" cy="881743"/>
          </a:xfrm>
          <a:custGeom>
            <a:avLst/>
            <a:gdLst>
              <a:gd name="connsiteX0" fmla="*/ 0 w 4724400"/>
              <a:gd name="connsiteY0" fmla="*/ 881743 h 881743"/>
              <a:gd name="connsiteX1" fmla="*/ 3331029 w 4724400"/>
              <a:gd name="connsiteY1" fmla="*/ 0 h 881743"/>
              <a:gd name="connsiteX2" fmla="*/ 4724400 w 4724400"/>
              <a:gd name="connsiteY2" fmla="*/ 391886 h 881743"/>
              <a:gd name="connsiteX3" fmla="*/ 4713514 w 4724400"/>
              <a:gd name="connsiteY3" fmla="*/ 391886 h 881743"/>
            </a:gdLst>
            <a:ahLst/>
            <a:cxnLst>
              <a:cxn ang="0">
                <a:pos x="connsiteX0" y="connsiteY0"/>
              </a:cxn>
              <a:cxn ang="0">
                <a:pos x="connsiteX1" y="connsiteY1"/>
              </a:cxn>
              <a:cxn ang="0">
                <a:pos x="connsiteX2" y="connsiteY2"/>
              </a:cxn>
              <a:cxn ang="0">
                <a:pos x="connsiteX3" y="connsiteY3"/>
              </a:cxn>
            </a:cxnLst>
            <a:rect l="l" t="t" r="r" b="b"/>
            <a:pathLst>
              <a:path w="4724400" h="881743">
                <a:moveTo>
                  <a:pt x="0" y="881743"/>
                </a:moveTo>
                <a:lnTo>
                  <a:pt x="3331029" y="0"/>
                </a:lnTo>
                <a:lnTo>
                  <a:pt x="4724400" y="391886"/>
                </a:lnTo>
                <a:lnTo>
                  <a:pt x="4713514" y="391886"/>
                </a:lnTo>
              </a:path>
            </a:pathLst>
          </a:cu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128657" y="3138488"/>
            <a:ext cx="794658" cy="522514"/>
          </a:xfrm>
          <a:custGeom>
            <a:avLst/>
            <a:gdLst>
              <a:gd name="connsiteX0" fmla="*/ 152400 w 794658"/>
              <a:gd name="connsiteY0" fmla="*/ 10886 h 522514"/>
              <a:gd name="connsiteX1" fmla="*/ 0 w 794658"/>
              <a:gd name="connsiteY1" fmla="*/ 446314 h 522514"/>
              <a:gd name="connsiteX2" fmla="*/ 566058 w 794658"/>
              <a:gd name="connsiteY2" fmla="*/ 522514 h 522514"/>
              <a:gd name="connsiteX3" fmla="*/ 794658 w 794658"/>
              <a:gd name="connsiteY3" fmla="*/ 0 h 522514"/>
              <a:gd name="connsiteX4" fmla="*/ 152400 w 794658"/>
              <a:gd name="connsiteY4" fmla="*/ 10886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658" h="522514">
                <a:moveTo>
                  <a:pt x="152400" y="10886"/>
                </a:moveTo>
                <a:lnTo>
                  <a:pt x="0" y="446314"/>
                </a:lnTo>
                <a:lnTo>
                  <a:pt x="566058" y="522514"/>
                </a:lnTo>
                <a:lnTo>
                  <a:pt x="794658" y="0"/>
                </a:lnTo>
                <a:lnTo>
                  <a:pt x="152400" y="10886"/>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87186" y="5549220"/>
            <a:ext cx="6781800" cy="117225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 2015</a:t>
            </a:r>
            <a:r>
              <a:rPr lang="en-US" sz="2400" dirty="0" smtClean="0">
                <a:solidFill>
                  <a:schemeClr val="tx1"/>
                </a:solidFill>
              </a:rPr>
              <a:t>, Cora deeded </a:t>
            </a:r>
            <a:r>
              <a:rPr lang="en-US" sz="2400" dirty="0" smtClean="0">
                <a:solidFill>
                  <a:schemeClr val="tx1"/>
                </a:solidFill>
              </a:rPr>
              <a:t>one acre to </a:t>
            </a:r>
          </a:p>
          <a:p>
            <a:pPr algn="ctr"/>
            <a:r>
              <a:rPr lang="en-US" sz="2400" dirty="0" smtClean="0">
                <a:solidFill>
                  <a:schemeClr val="tx1"/>
                </a:solidFill>
              </a:rPr>
              <a:t> </a:t>
            </a:r>
            <a:r>
              <a:rPr lang="en-US" sz="2400" dirty="0" smtClean="0">
                <a:solidFill>
                  <a:schemeClr val="tx1"/>
                </a:solidFill>
              </a:rPr>
              <a:t>her </a:t>
            </a:r>
            <a:r>
              <a:rPr lang="en-US" sz="2400" dirty="0" smtClean="0">
                <a:solidFill>
                  <a:schemeClr val="tx1"/>
                </a:solidFill>
              </a:rPr>
              <a:t>grandson, Willie </a:t>
            </a:r>
            <a:r>
              <a:rPr lang="en-US" sz="2400" dirty="0" err="1" smtClean="0">
                <a:solidFill>
                  <a:schemeClr val="tx1"/>
                </a:solidFill>
              </a:rPr>
              <a:t>Gettit</a:t>
            </a:r>
            <a:r>
              <a:rPr lang="en-US" sz="2400" dirty="0" smtClean="0">
                <a:solidFill>
                  <a:schemeClr val="tx1"/>
                </a:solidFill>
              </a:rPr>
              <a:t>. </a:t>
            </a:r>
            <a:endParaRPr lang="en-US" sz="2400" dirty="0">
              <a:solidFill>
                <a:schemeClr val="tx1"/>
              </a:solidFill>
            </a:endParaRPr>
          </a:p>
        </p:txBody>
      </p:sp>
      <p:sp>
        <p:nvSpPr>
          <p:cNvPr id="17" name="Rectangle 16"/>
          <p:cNvSpPr/>
          <p:nvPr/>
        </p:nvSpPr>
        <p:spPr>
          <a:xfrm>
            <a:off x="5257800" y="152400"/>
            <a:ext cx="3657600" cy="24912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 happens if the attorney or paralegal </a:t>
            </a:r>
            <a:r>
              <a:rPr lang="en-US" sz="2400" dirty="0" smtClean="0">
                <a:solidFill>
                  <a:schemeClr val="tx1"/>
                </a:solidFill>
              </a:rPr>
              <a:t>doing </a:t>
            </a:r>
            <a:r>
              <a:rPr lang="en-US" sz="2400" dirty="0" smtClean="0">
                <a:solidFill>
                  <a:schemeClr val="tx1"/>
                </a:solidFill>
              </a:rPr>
              <a:t>a title search is not paying close attention to the property record card?</a:t>
            </a:r>
            <a:endParaRPr lang="en-US" sz="2400" dirty="0">
              <a:solidFill>
                <a:schemeClr val="tx1"/>
              </a:solidFill>
            </a:endParaRPr>
          </a:p>
        </p:txBody>
      </p:sp>
      <p:sp>
        <p:nvSpPr>
          <p:cNvPr id="19" name="Rectangle 18"/>
          <p:cNvSpPr/>
          <p:nvPr/>
        </p:nvSpPr>
        <p:spPr>
          <a:xfrm>
            <a:off x="685799" y="0"/>
            <a:ext cx="3129643" cy="199049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How are deed references usually arranged on the property record card? </a:t>
            </a:r>
            <a:endParaRPr lang="en-US" sz="2400" dirty="0">
              <a:solidFill>
                <a:schemeClr val="tx1"/>
              </a:solidFill>
            </a:endParaRPr>
          </a:p>
        </p:txBody>
      </p:sp>
    </p:spTree>
    <p:extLst>
      <p:ext uri="{BB962C8B-B14F-4D97-AF65-F5344CB8AC3E}">
        <p14:creationId xmlns:p14="http://schemas.microsoft.com/office/powerpoint/2010/main" val="1580614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7494AE-817C-4766-BE5B-98DDBBACC072}" type="slidenum">
              <a:rPr lang="en-US" smtClean="0"/>
              <a:pPr/>
              <a:t>31</a:t>
            </a:fld>
            <a:endParaRPr lang="en-US"/>
          </a:p>
        </p:txBody>
      </p:sp>
      <p:pic>
        <p:nvPicPr>
          <p:cNvPr id="8195" name="Picture 3"/>
          <p:cNvPicPr>
            <a:picLocks noChangeAspect="1" noChangeArrowheads="1"/>
          </p:cNvPicPr>
          <p:nvPr/>
        </p:nvPicPr>
        <p:blipFill>
          <a:blip r:embed="rId2" cstate="print"/>
          <a:srcRect/>
          <a:stretch>
            <a:fillRect/>
          </a:stretch>
        </p:blipFill>
        <p:spPr bwMode="auto">
          <a:xfrm rot="1547906">
            <a:off x="3673814" y="284564"/>
            <a:ext cx="5524500" cy="6343650"/>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rot="20494022">
            <a:off x="24872" y="-20050"/>
            <a:ext cx="5314950" cy="680350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152399" y="990600"/>
            <a:ext cx="8991601" cy="2097348"/>
          </a:xfrm>
          <a:prstGeom prst="rect">
            <a:avLst/>
          </a:prstGeom>
          <a:noFill/>
          <a:ln w="76200">
            <a:solidFill>
              <a:srgbClr val="F61616"/>
            </a:solidFill>
            <a:miter lim="800000"/>
            <a:headEnd/>
            <a:tailEnd/>
          </a:ln>
          <a:scene3d>
            <a:camera prst="orthographicFront"/>
            <a:lightRig rig="threePt" dir="t"/>
          </a:scene3d>
          <a:sp3d>
            <a:bevelT/>
          </a:sp3d>
        </p:spPr>
      </p:pic>
      <p:sp>
        <p:nvSpPr>
          <p:cNvPr id="6" name="Rounded Rectangle 5"/>
          <p:cNvSpPr/>
          <p:nvPr/>
        </p:nvSpPr>
        <p:spPr>
          <a:xfrm rot="20489113">
            <a:off x="792624" y="3767243"/>
            <a:ext cx="4192865" cy="876287"/>
          </a:xfrm>
          <a:prstGeom prst="roundRect">
            <a:avLst/>
          </a:prstGeom>
          <a:noFill/>
          <a:ln w="76200">
            <a:solidFill>
              <a:srgbClr val="F6161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1000"/>
                                        <p:tgtEl>
                                          <p:spTgt spid="8195"/>
                                        </p:tgtEl>
                                      </p:cBhvr>
                                    </p:animEffect>
                                    <p:anim calcmode="lin" valueType="num">
                                      <p:cBhvr>
                                        <p:cTn id="14" dur="1000" fill="hold"/>
                                        <p:tgtEl>
                                          <p:spTgt spid="8195"/>
                                        </p:tgtEl>
                                        <p:attrNameLst>
                                          <p:attrName>ppt_x</p:attrName>
                                        </p:attrNameLst>
                                      </p:cBhvr>
                                      <p:tavLst>
                                        <p:tav tm="0">
                                          <p:val>
                                            <p:strVal val="#ppt_x"/>
                                          </p:val>
                                        </p:tav>
                                        <p:tav tm="100000">
                                          <p:val>
                                            <p:strVal val="#ppt_x"/>
                                          </p:val>
                                        </p:tav>
                                      </p:tavLst>
                                    </p:anim>
                                    <p:anim calcmode="lin" valueType="num">
                                      <p:cBhvr>
                                        <p:cTn id="15"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par>
                                <p:cTn id="23" presetID="5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0.70"/>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630362"/>
          </a:xfrm>
        </p:spPr>
        <p:txBody>
          <a:bodyPr>
            <a:normAutofit fontScale="90000"/>
          </a:bodyPr>
          <a:lstStyle/>
          <a:p>
            <a:r>
              <a:rPr lang="en-US" b="1" dirty="0" smtClean="0">
                <a:latin typeface="+mn-lt"/>
              </a:rPr>
              <a:t>§ </a:t>
            </a:r>
            <a:r>
              <a:rPr lang="en-US" dirty="0" smtClean="0">
                <a:latin typeface="+mn-lt"/>
              </a:rPr>
              <a:t>GS 161-14.1 Recording subsequent entries as separate instruments</a:t>
            </a:r>
            <a:endParaRPr lang="en-US" dirty="0">
              <a:latin typeface="+mn-lt"/>
            </a:endParaRPr>
          </a:p>
        </p:txBody>
      </p:sp>
      <p:sp>
        <p:nvSpPr>
          <p:cNvPr id="3" name="Content Placeholder 2"/>
          <p:cNvSpPr>
            <a:spLocks noGrp="1"/>
          </p:cNvSpPr>
          <p:nvPr>
            <p:ph idx="1"/>
          </p:nvPr>
        </p:nvSpPr>
        <p:spPr>
          <a:xfrm>
            <a:off x="457200" y="2209800"/>
            <a:ext cx="8229600" cy="3916363"/>
          </a:xfrm>
        </p:spPr>
        <p:txBody>
          <a:bodyPr>
            <a:normAutofit/>
          </a:bodyPr>
          <a:lstStyle/>
          <a:p>
            <a:r>
              <a:rPr lang="en-US" i="1" dirty="0" smtClean="0"/>
              <a:t>“(3) Subsequent instrument – Any instrument presented for registration that it is intended or purports to: </a:t>
            </a:r>
          </a:p>
          <a:p>
            <a:pPr lvl="1"/>
            <a:r>
              <a:rPr lang="en-US" i="1" dirty="0" smtClean="0"/>
              <a:t>Modify,</a:t>
            </a:r>
          </a:p>
          <a:p>
            <a:pPr lvl="1"/>
            <a:r>
              <a:rPr lang="en-US" i="1" dirty="0" smtClean="0"/>
              <a:t>Amend,</a:t>
            </a:r>
          </a:p>
          <a:p>
            <a:pPr lvl="1"/>
            <a:r>
              <a:rPr lang="en-US" i="1" dirty="0" smtClean="0"/>
              <a:t>Supplement …</a:t>
            </a:r>
          </a:p>
          <a:p>
            <a:r>
              <a:rPr lang="en-US" i="1" dirty="0" smtClean="0"/>
              <a:t>… A previously registered instrument.”</a:t>
            </a:r>
          </a:p>
          <a:p>
            <a:endParaRPr lang="en-US" i="1"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32</a:t>
            </a:fld>
            <a:endParaRPr lang="en-US"/>
          </a:p>
        </p:txBody>
      </p:sp>
      <p:sp>
        <p:nvSpPr>
          <p:cNvPr id="5" name="TextBox 4"/>
          <p:cNvSpPr txBox="1"/>
          <p:nvPr/>
        </p:nvSpPr>
        <p:spPr>
          <a:xfrm>
            <a:off x="6858000" y="1676400"/>
            <a:ext cx="1937331" cy="369332"/>
          </a:xfrm>
          <a:prstGeom prst="rect">
            <a:avLst/>
          </a:prstGeom>
          <a:noFill/>
        </p:spPr>
        <p:txBody>
          <a:bodyPr wrap="square" rtlCol="0">
            <a:spAutoFit/>
          </a:bodyPr>
          <a:lstStyle/>
          <a:p>
            <a:r>
              <a:rPr lang="en-US" dirty="0" smtClean="0"/>
              <a:t>(Paraphrased)</a:t>
            </a:r>
            <a:endParaRPr lang="en-US"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0" presetClass="entr" presetSubtype="0" decel="10000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9"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to="" calcmode="lin" valueType="num">
                                      <p:cBhvr>
                                        <p:cTn id="25" dur="1" fill="hold"/>
                                        <p:tgtEl>
                                          <p:spTgt spid="3">
                                            <p:txEl>
                                              <p:pRg st="1" end="1"/>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to="" calcmode="lin" valueType="num">
                                      <p:cBhvr>
                                        <p:cTn id="28" dur="1" fill="hold"/>
                                        <p:tgtEl>
                                          <p:spTgt spid="3">
                                            <p:txEl>
                                              <p:pRg st="2" end="2"/>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to="" calcmode="lin" valueType="num">
                                      <p:cBhvr>
                                        <p:cTn id="31" dur="1" fill="hold"/>
                                        <p:tgtEl>
                                          <p:spTgt spid="3">
                                            <p:txEl>
                                              <p:pRg st="3" end="3"/>
                                            </p:txEl>
                                          </p:spTgt>
                                        </p:tgtEl>
                                        <p:attrNameLst>
                                          <p:attrName/>
                                        </p:attrNameLst>
                                      </p:cBhvr>
                                    </p:anim>
                                  </p:childTnLst>
                                </p:cTn>
                              </p:par>
                            </p:childTnLst>
                          </p:cTn>
                        </p:par>
                        <p:par>
                          <p:cTn id="32" fill="hold">
                            <p:stCondLst>
                              <p:cond delay="0"/>
                            </p:stCondLst>
                            <p:childTnLst>
                              <p:par>
                                <p:cTn id="33" presetID="42"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cstate="print"/>
          <a:srcRect/>
          <a:stretch>
            <a:fillRect/>
          </a:stretch>
        </p:blipFill>
        <p:spPr bwMode="auto">
          <a:xfrm rot="1444219">
            <a:off x="3838422" y="801318"/>
            <a:ext cx="5316039" cy="650398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33</a:t>
            </a:fld>
            <a:endParaRPr lang="en-US"/>
          </a:p>
        </p:txBody>
      </p:sp>
      <p:pic>
        <p:nvPicPr>
          <p:cNvPr id="2050" name="Picture 2"/>
          <p:cNvPicPr>
            <a:picLocks noChangeAspect="1" noChangeArrowheads="1"/>
          </p:cNvPicPr>
          <p:nvPr/>
        </p:nvPicPr>
        <p:blipFill>
          <a:blip r:embed="rId3" cstate="print"/>
          <a:srcRect/>
          <a:stretch>
            <a:fillRect/>
          </a:stretch>
        </p:blipFill>
        <p:spPr bwMode="auto">
          <a:xfrm rot="20534798">
            <a:off x="169096" y="625867"/>
            <a:ext cx="5105400" cy="640470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additive="base">
                                        <p:cTn id="12" dur="500" fill="hold"/>
                                        <p:tgtEl>
                                          <p:spTgt spid="2051"/>
                                        </p:tgtEl>
                                        <p:attrNameLst>
                                          <p:attrName>ppt_x</p:attrName>
                                        </p:attrNameLst>
                                      </p:cBhvr>
                                      <p:tavLst>
                                        <p:tav tm="0">
                                          <p:val>
                                            <p:strVal val="#ppt_x"/>
                                          </p:val>
                                        </p:tav>
                                        <p:tav tm="100000">
                                          <p:val>
                                            <p:strVal val="#ppt_x"/>
                                          </p:val>
                                        </p:tav>
                                      </p:tavLst>
                                    </p:anim>
                                    <p:anim calcmode="lin" valueType="num">
                                      <p:cBhvr additive="base">
                                        <p:cTn id="13"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smtClean="0">
                <a:latin typeface="+mn-lt"/>
              </a:rPr>
              <a:t>G.S. 47-30(g) Recording of  Plat</a:t>
            </a:r>
            <a:endParaRPr lang="en-US" dirty="0">
              <a:latin typeface="+mn-lt"/>
            </a:endParaRPr>
          </a:p>
        </p:txBody>
      </p:sp>
      <p:sp>
        <p:nvSpPr>
          <p:cNvPr id="4" name="Content Placeholder 3"/>
          <p:cNvSpPr>
            <a:spLocks noGrp="1"/>
          </p:cNvSpPr>
          <p:nvPr>
            <p:ph idx="1"/>
          </p:nvPr>
        </p:nvSpPr>
        <p:spPr>
          <a:xfrm>
            <a:off x="685800" y="1417638"/>
            <a:ext cx="7772400" cy="4525963"/>
          </a:xfrm>
        </p:spPr>
        <p:txBody>
          <a:bodyPr>
            <a:normAutofit/>
          </a:bodyPr>
          <a:lstStyle/>
          <a:p>
            <a:pPr marL="0" indent="0">
              <a:buNone/>
            </a:pPr>
            <a:r>
              <a:rPr lang="en-US" i="1" dirty="0" smtClean="0"/>
              <a:t> </a:t>
            </a:r>
          </a:p>
          <a:p>
            <a:pPr marL="0" indent="0">
              <a:lnSpc>
                <a:spcPct val="150000"/>
              </a:lnSpc>
              <a:buNone/>
            </a:pPr>
            <a:r>
              <a:rPr lang="en-US" i="1" dirty="0" smtClean="0"/>
              <a:t>“. . . Reference in any instrument hereafter executed to the record of any plat herein authorized shall have the same effect as if the description of the lands were set out in the instrument.” </a:t>
            </a:r>
            <a:endParaRPr lang="en-US" i="1" dirty="0"/>
          </a:p>
        </p:txBody>
      </p:sp>
      <p:sp>
        <p:nvSpPr>
          <p:cNvPr id="2" name="Slide Number Placeholder 1"/>
          <p:cNvSpPr>
            <a:spLocks noGrp="1"/>
          </p:cNvSpPr>
          <p:nvPr>
            <p:ph type="sldNum" sz="quarter" idx="12"/>
          </p:nvPr>
        </p:nvSpPr>
        <p:spPr/>
        <p:txBody>
          <a:bodyPr/>
          <a:lstStyle/>
          <a:p>
            <a:fld id="{F47494AE-817C-4766-BE5B-98DDBBACC072}" type="slidenum">
              <a:rPr lang="en-US" smtClean="0"/>
              <a:pPr/>
              <a:t>34</a:t>
            </a:fld>
            <a:endParaRPr lang="en-US"/>
          </a:p>
        </p:txBody>
      </p:sp>
    </p:spTree>
    <p:extLst>
      <p:ext uri="{BB962C8B-B14F-4D97-AF65-F5344CB8AC3E}">
        <p14:creationId xmlns:p14="http://schemas.microsoft.com/office/powerpoint/2010/main" val="29401537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rPr>
              <a:t>Because of this statute -</a:t>
            </a:r>
            <a:br>
              <a:rPr lang="en-US" dirty="0" smtClean="0">
                <a:latin typeface="+mn-lt"/>
              </a:rPr>
            </a:br>
            <a:r>
              <a:rPr lang="en-US" dirty="0" smtClean="0">
                <a:latin typeface="+mn-lt"/>
              </a:rPr>
              <a:t>G.S. 47-30(g)</a:t>
            </a:r>
            <a:endParaRPr lang="en-US" dirty="0">
              <a:latin typeface="+mn-lt"/>
            </a:endParaRPr>
          </a:p>
        </p:txBody>
      </p:sp>
      <p:sp>
        <p:nvSpPr>
          <p:cNvPr id="3" name="Content Placeholder 2"/>
          <p:cNvSpPr>
            <a:spLocks noGrp="1"/>
          </p:cNvSpPr>
          <p:nvPr>
            <p:ph idx="1"/>
          </p:nvPr>
        </p:nvSpPr>
        <p:spPr>
          <a:xfrm>
            <a:off x="609600" y="1616179"/>
            <a:ext cx="7310718" cy="4931877"/>
          </a:xfrm>
        </p:spPr>
        <p:txBody>
          <a:bodyPr>
            <a:normAutofit lnSpcReduction="10000"/>
          </a:bodyPr>
          <a:lstStyle/>
          <a:p>
            <a:pPr marL="0" indent="0">
              <a:buNone/>
            </a:pPr>
            <a:endParaRPr lang="en-US" dirty="0" smtClean="0"/>
          </a:p>
          <a:p>
            <a:pPr marL="0" indent="0">
              <a:buNone/>
            </a:pPr>
            <a:endParaRPr lang="en-US" dirty="0" smtClean="0"/>
          </a:p>
          <a:p>
            <a:pPr lvl="1"/>
            <a:r>
              <a:rPr lang="en-US" dirty="0" smtClean="0"/>
              <a:t>“Lot 55 as shown on plat recorded in Book of Maps 2015, Page 865.  </a:t>
            </a:r>
          </a:p>
          <a:p>
            <a:pPr lvl="1"/>
            <a:endParaRPr lang="en-US" dirty="0" smtClean="0"/>
          </a:p>
          <a:p>
            <a:r>
              <a:rPr lang="en-US" dirty="0" smtClean="0"/>
              <a:t>But the statute also says, </a:t>
            </a:r>
          </a:p>
          <a:p>
            <a:pPr lvl="1"/>
            <a:r>
              <a:rPr lang="en-US" i="1" dirty="0" smtClean="0"/>
              <a:t>“</a:t>
            </a:r>
            <a:r>
              <a:rPr lang="en-US" i="1" u="sng" dirty="0" smtClean="0"/>
              <a:t>Reference</a:t>
            </a:r>
            <a:r>
              <a:rPr lang="en-US" i="1" dirty="0" smtClean="0"/>
              <a:t> in any instrument shall have the same effect. . .”</a:t>
            </a:r>
          </a:p>
          <a:p>
            <a:pPr lvl="1"/>
            <a:r>
              <a:rPr lang="en-US" dirty="0" smtClean="0"/>
              <a:t>It does </a:t>
            </a:r>
            <a:r>
              <a:rPr lang="en-US" b="1" u="sng" dirty="0" smtClean="0"/>
              <a:t>not</a:t>
            </a:r>
            <a:r>
              <a:rPr lang="en-US" dirty="0" smtClean="0"/>
              <a:t> say, “The recording of a plat shall have the same effect. . . “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35</a:t>
            </a:fld>
            <a:endParaRPr lang="en-US"/>
          </a:p>
        </p:txBody>
      </p:sp>
      <p:sp>
        <p:nvSpPr>
          <p:cNvPr id="5" name="TextBox 4"/>
          <p:cNvSpPr txBox="1"/>
          <p:nvPr/>
        </p:nvSpPr>
        <p:spPr>
          <a:xfrm>
            <a:off x="457200" y="1828800"/>
            <a:ext cx="8153400" cy="646331"/>
          </a:xfrm>
          <a:prstGeom prst="rect">
            <a:avLst/>
          </a:prstGeom>
          <a:noFill/>
        </p:spPr>
        <p:txBody>
          <a:bodyPr wrap="square" rtlCol="0">
            <a:spAutoFit/>
          </a:bodyPr>
          <a:lstStyle/>
          <a:p>
            <a:r>
              <a:rPr lang="en-US" sz="3600" dirty="0" smtClean="0"/>
              <a:t>Deed </a:t>
            </a:r>
            <a:r>
              <a:rPr lang="en-US" sz="3600" dirty="0"/>
              <a:t>descriptions </a:t>
            </a:r>
            <a:r>
              <a:rPr lang="en-US" sz="3600" dirty="0" smtClean="0"/>
              <a:t>can </a:t>
            </a:r>
            <a:r>
              <a:rPr lang="en-US" sz="3600" dirty="0"/>
              <a:t>simply be:</a:t>
            </a:r>
          </a:p>
        </p:txBody>
      </p:sp>
    </p:spTree>
    <p:extLst>
      <p:ext uri="{BB962C8B-B14F-4D97-AF65-F5344CB8AC3E}">
        <p14:creationId xmlns:p14="http://schemas.microsoft.com/office/powerpoint/2010/main" val="25873350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latin typeface="+mn-lt"/>
              </a:rPr>
              <a:t>What about splitting parcels per a recorded plat?  </a:t>
            </a:r>
            <a:endParaRPr lang="en-US" dirty="0">
              <a:latin typeface="+mn-lt"/>
            </a:endParaRPr>
          </a:p>
        </p:txBody>
      </p:sp>
      <p:sp>
        <p:nvSpPr>
          <p:cNvPr id="6" name="Content Placeholder 5"/>
          <p:cNvSpPr>
            <a:spLocks noGrp="1"/>
          </p:cNvSpPr>
          <p:nvPr>
            <p:ph idx="1"/>
          </p:nvPr>
        </p:nvSpPr>
        <p:spPr>
          <a:xfrm>
            <a:off x="286512" y="1524000"/>
            <a:ext cx="8382000" cy="5105400"/>
          </a:xfrm>
        </p:spPr>
        <p:txBody>
          <a:bodyPr>
            <a:normAutofit/>
          </a:bodyPr>
          <a:lstStyle/>
          <a:p>
            <a:endParaRPr lang="en-US" sz="800" dirty="0" smtClean="0"/>
          </a:p>
          <a:p>
            <a:r>
              <a:rPr lang="en-US" sz="2800" dirty="0" smtClean="0"/>
              <a:t>Every recorded plat must have a surveyor’s certification on what kind of plat it is under GS 47-30(f)(11)</a:t>
            </a:r>
          </a:p>
          <a:p>
            <a:endParaRPr lang="en-US" sz="1100" dirty="0" smtClean="0"/>
          </a:p>
          <a:p>
            <a:r>
              <a:rPr lang="en-US" sz="2800" dirty="0" smtClean="0"/>
              <a:t>If the (f)(11) statement is: </a:t>
            </a:r>
          </a:p>
          <a:p>
            <a:pPr lvl="1"/>
            <a:r>
              <a:rPr lang="en-US" sz="2600" i="1" dirty="0" smtClean="0"/>
              <a:t>“a. That the survey creates a subdivision of land within the area of a county or municipality that has an ordinance that regulates parcels of land.”</a:t>
            </a:r>
          </a:p>
          <a:p>
            <a:pPr lvl="1"/>
            <a:endParaRPr lang="en-US" sz="1050" i="1" dirty="0" smtClean="0"/>
          </a:p>
          <a:p>
            <a:r>
              <a:rPr lang="en-US" sz="2800" dirty="0" smtClean="0"/>
              <a:t>Then the subdivision parcels should be created.</a:t>
            </a:r>
          </a:p>
          <a:p>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36</a:t>
            </a:fld>
            <a:endParaRPr lang="en-US"/>
          </a:p>
        </p:txBody>
      </p:sp>
    </p:spTree>
    <p:extLst>
      <p:ext uri="{BB962C8B-B14F-4D97-AF65-F5344CB8AC3E}">
        <p14:creationId xmlns:p14="http://schemas.microsoft.com/office/powerpoint/2010/main" val="95375835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 calcmode="lin" valueType="num">
                                      <p:cBhvr additive="base">
                                        <p:cTn id="24"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wipe(left)">
                                      <p:cBhvr>
                                        <p:cTn id="3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107"/>
            <a:ext cx="8229600" cy="1143000"/>
          </a:xfrm>
        </p:spPr>
        <p:txBody>
          <a:bodyPr>
            <a:normAutofit fontScale="90000"/>
          </a:bodyPr>
          <a:lstStyle/>
          <a:p>
            <a:pPr algn="l"/>
            <a:r>
              <a:rPr lang="en-US" dirty="0" smtClean="0">
                <a:latin typeface="+mn-lt"/>
              </a:rPr>
              <a:t>When an owner has gone through the subdivision planning process</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And then records a plat,</a:t>
            </a:r>
          </a:p>
          <a:p>
            <a:endParaRPr lang="en-US" sz="800" dirty="0" smtClean="0"/>
          </a:p>
          <a:p>
            <a:r>
              <a:rPr lang="en-US" dirty="0" smtClean="0"/>
              <a:t>He is publically saying, “I am making a change to the use of this parcel of land.”</a:t>
            </a:r>
          </a:p>
          <a:p>
            <a:endParaRPr lang="en-US" sz="1000" dirty="0" smtClean="0"/>
          </a:p>
          <a:p>
            <a:r>
              <a:rPr lang="en-US" dirty="0" smtClean="0"/>
              <a:t>Under USPAP guidelines, that change should be recognized in the tax values</a:t>
            </a:r>
          </a:p>
          <a:p>
            <a:endParaRPr lang="en-US" sz="800" dirty="0" smtClean="0"/>
          </a:p>
          <a:p>
            <a:r>
              <a:rPr lang="en-US" dirty="0" smtClean="0"/>
              <a:t>Which is done through the creation of the individual parcels shown on the plat. </a:t>
            </a:r>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37</a:t>
            </a:fld>
            <a:endParaRPr lang="en-US"/>
          </a:p>
        </p:txBody>
      </p:sp>
    </p:spTree>
    <p:extLst>
      <p:ext uri="{BB962C8B-B14F-4D97-AF65-F5344CB8AC3E}">
        <p14:creationId xmlns:p14="http://schemas.microsoft.com/office/powerpoint/2010/main" val="3487347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1143000"/>
          </a:xfrm>
        </p:spPr>
        <p:txBody>
          <a:bodyPr>
            <a:normAutofit/>
          </a:bodyPr>
          <a:lstStyle/>
          <a:p>
            <a:r>
              <a:rPr lang="en-US" dirty="0" smtClean="0">
                <a:latin typeface="+mn-lt"/>
              </a:rPr>
              <a:t>Any other statement for </a:t>
            </a:r>
            <a:r>
              <a:rPr lang="en-US" dirty="0" smtClean="0">
                <a:latin typeface="+mn-lt"/>
              </a:rPr>
              <a:t>the</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For </a:t>
            </a:r>
            <a:r>
              <a:rPr lang="en-US" dirty="0" smtClean="0"/>
              <a:t>the 47-30(f)(11) statement</a:t>
            </a:r>
          </a:p>
          <a:p>
            <a:pPr lvl="1"/>
            <a:r>
              <a:rPr lang="en-US" dirty="0" smtClean="0"/>
              <a:t>i.e. (b), (c), (d), or (e)</a:t>
            </a:r>
          </a:p>
          <a:p>
            <a:pPr marL="457200" lvl="1" indent="0">
              <a:buNone/>
            </a:pPr>
            <a:endParaRPr lang="en-US" sz="800" dirty="0" smtClean="0"/>
          </a:p>
          <a:p>
            <a:r>
              <a:rPr lang="en-US" dirty="0" smtClean="0"/>
              <a:t>Should be evaluated on a case by case basis </a:t>
            </a:r>
          </a:p>
          <a:p>
            <a:endParaRPr lang="en-US" sz="800" dirty="0" smtClean="0"/>
          </a:p>
          <a:p>
            <a:r>
              <a:rPr lang="en-US" dirty="0" smtClean="0"/>
              <a:t>As to whether or not the split should be created in the CAMA system. </a:t>
            </a:r>
          </a:p>
          <a:p>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38</a:t>
            </a:fld>
            <a:endParaRPr lang="en-US"/>
          </a:p>
        </p:txBody>
      </p:sp>
    </p:spTree>
    <p:extLst>
      <p:ext uri="{BB962C8B-B14F-4D97-AF65-F5344CB8AC3E}">
        <p14:creationId xmlns:p14="http://schemas.microsoft.com/office/powerpoint/2010/main" val="37129071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Basically: </a:t>
            </a:r>
            <a:endParaRPr lang="en-US" dirty="0">
              <a:latin typeface="+mn-lt"/>
            </a:endParaRPr>
          </a:p>
        </p:txBody>
      </p:sp>
      <p:sp>
        <p:nvSpPr>
          <p:cNvPr id="3" name="Content Placeholder 2"/>
          <p:cNvSpPr>
            <a:spLocks noGrp="1"/>
          </p:cNvSpPr>
          <p:nvPr>
            <p:ph idx="1"/>
          </p:nvPr>
        </p:nvSpPr>
        <p:spPr/>
        <p:txBody>
          <a:bodyPr/>
          <a:lstStyle/>
          <a:p>
            <a:endParaRPr lang="en-US" dirty="0" smtClean="0"/>
          </a:p>
          <a:p>
            <a:r>
              <a:rPr lang="en-US" dirty="0" smtClean="0"/>
              <a:t>Plats split. </a:t>
            </a:r>
          </a:p>
          <a:p>
            <a:endParaRPr lang="en-US" dirty="0"/>
          </a:p>
          <a:p>
            <a:r>
              <a:rPr lang="en-US" dirty="0" smtClean="0"/>
              <a:t>Plats don’t combine. </a:t>
            </a:r>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39</a:t>
            </a:fld>
            <a:endParaRPr lang="en-US"/>
          </a:p>
        </p:txBody>
      </p:sp>
    </p:spTree>
    <p:extLst>
      <p:ext uri="{BB962C8B-B14F-4D97-AF65-F5344CB8AC3E}">
        <p14:creationId xmlns:p14="http://schemas.microsoft.com/office/powerpoint/2010/main" val="33903525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dirty="0" smtClean="0">
                <a:latin typeface="+mn-lt"/>
              </a:rPr>
              <a:t>Is it the fault of the tax office</a:t>
            </a:r>
            <a:endParaRPr lang="en-US" dirty="0">
              <a:latin typeface="+mn-lt"/>
            </a:endParaRPr>
          </a:p>
        </p:txBody>
      </p:sp>
      <p:sp>
        <p:nvSpPr>
          <p:cNvPr id="4" name="Content Placeholder 3"/>
          <p:cNvSpPr>
            <a:spLocks noGrp="1"/>
          </p:cNvSpPr>
          <p:nvPr>
            <p:ph idx="1"/>
          </p:nvPr>
        </p:nvSpPr>
        <p:spPr>
          <a:xfrm>
            <a:off x="457200" y="1143000"/>
            <a:ext cx="8229600" cy="5121275"/>
          </a:xfrm>
        </p:spPr>
        <p:txBody>
          <a:bodyPr>
            <a:normAutofit lnSpcReduction="10000"/>
          </a:bodyPr>
          <a:lstStyle/>
          <a:p>
            <a:pPr marL="0" indent="0" algn="ctr">
              <a:buNone/>
            </a:pPr>
            <a:r>
              <a:rPr lang="en-US" dirty="0" smtClean="0"/>
              <a:t>When there are title problems?  </a:t>
            </a:r>
          </a:p>
          <a:p>
            <a:endParaRPr lang="en-US" sz="800" dirty="0" smtClean="0"/>
          </a:p>
          <a:p>
            <a:endParaRPr lang="en-US" sz="800" dirty="0"/>
          </a:p>
          <a:p>
            <a:pPr marL="0" indent="0" algn="ctr">
              <a:buNone/>
            </a:pPr>
            <a:r>
              <a:rPr lang="en-US" sz="4000" dirty="0" smtClean="0"/>
              <a:t>  ABSOLUTELY NOT! </a:t>
            </a:r>
          </a:p>
          <a:p>
            <a:endParaRPr lang="en-US" sz="900" dirty="0" smtClean="0"/>
          </a:p>
          <a:p>
            <a:endParaRPr lang="en-US" sz="900" dirty="0"/>
          </a:p>
          <a:p>
            <a:endParaRPr lang="en-US" sz="900" dirty="0"/>
          </a:p>
          <a:p>
            <a:pPr marL="0" indent="0" algn="ctr">
              <a:buNone/>
            </a:pPr>
            <a:r>
              <a:rPr lang="en-US" sz="3600" dirty="0" smtClean="0"/>
              <a:t>But who gets convicted </a:t>
            </a:r>
          </a:p>
          <a:p>
            <a:pPr marL="0" indent="0" algn="ctr">
              <a:buNone/>
            </a:pPr>
            <a:r>
              <a:rPr lang="en-US" sz="3600" dirty="0" smtClean="0"/>
              <a:t>in the </a:t>
            </a:r>
          </a:p>
          <a:p>
            <a:pPr marL="0" indent="0" algn="ctr">
              <a:buNone/>
            </a:pPr>
            <a:r>
              <a:rPr lang="en-US" sz="3600" dirty="0" smtClean="0"/>
              <a:t>“Court of Public Opinion,” </a:t>
            </a:r>
          </a:p>
          <a:p>
            <a:pPr marL="0" indent="0" algn="ctr">
              <a:buNone/>
            </a:pPr>
            <a:r>
              <a:rPr lang="en-US" sz="3600" dirty="0" smtClean="0"/>
              <a:t>when title problems </a:t>
            </a:r>
          </a:p>
          <a:p>
            <a:pPr marL="0" indent="0" algn="ctr">
              <a:buNone/>
            </a:pPr>
            <a:r>
              <a:rPr lang="en-US" sz="3600" dirty="0" smtClean="0"/>
              <a:t>show up in the tax bills?</a:t>
            </a:r>
          </a:p>
          <a:p>
            <a:pPr marL="0" indent="0">
              <a:buNone/>
            </a:pPr>
            <a:endParaRPr lang="en-US" dirty="0"/>
          </a:p>
        </p:txBody>
      </p:sp>
      <p:sp>
        <p:nvSpPr>
          <p:cNvPr id="2" name="Slide Number Placeholder 1"/>
          <p:cNvSpPr>
            <a:spLocks noGrp="1"/>
          </p:cNvSpPr>
          <p:nvPr>
            <p:ph type="sldNum" sz="quarter" idx="12"/>
          </p:nvPr>
        </p:nvSpPr>
        <p:spPr/>
        <p:txBody>
          <a:bodyPr/>
          <a:lstStyle/>
          <a:p>
            <a:fld id="{F47494AE-817C-4766-BE5B-98DDBBACC072}" type="slidenum">
              <a:rPr lang="en-US" smtClean="0"/>
              <a:pPr/>
              <a:t>4</a:t>
            </a:fld>
            <a:endParaRPr lang="en-US"/>
          </a:p>
        </p:txBody>
      </p:sp>
      <p:cxnSp>
        <p:nvCxnSpPr>
          <p:cNvPr id="6" name="Straight Connector 5"/>
          <p:cNvCxnSpPr/>
          <p:nvPr/>
        </p:nvCxnSpPr>
        <p:spPr>
          <a:xfrm>
            <a:off x="2286000" y="2743200"/>
            <a:ext cx="4800600" cy="0"/>
          </a:xfrm>
          <a:prstGeom prst="line">
            <a:avLst/>
          </a:prstGeom>
          <a:ln w="762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706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anim calcmode="lin" valueType="num">
                                      <p:cBhvr>
                                        <p:cTn id="20" dur="2000" fill="hold"/>
                                        <p:tgtEl>
                                          <p:spTgt spid="4">
                                            <p:txEl>
                                              <p:pRg st="3" end="3"/>
                                            </p:txEl>
                                          </p:spTgt>
                                        </p:tgtEl>
                                        <p:attrNameLst>
                                          <p:attrName>style.rotation</p:attrName>
                                        </p:attrNameLst>
                                      </p:cBhvr>
                                      <p:tavLst>
                                        <p:tav tm="0">
                                          <p:val>
                                            <p:fltVal val="720"/>
                                          </p:val>
                                        </p:tav>
                                        <p:tav tm="100000">
                                          <p:val>
                                            <p:fltVal val="0"/>
                                          </p:val>
                                        </p:tav>
                                      </p:tavLst>
                                    </p:anim>
                                    <p:anim calcmode="lin" valueType="num">
                                      <p:cBhvr>
                                        <p:cTn id="21" dur="2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2" dur="2000" fill="hold"/>
                                        <p:tgtEl>
                                          <p:spTgt spid="4">
                                            <p:txEl>
                                              <p:pRg st="3" end="3"/>
                                            </p:txEl>
                                          </p:spTgt>
                                        </p:tgtEl>
                                        <p:attrNameLst>
                                          <p:attrName>ppt_w</p:attrName>
                                        </p:attrNameLst>
                                      </p:cBhvr>
                                      <p:tavLst>
                                        <p:tav tm="0">
                                          <p:val>
                                            <p:fltVal val="0"/>
                                          </p:val>
                                        </p:tav>
                                        <p:tav tm="100000">
                                          <p:val>
                                            <p:strVal val="#ppt_w"/>
                                          </p:val>
                                        </p:tav>
                                      </p:tavLst>
                                    </p:anim>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34" dur="500"/>
                                        <p:tgtEl>
                                          <p:spTgt spid="4">
                                            <p:txEl>
                                              <p:pRg st="7" end="7"/>
                                            </p:txEl>
                                          </p:spTgt>
                                        </p:tgtEl>
                                      </p:cBhvr>
                                    </p:animEffect>
                                  </p:childTnLst>
                                </p:cTn>
                              </p:par>
                            </p:childTnLst>
                          </p:cTn>
                        </p:par>
                        <p:par>
                          <p:cTn id="35" fill="hold">
                            <p:stCondLst>
                              <p:cond delay="500"/>
                            </p:stCondLst>
                            <p:childTnLst>
                              <p:par>
                                <p:cTn id="36" presetID="12" presetClass="entr" presetSubtype="4" fill="hold" nodeType="after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 calcmode="lin" valueType="num">
                                      <p:cBhvr additive="base">
                                        <p:cTn id="38" dur="5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39" dur="500"/>
                                        <p:tgtEl>
                                          <p:spTgt spid="4">
                                            <p:txEl>
                                              <p:pRg st="8" end="8"/>
                                            </p:txEl>
                                          </p:spTgt>
                                        </p:tgtEl>
                                      </p:cBhvr>
                                    </p:animEffect>
                                  </p:childTnLst>
                                </p:cTn>
                              </p:par>
                            </p:childTnLst>
                          </p:cTn>
                        </p:par>
                        <p:par>
                          <p:cTn id="40" fill="hold">
                            <p:stCondLst>
                              <p:cond delay="1000"/>
                            </p:stCondLst>
                            <p:childTnLst>
                              <p:par>
                                <p:cTn id="41" presetID="12" presetClass="entr" presetSubtype="4" fill="hold"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p:tgtEl>
                                          <p:spTgt spid="4">
                                            <p:txEl>
                                              <p:pRg st="9" end="9"/>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
                                            <p:txEl>
                                              <p:pRg st="9" end="9"/>
                                            </p:txEl>
                                          </p:spTgt>
                                        </p:tgtEl>
                                      </p:cBhvr>
                                    </p:animEffect>
                                  </p:childTnLst>
                                </p:cTn>
                              </p:par>
                            </p:childTnLst>
                          </p:cTn>
                        </p:par>
                        <p:par>
                          <p:cTn id="45" fill="hold">
                            <p:stCondLst>
                              <p:cond delay="1500"/>
                            </p:stCondLst>
                            <p:childTnLst>
                              <p:par>
                                <p:cTn id="46" presetID="12" presetClass="entr" presetSubtype="4" fill="hold" nodeType="afterEffect">
                                  <p:stCondLst>
                                    <p:cond delay="0"/>
                                  </p:stCondLst>
                                  <p:childTnLst>
                                    <p:set>
                                      <p:cBhvr>
                                        <p:cTn id="47" dur="1" fill="hold">
                                          <p:stCondLst>
                                            <p:cond delay="0"/>
                                          </p:stCondLst>
                                        </p:cTn>
                                        <p:tgtEl>
                                          <p:spTgt spid="4">
                                            <p:txEl>
                                              <p:pRg st="10" end="10"/>
                                            </p:txEl>
                                          </p:spTgt>
                                        </p:tgtEl>
                                        <p:attrNameLst>
                                          <p:attrName>style.visibility</p:attrName>
                                        </p:attrNameLst>
                                      </p:cBhvr>
                                      <p:to>
                                        <p:strVal val="visible"/>
                                      </p:to>
                                    </p:set>
                                    <p:anim calcmode="lin" valueType="num">
                                      <p:cBhvr additive="base">
                                        <p:cTn id="48" dur="500"/>
                                        <p:tgtEl>
                                          <p:spTgt spid="4">
                                            <p:txEl>
                                              <p:pRg st="10" end="10"/>
                                            </p:txEl>
                                          </p:spTgt>
                                        </p:tgtEl>
                                        <p:attrNameLst>
                                          <p:attrName>ppt_y</p:attrName>
                                        </p:attrNameLst>
                                      </p:cBhvr>
                                      <p:tavLst>
                                        <p:tav tm="0">
                                          <p:val>
                                            <p:strVal val="#ppt_y+#ppt_h*1.125000"/>
                                          </p:val>
                                        </p:tav>
                                        <p:tav tm="100000">
                                          <p:val>
                                            <p:strVal val="#ppt_y"/>
                                          </p:val>
                                        </p:tav>
                                      </p:tavLst>
                                    </p:anim>
                                    <p:animEffect transition="in" filter="wipe(up)">
                                      <p:cBhvr>
                                        <p:cTn id="49" dur="500"/>
                                        <p:tgtEl>
                                          <p:spTgt spid="4">
                                            <p:txEl>
                                              <p:pRg st="10" end="10"/>
                                            </p:txEl>
                                          </p:spTgt>
                                        </p:tgtEl>
                                      </p:cBhvr>
                                    </p:animEffect>
                                  </p:childTnLst>
                                </p:cTn>
                              </p:par>
                            </p:childTnLst>
                          </p:cTn>
                        </p:par>
                        <p:par>
                          <p:cTn id="50" fill="hold">
                            <p:stCondLst>
                              <p:cond delay="2000"/>
                            </p:stCondLst>
                            <p:childTnLst>
                              <p:par>
                                <p:cTn id="51" presetID="12" presetClass="entr" presetSubtype="4" fill="hold" nodeType="after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anim calcmode="lin" valueType="num">
                                      <p:cBhvr additive="base">
                                        <p:cTn id="53" dur="500"/>
                                        <p:tgtEl>
                                          <p:spTgt spid="4">
                                            <p:txEl>
                                              <p:pRg st="11" end="11"/>
                                            </p:txEl>
                                          </p:spTgt>
                                        </p:tgtEl>
                                        <p:attrNameLst>
                                          <p:attrName>ppt_y</p:attrName>
                                        </p:attrNameLst>
                                      </p:cBhvr>
                                      <p:tavLst>
                                        <p:tav tm="0">
                                          <p:val>
                                            <p:strVal val="#ppt_y+#ppt_h*1.125000"/>
                                          </p:val>
                                        </p:tav>
                                        <p:tav tm="100000">
                                          <p:val>
                                            <p:strVal val="#ppt_y"/>
                                          </p:val>
                                        </p:tav>
                                      </p:tavLst>
                                    </p:anim>
                                    <p:animEffect transition="in" filter="wipe(up)">
                                      <p:cBhvr>
                                        <p:cTn id="54"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4800" y="-228600"/>
            <a:ext cx="9829800" cy="723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40</a:t>
            </a:fld>
            <a:endParaRPr lang="en-US"/>
          </a:p>
        </p:txBody>
      </p:sp>
      <p:pic>
        <p:nvPicPr>
          <p:cNvPr id="14" name="Picture 3"/>
          <p:cNvPicPr>
            <a:picLocks noChangeAspect="1" noChangeArrowheads="1"/>
          </p:cNvPicPr>
          <p:nvPr/>
        </p:nvPicPr>
        <p:blipFill>
          <a:blip r:embed="rId2" cstate="print"/>
          <a:srcRect/>
          <a:stretch>
            <a:fillRect/>
          </a:stretch>
        </p:blipFill>
        <p:spPr bwMode="auto">
          <a:xfrm>
            <a:off x="1981200" y="152400"/>
            <a:ext cx="5334000" cy="6497922"/>
          </a:xfrm>
          <a:prstGeom prst="rect">
            <a:avLst/>
          </a:prstGeom>
          <a:noFill/>
          <a:ln w="9525">
            <a:noFill/>
            <a:miter lim="800000"/>
            <a:headEnd/>
            <a:tailEnd/>
          </a:ln>
        </p:spPr>
      </p:pic>
      <p:sp>
        <p:nvSpPr>
          <p:cNvPr id="16" name="Rectangle 15"/>
          <p:cNvSpPr/>
          <p:nvPr/>
        </p:nvSpPr>
        <p:spPr>
          <a:xfrm>
            <a:off x="-228600" y="-228600"/>
            <a:ext cx="9829800" cy="723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apper man.jpg"/>
          <p:cNvPicPr>
            <a:picLocks noChangeAspect="1"/>
          </p:cNvPicPr>
          <p:nvPr/>
        </p:nvPicPr>
        <p:blipFill>
          <a:blip r:embed="rId3" cstate="print"/>
          <a:stretch>
            <a:fillRect/>
          </a:stretch>
        </p:blipFill>
        <p:spPr>
          <a:xfrm>
            <a:off x="0" y="-228600"/>
            <a:ext cx="9525000" cy="6169270"/>
          </a:xfrm>
          <a:prstGeom prst="rect">
            <a:avLst/>
          </a:prstGeom>
        </p:spPr>
      </p:pic>
      <p:sp>
        <p:nvSpPr>
          <p:cNvPr id="12" name="Rectangle 11"/>
          <p:cNvSpPr/>
          <p:nvPr/>
        </p:nvSpPr>
        <p:spPr>
          <a:xfrm>
            <a:off x="-228600" y="5334000"/>
            <a:ext cx="96774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p>
          <a:p>
            <a:r>
              <a:rPr lang="en-US" sz="2800" dirty="0" smtClean="0"/>
              <a:t>	</a:t>
            </a:r>
            <a:r>
              <a:rPr lang="en-US" sz="6000" dirty="0" smtClean="0"/>
              <a:t>Any questions, so far? </a:t>
            </a:r>
          </a:p>
          <a:p>
            <a:endParaRPr lang="en-US" sz="800" dirty="0" smtClean="0"/>
          </a:p>
          <a:p>
            <a:r>
              <a:rPr lang="en-US" sz="2800" dirty="0" smtClean="0"/>
              <a:t>	</a:t>
            </a:r>
            <a:endParaRPr lang="en-US" sz="2800" dirty="0"/>
          </a:p>
        </p:txBody>
      </p:sp>
    </p:spTree>
    <p:extLst>
      <p:ext uri="{BB962C8B-B14F-4D97-AF65-F5344CB8AC3E}">
        <p14:creationId xmlns:p14="http://schemas.microsoft.com/office/powerpoint/2010/main" val="10723805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p:cTn id="13"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41</a:t>
            </a:fld>
            <a:endParaRPr lang="en-US"/>
          </a:p>
        </p:txBody>
      </p:sp>
      <p:pic>
        <p:nvPicPr>
          <p:cNvPr id="7" name="Picture 6" descr="Newspaper.jpg"/>
          <p:cNvPicPr>
            <a:picLocks noChangeAspect="1"/>
          </p:cNvPicPr>
          <p:nvPr/>
        </p:nvPicPr>
        <p:blipFill>
          <a:blip r:embed="rId2" cstate="print"/>
          <a:stretch>
            <a:fillRect/>
          </a:stretch>
        </p:blipFill>
        <p:spPr>
          <a:xfrm>
            <a:off x="0" y="0"/>
            <a:ext cx="9144000" cy="6858000"/>
          </a:xfrm>
          <a:prstGeom prst="rect">
            <a:avLst/>
          </a:prstGeom>
        </p:spPr>
      </p:pic>
      <p:sp>
        <p:nvSpPr>
          <p:cNvPr id="10" name="Freeform 9"/>
          <p:cNvSpPr/>
          <p:nvPr/>
        </p:nvSpPr>
        <p:spPr>
          <a:xfrm>
            <a:off x="2667000" y="2173706"/>
            <a:ext cx="5823284" cy="4684294"/>
          </a:xfrm>
          <a:custGeom>
            <a:avLst/>
            <a:gdLst>
              <a:gd name="connsiteX0" fmla="*/ 5293895 w 5823284"/>
              <a:gd name="connsiteY0" fmla="*/ 48126 h 4684294"/>
              <a:gd name="connsiteX1" fmla="*/ 5823284 w 5823284"/>
              <a:gd name="connsiteY1" fmla="*/ 4684294 h 4684294"/>
              <a:gd name="connsiteX2" fmla="*/ 0 w 5823284"/>
              <a:gd name="connsiteY2" fmla="*/ 4652210 h 4684294"/>
              <a:gd name="connsiteX3" fmla="*/ 176463 w 5823284"/>
              <a:gd name="connsiteY3" fmla="*/ 80210 h 4684294"/>
              <a:gd name="connsiteX4" fmla="*/ 240632 w 5823284"/>
              <a:gd name="connsiteY4" fmla="*/ 0 h 4684294"/>
              <a:gd name="connsiteX5" fmla="*/ 5293895 w 5823284"/>
              <a:gd name="connsiteY5" fmla="*/ 48126 h 46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284" h="4684294">
                <a:moveTo>
                  <a:pt x="5293895" y="48126"/>
                </a:moveTo>
                <a:lnTo>
                  <a:pt x="5823284" y="4684294"/>
                </a:lnTo>
                <a:lnTo>
                  <a:pt x="0" y="4652210"/>
                </a:lnTo>
                <a:lnTo>
                  <a:pt x="176463" y="80210"/>
                </a:lnTo>
                <a:lnTo>
                  <a:pt x="240632" y="0"/>
                </a:lnTo>
                <a:lnTo>
                  <a:pt x="5293895" y="4812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124200" y="2362201"/>
            <a:ext cx="4687887" cy="1143000"/>
          </a:xfrm>
        </p:spPr>
        <p:txBody>
          <a:bodyPr>
            <a:normAutofit fontScale="90000"/>
          </a:bodyPr>
          <a:lstStyle/>
          <a:p>
            <a:pPr algn="ctr"/>
            <a:r>
              <a:rPr lang="en-US" sz="3600" dirty="0" smtClean="0">
                <a:latin typeface="Albertus" pitchFamily="34" charset="0"/>
              </a:rPr>
              <a:t>Real-life Parcels on Display </a:t>
            </a:r>
            <a:endParaRPr lang="en-US" sz="3600" dirty="0">
              <a:latin typeface="Albertus" pitchFamily="34" charset="0"/>
            </a:endParaRPr>
          </a:p>
        </p:txBody>
      </p:sp>
      <p:pic>
        <p:nvPicPr>
          <p:cNvPr id="11266" name="Picture 2"/>
          <p:cNvPicPr>
            <a:picLocks noChangeAspect="1" noChangeArrowheads="1"/>
          </p:cNvPicPr>
          <p:nvPr/>
        </p:nvPicPr>
        <p:blipFill>
          <a:blip r:embed="rId3" cstate="print"/>
          <a:srcRect/>
          <a:stretch>
            <a:fillRect/>
          </a:stretch>
        </p:blipFill>
        <p:spPr bwMode="auto">
          <a:xfrm>
            <a:off x="2971800" y="3505200"/>
            <a:ext cx="5029200" cy="3151322"/>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42</a:t>
            </a:fld>
            <a:endParaRPr lang="en-US"/>
          </a:p>
        </p:txBody>
      </p:sp>
      <p:pic>
        <p:nvPicPr>
          <p:cNvPr id="3075" name="Picture 3"/>
          <p:cNvPicPr>
            <a:picLocks noGrp="1" noChangeAspect="1" noChangeArrowheads="1"/>
          </p:cNvPicPr>
          <p:nvPr>
            <p:ph idx="1"/>
          </p:nvPr>
        </p:nvPicPr>
        <p:blipFill>
          <a:blip r:embed="rId2" cstate="print"/>
          <a:srcRect/>
          <a:stretch>
            <a:fillRect/>
          </a:stretch>
        </p:blipFill>
        <p:spPr bwMode="auto">
          <a:xfrm rot="911289">
            <a:off x="4393024" y="805590"/>
            <a:ext cx="5167472" cy="5721389"/>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rot="21357860">
            <a:off x="-175049" y="171665"/>
            <a:ext cx="5090944" cy="6032126"/>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533400" y="416027"/>
            <a:ext cx="8077200" cy="3668612"/>
          </a:xfrm>
          <a:prstGeom prst="rect">
            <a:avLst/>
          </a:prstGeom>
          <a:noFill/>
          <a:ln w="9525">
            <a:noFill/>
            <a:miter lim="800000"/>
            <a:headEnd/>
            <a:tailEnd/>
          </a:ln>
        </p:spPr>
      </p:pic>
      <p:sp>
        <p:nvSpPr>
          <p:cNvPr id="10" name="Oval 9"/>
          <p:cNvSpPr/>
          <p:nvPr/>
        </p:nvSpPr>
        <p:spPr>
          <a:xfrm>
            <a:off x="3352800" y="3179020"/>
            <a:ext cx="2683446" cy="928011"/>
          </a:xfrm>
          <a:prstGeom prst="ellipse">
            <a:avLst/>
          </a:prstGeom>
          <a:noFill/>
          <a:ln w="76200">
            <a:solidFill>
              <a:srgbClr val="5EACA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43</a:t>
            </a:fld>
            <a:endParaRPr lang="en-US"/>
          </a:p>
        </p:txBody>
      </p:sp>
      <p:pic>
        <p:nvPicPr>
          <p:cNvPr id="3075" name="Picture 3"/>
          <p:cNvPicPr>
            <a:picLocks noGrp="1" noChangeAspect="1" noChangeArrowheads="1"/>
          </p:cNvPicPr>
          <p:nvPr>
            <p:ph idx="1"/>
          </p:nvPr>
        </p:nvPicPr>
        <p:blipFill>
          <a:blip r:embed="rId2" cstate="print"/>
          <a:srcRect/>
          <a:stretch>
            <a:fillRect/>
          </a:stretch>
        </p:blipFill>
        <p:spPr bwMode="auto">
          <a:xfrm rot="911289">
            <a:off x="4393024" y="805590"/>
            <a:ext cx="5167472" cy="5721389"/>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rot="21357860">
            <a:off x="-175049" y="171665"/>
            <a:ext cx="5090944" cy="6032126"/>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533400" y="416027"/>
            <a:ext cx="8077200" cy="3668612"/>
          </a:xfrm>
          <a:prstGeom prst="rect">
            <a:avLst/>
          </a:prstGeom>
          <a:noFill/>
          <a:ln w="9525">
            <a:noFill/>
            <a:miter lim="800000"/>
            <a:headEnd/>
            <a:tailEnd/>
          </a:ln>
        </p:spPr>
      </p:pic>
      <p:sp>
        <p:nvSpPr>
          <p:cNvPr id="10" name="Oval 9"/>
          <p:cNvSpPr/>
          <p:nvPr/>
        </p:nvSpPr>
        <p:spPr>
          <a:xfrm>
            <a:off x="3352800" y="3179020"/>
            <a:ext cx="2683446" cy="928011"/>
          </a:xfrm>
          <a:prstGeom prst="ellipse">
            <a:avLst/>
          </a:prstGeom>
          <a:noFill/>
          <a:ln w="76200">
            <a:solidFill>
              <a:srgbClr val="5EACA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5" cstate="print"/>
          <a:srcRect/>
          <a:stretch>
            <a:fillRect/>
          </a:stretch>
        </p:blipFill>
        <p:spPr bwMode="auto">
          <a:xfrm>
            <a:off x="152400" y="2667000"/>
            <a:ext cx="8839200" cy="4034073"/>
          </a:xfrm>
          <a:prstGeom prst="rect">
            <a:avLst/>
          </a:prstGeom>
          <a:noFill/>
          <a:ln w="9525">
            <a:noFill/>
            <a:miter lim="800000"/>
            <a:headEnd/>
            <a:tailEnd/>
          </a:ln>
        </p:spPr>
      </p:pic>
      <p:cxnSp>
        <p:nvCxnSpPr>
          <p:cNvPr id="7" name="Straight Connector 6"/>
          <p:cNvCxnSpPr/>
          <p:nvPr/>
        </p:nvCxnSpPr>
        <p:spPr>
          <a:xfrm>
            <a:off x="4648200" y="5181600"/>
            <a:ext cx="32004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15000" y="6019800"/>
            <a:ext cx="21336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6248400"/>
            <a:ext cx="16002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2420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 to="" calcmode="lin" valueType="num">
                                      <p:cBhvr>
                                        <p:cTn id="7" dur="1" fill="hold"/>
                                        <p:tgtEl>
                                          <p:spTgt spid="409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44</a:t>
            </a:fld>
            <a:endParaRPr lang="en-US"/>
          </a:p>
        </p:txBody>
      </p:sp>
      <p:pic>
        <p:nvPicPr>
          <p:cNvPr id="3075" name="Picture 3"/>
          <p:cNvPicPr>
            <a:picLocks noGrp="1" noChangeAspect="1" noChangeArrowheads="1"/>
          </p:cNvPicPr>
          <p:nvPr>
            <p:ph idx="1"/>
          </p:nvPr>
        </p:nvPicPr>
        <p:blipFill>
          <a:blip r:embed="rId2" cstate="print"/>
          <a:srcRect/>
          <a:stretch>
            <a:fillRect/>
          </a:stretch>
        </p:blipFill>
        <p:spPr bwMode="auto">
          <a:xfrm rot="911289">
            <a:off x="4393024" y="805590"/>
            <a:ext cx="5167472" cy="5721389"/>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rot="21357860">
            <a:off x="-175049" y="171665"/>
            <a:ext cx="5090944" cy="6032126"/>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srcRect/>
          <a:stretch>
            <a:fillRect/>
          </a:stretch>
        </p:blipFill>
        <p:spPr bwMode="auto">
          <a:xfrm>
            <a:off x="-152400" y="457200"/>
            <a:ext cx="9975760" cy="5029200"/>
          </a:xfrm>
          <a:prstGeom prst="rect">
            <a:avLst/>
          </a:prstGeom>
          <a:noFill/>
          <a:ln w="9525">
            <a:noFill/>
            <a:miter lim="800000"/>
            <a:headEnd/>
            <a:tailEnd/>
          </a:ln>
        </p:spPr>
      </p:pic>
      <p:sp>
        <p:nvSpPr>
          <p:cNvPr id="3" name="Rectangle 2"/>
          <p:cNvSpPr/>
          <p:nvPr/>
        </p:nvSpPr>
        <p:spPr>
          <a:xfrm>
            <a:off x="152400" y="1417638"/>
            <a:ext cx="8839200" cy="1020762"/>
          </a:xfrm>
          <a:prstGeom prst="rect">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par>
                          <p:cTn id="8" fill="hold">
                            <p:stCondLst>
                              <p:cond delay="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45</a:t>
            </a:fld>
            <a:endParaRPr lang="en-US"/>
          </a:p>
        </p:txBody>
      </p:sp>
      <p:pic>
        <p:nvPicPr>
          <p:cNvPr id="6" name="Picture 5"/>
          <p:cNvPicPr>
            <a:picLocks noChangeAspect="1"/>
          </p:cNvPicPr>
          <p:nvPr/>
        </p:nvPicPr>
        <p:blipFill>
          <a:blip r:embed="rId2"/>
          <a:stretch>
            <a:fillRect/>
          </a:stretch>
        </p:blipFill>
        <p:spPr>
          <a:xfrm rot="581404">
            <a:off x="3661997" y="-25576"/>
            <a:ext cx="5782406" cy="7712601"/>
          </a:xfrm>
          <a:prstGeom prst="rect">
            <a:avLst/>
          </a:prstGeom>
        </p:spPr>
      </p:pic>
      <p:pic>
        <p:nvPicPr>
          <p:cNvPr id="5" name="Picture 4"/>
          <p:cNvPicPr>
            <a:picLocks noChangeAspect="1"/>
          </p:cNvPicPr>
          <p:nvPr/>
        </p:nvPicPr>
        <p:blipFill>
          <a:blip r:embed="rId3"/>
          <a:stretch>
            <a:fillRect/>
          </a:stretch>
        </p:blipFill>
        <p:spPr>
          <a:xfrm rot="21120709">
            <a:off x="-46593" y="-478222"/>
            <a:ext cx="5774597" cy="8505825"/>
          </a:xfrm>
          <a:prstGeom prst="rect">
            <a:avLst/>
          </a:prstGeom>
        </p:spPr>
      </p:pic>
      <p:pic>
        <p:nvPicPr>
          <p:cNvPr id="8" name="Picture 7"/>
          <p:cNvPicPr>
            <a:picLocks noChangeAspect="1"/>
          </p:cNvPicPr>
          <p:nvPr/>
        </p:nvPicPr>
        <p:blipFill>
          <a:blip r:embed="rId4"/>
          <a:stretch>
            <a:fillRect/>
          </a:stretch>
        </p:blipFill>
        <p:spPr>
          <a:xfrm>
            <a:off x="-228600" y="2041"/>
            <a:ext cx="9372600" cy="5895068"/>
          </a:xfrm>
          <a:prstGeom prst="rect">
            <a:avLst/>
          </a:prstGeom>
        </p:spPr>
      </p:pic>
      <p:sp>
        <p:nvSpPr>
          <p:cNvPr id="9" name="Oval 8"/>
          <p:cNvSpPr/>
          <p:nvPr/>
        </p:nvSpPr>
        <p:spPr>
          <a:xfrm>
            <a:off x="2819400" y="1981200"/>
            <a:ext cx="3471611" cy="1143000"/>
          </a:xfrm>
          <a:prstGeom prst="ellipse">
            <a:avLst/>
          </a:prstGeom>
          <a:noFill/>
          <a:ln w="76200">
            <a:solidFill>
              <a:srgbClr val="5EACA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77319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46</a:t>
            </a:fld>
            <a:endParaRPr lang="en-US"/>
          </a:p>
        </p:txBody>
      </p:sp>
      <p:pic>
        <p:nvPicPr>
          <p:cNvPr id="6" name="Picture 5"/>
          <p:cNvPicPr>
            <a:picLocks noChangeAspect="1"/>
          </p:cNvPicPr>
          <p:nvPr/>
        </p:nvPicPr>
        <p:blipFill>
          <a:blip r:embed="rId2"/>
          <a:stretch>
            <a:fillRect/>
          </a:stretch>
        </p:blipFill>
        <p:spPr>
          <a:xfrm rot="581404">
            <a:off x="3661997" y="-25576"/>
            <a:ext cx="5782406" cy="7712601"/>
          </a:xfrm>
          <a:prstGeom prst="rect">
            <a:avLst/>
          </a:prstGeom>
        </p:spPr>
      </p:pic>
      <p:pic>
        <p:nvPicPr>
          <p:cNvPr id="5" name="Picture 4"/>
          <p:cNvPicPr>
            <a:picLocks noChangeAspect="1"/>
          </p:cNvPicPr>
          <p:nvPr/>
        </p:nvPicPr>
        <p:blipFill>
          <a:blip r:embed="rId3"/>
          <a:stretch>
            <a:fillRect/>
          </a:stretch>
        </p:blipFill>
        <p:spPr>
          <a:xfrm rot="21120709">
            <a:off x="-46593" y="-478222"/>
            <a:ext cx="5774597" cy="8505825"/>
          </a:xfrm>
          <a:prstGeom prst="rect">
            <a:avLst/>
          </a:prstGeom>
        </p:spPr>
      </p:pic>
      <p:pic>
        <p:nvPicPr>
          <p:cNvPr id="2" name="Picture 1"/>
          <p:cNvPicPr>
            <a:picLocks noChangeAspect="1"/>
          </p:cNvPicPr>
          <p:nvPr/>
        </p:nvPicPr>
        <p:blipFill>
          <a:blip r:embed="rId4"/>
          <a:stretch>
            <a:fillRect/>
          </a:stretch>
        </p:blipFill>
        <p:spPr>
          <a:xfrm>
            <a:off x="381000" y="946017"/>
            <a:ext cx="8515350" cy="5791200"/>
          </a:xfrm>
          <a:prstGeom prst="rect">
            <a:avLst/>
          </a:prstGeom>
          <a:ln>
            <a:solidFill>
              <a:srgbClr val="FF0000"/>
            </a:solidFill>
          </a:ln>
        </p:spPr>
      </p:pic>
      <p:cxnSp>
        <p:nvCxnSpPr>
          <p:cNvPr id="7" name="Straight Connector 6"/>
          <p:cNvCxnSpPr/>
          <p:nvPr/>
        </p:nvCxnSpPr>
        <p:spPr>
          <a:xfrm>
            <a:off x="6705600" y="2819400"/>
            <a:ext cx="16002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371599" y="5714999"/>
            <a:ext cx="7189297" cy="927803"/>
          </a:xfrm>
          <a:prstGeom prst="roundRect">
            <a:avLst/>
          </a:prstGeom>
          <a:noFill/>
          <a:ln w="57150">
            <a:solidFill>
              <a:srgbClr val="F6161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1600200" y="3048000"/>
            <a:ext cx="35814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5146638" y="2764977"/>
            <a:ext cx="1558962" cy="260352"/>
          </a:xfrm>
          <a:prstGeom prst="roundRect">
            <a:avLst/>
          </a:prstGeom>
          <a:noFill/>
          <a:ln>
            <a:solidFill>
              <a:schemeClr val="accent3">
                <a:lumMod val="60000"/>
                <a:lumOff val="40000"/>
              </a:scheme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71600" y="3339396"/>
            <a:ext cx="7189296" cy="1470150"/>
          </a:xfrm>
          <a:prstGeom prst="roundRect">
            <a:avLst/>
          </a:prstGeom>
          <a:noFill/>
          <a:ln w="57150">
            <a:solidFill>
              <a:srgbClr val="F6161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442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7494AE-817C-4766-BE5B-98DDBBACC072}" type="slidenum">
              <a:rPr lang="en-US" smtClean="0"/>
              <a:pPr/>
              <a:t>47</a:t>
            </a:fld>
            <a:endParaRPr lang="en-US"/>
          </a:p>
        </p:txBody>
      </p:sp>
      <p:pic>
        <p:nvPicPr>
          <p:cNvPr id="6" name="Picture 5"/>
          <p:cNvPicPr>
            <a:picLocks noChangeAspect="1"/>
          </p:cNvPicPr>
          <p:nvPr/>
        </p:nvPicPr>
        <p:blipFill>
          <a:blip r:embed="rId2"/>
          <a:stretch>
            <a:fillRect/>
          </a:stretch>
        </p:blipFill>
        <p:spPr>
          <a:xfrm rot="581404">
            <a:off x="3661997" y="-25576"/>
            <a:ext cx="5782406" cy="7712601"/>
          </a:xfrm>
          <a:prstGeom prst="rect">
            <a:avLst/>
          </a:prstGeom>
        </p:spPr>
      </p:pic>
      <p:pic>
        <p:nvPicPr>
          <p:cNvPr id="5" name="Picture 4"/>
          <p:cNvPicPr>
            <a:picLocks noChangeAspect="1"/>
          </p:cNvPicPr>
          <p:nvPr/>
        </p:nvPicPr>
        <p:blipFill>
          <a:blip r:embed="rId3"/>
          <a:stretch>
            <a:fillRect/>
          </a:stretch>
        </p:blipFill>
        <p:spPr>
          <a:xfrm rot="21120709">
            <a:off x="-46593" y="-478222"/>
            <a:ext cx="5774597" cy="8505825"/>
          </a:xfrm>
          <a:prstGeom prst="rect">
            <a:avLst/>
          </a:prstGeom>
        </p:spPr>
      </p:pic>
      <p:pic>
        <p:nvPicPr>
          <p:cNvPr id="9" name="Picture 8"/>
          <p:cNvPicPr>
            <a:picLocks noChangeAspect="1"/>
          </p:cNvPicPr>
          <p:nvPr/>
        </p:nvPicPr>
        <p:blipFill>
          <a:blip r:embed="rId4"/>
          <a:stretch>
            <a:fillRect/>
          </a:stretch>
        </p:blipFill>
        <p:spPr>
          <a:xfrm>
            <a:off x="381000" y="105909"/>
            <a:ext cx="8572500" cy="2609850"/>
          </a:xfrm>
          <a:prstGeom prst="rect">
            <a:avLst/>
          </a:prstGeom>
        </p:spPr>
      </p:pic>
      <p:pic>
        <p:nvPicPr>
          <p:cNvPr id="10" name="Picture 9"/>
          <p:cNvPicPr>
            <a:picLocks noChangeAspect="1"/>
          </p:cNvPicPr>
          <p:nvPr/>
        </p:nvPicPr>
        <p:blipFill>
          <a:blip r:embed="rId5"/>
          <a:stretch>
            <a:fillRect/>
          </a:stretch>
        </p:blipFill>
        <p:spPr>
          <a:xfrm>
            <a:off x="138112" y="2157347"/>
            <a:ext cx="9058275" cy="3600450"/>
          </a:xfrm>
          <a:prstGeom prst="rect">
            <a:avLst/>
          </a:prstGeom>
        </p:spPr>
      </p:pic>
      <p:cxnSp>
        <p:nvCxnSpPr>
          <p:cNvPr id="3" name="Straight Connector 2"/>
          <p:cNvCxnSpPr/>
          <p:nvPr/>
        </p:nvCxnSpPr>
        <p:spPr>
          <a:xfrm>
            <a:off x="1981200" y="1752600"/>
            <a:ext cx="22860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0" y="4572000"/>
            <a:ext cx="1981200" cy="0"/>
          </a:xfrm>
          <a:prstGeom prst="line">
            <a:avLst/>
          </a:prstGeom>
          <a:ln w="5715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63454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7494AE-817C-4766-BE5B-98DDBBACC072}" type="slidenum">
              <a:rPr lang="en-US" smtClean="0"/>
              <a:pPr/>
              <a:t>48</a:t>
            </a:fld>
            <a:endParaRPr lang="en-US"/>
          </a:p>
        </p:txBody>
      </p:sp>
      <p:pic>
        <p:nvPicPr>
          <p:cNvPr id="7" name="Picture 6"/>
          <p:cNvPicPr>
            <a:picLocks noChangeAspect="1"/>
          </p:cNvPicPr>
          <p:nvPr/>
        </p:nvPicPr>
        <p:blipFill>
          <a:blip r:embed="rId2"/>
          <a:stretch>
            <a:fillRect/>
          </a:stretch>
        </p:blipFill>
        <p:spPr>
          <a:xfrm>
            <a:off x="-762000" y="-152400"/>
            <a:ext cx="8458200" cy="4544957"/>
          </a:xfrm>
          <a:prstGeom prst="rect">
            <a:avLst/>
          </a:prstGeom>
        </p:spPr>
      </p:pic>
      <p:pic>
        <p:nvPicPr>
          <p:cNvPr id="3" name="Picture 2"/>
          <p:cNvPicPr>
            <a:picLocks noChangeAspect="1"/>
          </p:cNvPicPr>
          <p:nvPr/>
        </p:nvPicPr>
        <p:blipFill>
          <a:blip r:embed="rId3"/>
          <a:stretch>
            <a:fillRect/>
          </a:stretch>
        </p:blipFill>
        <p:spPr>
          <a:xfrm rot="19129765">
            <a:off x="2690730" y="1868188"/>
            <a:ext cx="8595660" cy="6541536"/>
          </a:xfrm>
          <a:prstGeom prst="rect">
            <a:avLst/>
          </a:prstGeom>
        </p:spPr>
      </p:pic>
      <p:sp>
        <p:nvSpPr>
          <p:cNvPr id="12" name="Freeform 11"/>
          <p:cNvSpPr/>
          <p:nvPr/>
        </p:nvSpPr>
        <p:spPr>
          <a:xfrm>
            <a:off x="4849966" y="3775352"/>
            <a:ext cx="2340429" cy="1099457"/>
          </a:xfrm>
          <a:custGeom>
            <a:avLst/>
            <a:gdLst>
              <a:gd name="connsiteX0" fmla="*/ 849086 w 2340429"/>
              <a:gd name="connsiteY0" fmla="*/ 0 h 1099457"/>
              <a:gd name="connsiteX1" fmla="*/ 2340429 w 2340429"/>
              <a:gd name="connsiteY1" fmla="*/ 881742 h 1099457"/>
              <a:gd name="connsiteX2" fmla="*/ 1861458 w 2340429"/>
              <a:gd name="connsiteY2" fmla="*/ 1099457 h 1099457"/>
              <a:gd name="connsiteX3" fmla="*/ 0 w 2340429"/>
              <a:gd name="connsiteY3" fmla="*/ 250371 h 1099457"/>
              <a:gd name="connsiteX4" fmla="*/ 598715 w 2340429"/>
              <a:gd name="connsiteY4" fmla="*/ 21771 h 1099457"/>
              <a:gd name="connsiteX5" fmla="*/ 849086 w 2340429"/>
              <a:gd name="connsiteY5" fmla="*/ 0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0429" h="1099457">
                <a:moveTo>
                  <a:pt x="849086" y="0"/>
                </a:moveTo>
                <a:lnTo>
                  <a:pt x="2340429" y="881742"/>
                </a:lnTo>
                <a:lnTo>
                  <a:pt x="1861458" y="1099457"/>
                </a:lnTo>
                <a:lnTo>
                  <a:pt x="0" y="250371"/>
                </a:lnTo>
                <a:lnTo>
                  <a:pt x="598715" y="21771"/>
                </a:lnTo>
                <a:lnTo>
                  <a:pt x="849086" y="0"/>
                </a:lnTo>
                <a:close/>
              </a:path>
            </a:pathLst>
          </a:cu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66865">
            <a:off x="4672599" y="4056711"/>
            <a:ext cx="2072609" cy="1056049"/>
          </a:xfrm>
          <a:custGeom>
            <a:avLst/>
            <a:gdLst>
              <a:gd name="connsiteX0" fmla="*/ 2612571 w 3505200"/>
              <a:gd name="connsiteY0" fmla="*/ 2231571 h 2231571"/>
              <a:gd name="connsiteX1" fmla="*/ 2906486 w 3505200"/>
              <a:gd name="connsiteY1" fmla="*/ 2144485 h 2231571"/>
              <a:gd name="connsiteX2" fmla="*/ 3505200 w 3505200"/>
              <a:gd name="connsiteY2" fmla="*/ 1709057 h 2231571"/>
              <a:gd name="connsiteX3" fmla="*/ 261257 w 3505200"/>
              <a:gd name="connsiteY3" fmla="*/ 0 h 2231571"/>
              <a:gd name="connsiteX4" fmla="*/ 0 w 3505200"/>
              <a:gd name="connsiteY4" fmla="*/ 1066800 h 2231571"/>
              <a:gd name="connsiteX5" fmla="*/ 2612571 w 3505200"/>
              <a:gd name="connsiteY5" fmla="*/ 2231571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2231571">
                <a:moveTo>
                  <a:pt x="2612571" y="2231571"/>
                </a:moveTo>
                <a:lnTo>
                  <a:pt x="2906486" y="2144485"/>
                </a:lnTo>
                <a:lnTo>
                  <a:pt x="3505200" y="1709057"/>
                </a:lnTo>
                <a:lnTo>
                  <a:pt x="261257" y="0"/>
                </a:lnTo>
                <a:lnTo>
                  <a:pt x="0" y="1066800"/>
                </a:lnTo>
                <a:lnTo>
                  <a:pt x="2612571" y="223157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18758955">
            <a:off x="3109422" y="1330405"/>
            <a:ext cx="371518" cy="34971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7924" y="818592"/>
            <a:ext cx="3761650" cy="1768735"/>
          </a:xfrm>
          <a:custGeom>
            <a:avLst/>
            <a:gdLst>
              <a:gd name="connsiteX0" fmla="*/ 2612571 w 3505200"/>
              <a:gd name="connsiteY0" fmla="*/ 2231571 h 2231571"/>
              <a:gd name="connsiteX1" fmla="*/ 2906486 w 3505200"/>
              <a:gd name="connsiteY1" fmla="*/ 2144485 h 2231571"/>
              <a:gd name="connsiteX2" fmla="*/ 3505200 w 3505200"/>
              <a:gd name="connsiteY2" fmla="*/ 1709057 h 2231571"/>
              <a:gd name="connsiteX3" fmla="*/ 261257 w 3505200"/>
              <a:gd name="connsiteY3" fmla="*/ 0 h 2231571"/>
              <a:gd name="connsiteX4" fmla="*/ 0 w 3505200"/>
              <a:gd name="connsiteY4" fmla="*/ 1066800 h 2231571"/>
              <a:gd name="connsiteX5" fmla="*/ 2612571 w 3505200"/>
              <a:gd name="connsiteY5" fmla="*/ 2231571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2231571">
                <a:moveTo>
                  <a:pt x="2612571" y="2231571"/>
                </a:moveTo>
                <a:lnTo>
                  <a:pt x="2906486" y="2144485"/>
                </a:lnTo>
                <a:lnTo>
                  <a:pt x="3505200" y="1709057"/>
                </a:lnTo>
                <a:lnTo>
                  <a:pt x="261257" y="0"/>
                </a:lnTo>
                <a:lnTo>
                  <a:pt x="0" y="1066800"/>
                </a:lnTo>
                <a:lnTo>
                  <a:pt x="2612571" y="223157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684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76899"/>
            <a:ext cx="6651992" cy="4816960"/>
          </a:xfrm>
          <a:prstGeom prst="rect">
            <a:avLst/>
          </a:prstGeom>
        </p:spPr>
      </p:pic>
      <p:sp>
        <p:nvSpPr>
          <p:cNvPr id="2" name="Slide Number Placeholder 1"/>
          <p:cNvSpPr>
            <a:spLocks noGrp="1"/>
          </p:cNvSpPr>
          <p:nvPr>
            <p:ph type="sldNum" sz="quarter" idx="12"/>
          </p:nvPr>
        </p:nvSpPr>
        <p:spPr/>
        <p:txBody>
          <a:bodyPr/>
          <a:lstStyle/>
          <a:p>
            <a:fld id="{F47494AE-817C-4766-BE5B-98DDBBACC072}" type="slidenum">
              <a:rPr lang="en-US" smtClean="0"/>
              <a:pPr/>
              <a:t>49</a:t>
            </a:fld>
            <a:endParaRPr lang="en-US"/>
          </a:p>
        </p:txBody>
      </p:sp>
      <p:pic>
        <p:nvPicPr>
          <p:cNvPr id="3" name="Picture 2"/>
          <p:cNvPicPr>
            <a:picLocks noChangeAspect="1"/>
          </p:cNvPicPr>
          <p:nvPr/>
        </p:nvPicPr>
        <p:blipFill>
          <a:blip r:embed="rId3"/>
          <a:stretch>
            <a:fillRect/>
          </a:stretch>
        </p:blipFill>
        <p:spPr>
          <a:xfrm rot="19129765">
            <a:off x="2690730" y="1868188"/>
            <a:ext cx="8595660" cy="6541536"/>
          </a:xfrm>
          <a:prstGeom prst="rect">
            <a:avLst/>
          </a:prstGeom>
        </p:spPr>
      </p:pic>
      <p:sp>
        <p:nvSpPr>
          <p:cNvPr id="12" name="Freeform 11"/>
          <p:cNvSpPr/>
          <p:nvPr/>
        </p:nvSpPr>
        <p:spPr>
          <a:xfrm>
            <a:off x="4849966" y="3775352"/>
            <a:ext cx="2340429" cy="1099457"/>
          </a:xfrm>
          <a:custGeom>
            <a:avLst/>
            <a:gdLst>
              <a:gd name="connsiteX0" fmla="*/ 849086 w 2340429"/>
              <a:gd name="connsiteY0" fmla="*/ 0 h 1099457"/>
              <a:gd name="connsiteX1" fmla="*/ 2340429 w 2340429"/>
              <a:gd name="connsiteY1" fmla="*/ 881742 h 1099457"/>
              <a:gd name="connsiteX2" fmla="*/ 1861458 w 2340429"/>
              <a:gd name="connsiteY2" fmla="*/ 1099457 h 1099457"/>
              <a:gd name="connsiteX3" fmla="*/ 0 w 2340429"/>
              <a:gd name="connsiteY3" fmla="*/ 250371 h 1099457"/>
              <a:gd name="connsiteX4" fmla="*/ 598715 w 2340429"/>
              <a:gd name="connsiteY4" fmla="*/ 21771 h 1099457"/>
              <a:gd name="connsiteX5" fmla="*/ 849086 w 2340429"/>
              <a:gd name="connsiteY5" fmla="*/ 0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0429" h="1099457">
                <a:moveTo>
                  <a:pt x="849086" y="0"/>
                </a:moveTo>
                <a:lnTo>
                  <a:pt x="2340429" y="881742"/>
                </a:lnTo>
                <a:lnTo>
                  <a:pt x="1861458" y="1099457"/>
                </a:lnTo>
                <a:lnTo>
                  <a:pt x="0" y="250371"/>
                </a:lnTo>
                <a:lnTo>
                  <a:pt x="598715" y="21771"/>
                </a:lnTo>
                <a:lnTo>
                  <a:pt x="849086" y="0"/>
                </a:lnTo>
                <a:close/>
              </a:path>
            </a:pathLst>
          </a:cu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66865">
            <a:off x="4672599" y="4056711"/>
            <a:ext cx="2072609" cy="1056049"/>
          </a:xfrm>
          <a:custGeom>
            <a:avLst/>
            <a:gdLst>
              <a:gd name="connsiteX0" fmla="*/ 2612571 w 3505200"/>
              <a:gd name="connsiteY0" fmla="*/ 2231571 h 2231571"/>
              <a:gd name="connsiteX1" fmla="*/ 2906486 w 3505200"/>
              <a:gd name="connsiteY1" fmla="*/ 2144485 h 2231571"/>
              <a:gd name="connsiteX2" fmla="*/ 3505200 w 3505200"/>
              <a:gd name="connsiteY2" fmla="*/ 1709057 h 2231571"/>
              <a:gd name="connsiteX3" fmla="*/ 261257 w 3505200"/>
              <a:gd name="connsiteY3" fmla="*/ 0 h 2231571"/>
              <a:gd name="connsiteX4" fmla="*/ 0 w 3505200"/>
              <a:gd name="connsiteY4" fmla="*/ 1066800 h 2231571"/>
              <a:gd name="connsiteX5" fmla="*/ 2612571 w 3505200"/>
              <a:gd name="connsiteY5" fmla="*/ 2231571 h 22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2231571">
                <a:moveTo>
                  <a:pt x="2612571" y="2231571"/>
                </a:moveTo>
                <a:lnTo>
                  <a:pt x="2906486" y="2144485"/>
                </a:lnTo>
                <a:lnTo>
                  <a:pt x="3505200" y="1709057"/>
                </a:lnTo>
                <a:lnTo>
                  <a:pt x="261257" y="0"/>
                </a:lnTo>
                <a:lnTo>
                  <a:pt x="0" y="1066800"/>
                </a:lnTo>
                <a:lnTo>
                  <a:pt x="2612571" y="2231571"/>
                </a:lnTo>
                <a:close/>
              </a:path>
            </a:pathLst>
          </a:cu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533525" y="1309688"/>
            <a:ext cx="3138488" cy="1638300"/>
          </a:xfrm>
          <a:custGeom>
            <a:avLst/>
            <a:gdLst>
              <a:gd name="connsiteX0" fmla="*/ 3138488 w 3138488"/>
              <a:gd name="connsiteY0" fmla="*/ 952500 h 1638300"/>
              <a:gd name="connsiteX1" fmla="*/ 2847975 w 3138488"/>
              <a:gd name="connsiteY1" fmla="*/ 1076325 h 1638300"/>
              <a:gd name="connsiteX2" fmla="*/ 2619375 w 3138488"/>
              <a:gd name="connsiteY2" fmla="*/ 1200150 h 1638300"/>
              <a:gd name="connsiteX3" fmla="*/ 2586038 w 3138488"/>
              <a:gd name="connsiteY3" fmla="*/ 1214437 h 1638300"/>
              <a:gd name="connsiteX4" fmla="*/ 2538413 w 3138488"/>
              <a:gd name="connsiteY4" fmla="*/ 1247775 h 1638300"/>
              <a:gd name="connsiteX5" fmla="*/ 2452688 w 3138488"/>
              <a:gd name="connsiteY5" fmla="*/ 1323975 h 1638300"/>
              <a:gd name="connsiteX6" fmla="*/ 2271713 w 3138488"/>
              <a:gd name="connsiteY6" fmla="*/ 1476375 h 1638300"/>
              <a:gd name="connsiteX7" fmla="*/ 2200275 w 3138488"/>
              <a:gd name="connsiteY7" fmla="*/ 1533525 h 1638300"/>
              <a:gd name="connsiteX8" fmla="*/ 2166938 w 3138488"/>
              <a:gd name="connsiteY8" fmla="*/ 1562100 h 1638300"/>
              <a:gd name="connsiteX9" fmla="*/ 2090738 w 3138488"/>
              <a:gd name="connsiteY9" fmla="*/ 1595437 h 1638300"/>
              <a:gd name="connsiteX10" fmla="*/ 2005013 w 3138488"/>
              <a:gd name="connsiteY10" fmla="*/ 1638300 h 1638300"/>
              <a:gd name="connsiteX11" fmla="*/ 0 w 3138488"/>
              <a:gd name="connsiteY11" fmla="*/ 1047750 h 1638300"/>
              <a:gd name="connsiteX12" fmla="*/ 90488 w 3138488"/>
              <a:gd name="connsiteY12" fmla="*/ 390525 h 1638300"/>
              <a:gd name="connsiteX13" fmla="*/ 300038 w 3138488"/>
              <a:gd name="connsiteY13" fmla="*/ 295275 h 1638300"/>
              <a:gd name="connsiteX14" fmla="*/ 581025 w 3138488"/>
              <a:gd name="connsiteY14" fmla="*/ 166687 h 1638300"/>
              <a:gd name="connsiteX15" fmla="*/ 723900 w 3138488"/>
              <a:gd name="connsiteY15" fmla="*/ 114300 h 1638300"/>
              <a:gd name="connsiteX16" fmla="*/ 838200 w 3138488"/>
              <a:gd name="connsiteY16" fmla="*/ 90487 h 1638300"/>
              <a:gd name="connsiteX17" fmla="*/ 928688 w 3138488"/>
              <a:gd name="connsiteY17" fmla="*/ 57150 h 1638300"/>
              <a:gd name="connsiteX18" fmla="*/ 1014413 w 3138488"/>
              <a:gd name="connsiteY18" fmla="*/ 47625 h 1638300"/>
              <a:gd name="connsiteX19" fmla="*/ 1123950 w 3138488"/>
              <a:gd name="connsiteY19" fmla="*/ 28575 h 1638300"/>
              <a:gd name="connsiteX20" fmla="*/ 1243013 w 3138488"/>
              <a:gd name="connsiteY20" fmla="*/ 23812 h 1638300"/>
              <a:gd name="connsiteX21" fmla="*/ 1352550 w 3138488"/>
              <a:gd name="connsiteY21" fmla="*/ 0 h 1638300"/>
              <a:gd name="connsiteX22" fmla="*/ 3138488 w 3138488"/>
              <a:gd name="connsiteY22" fmla="*/ 95250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38488" h="1638300">
                <a:moveTo>
                  <a:pt x="3138488" y="952500"/>
                </a:moveTo>
                <a:lnTo>
                  <a:pt x="2847975" y="1076325"/>
                </a:lnTo>
                <a:lnTo>
                  <a:pt x="2619375" y="1200150"/>
                </a:lnTo>
                <a:lnTo>
                  <a:pt x="2586038" y="1214437"/>
                </a:lnTo>
                <a:lnTo>
                  <a:pt x="2538413" y="1247775"/>
                </a:lnTo>
                <a:lnTo>
                  <a:pt x="2452688" y="1323975"/>
                </a:lnTo>
                <a:lnTo>
                  <a:pt x="2271713" y="1476375"/>
                </a:lnTo>
                <a:lnTo>
                  <a:pt x="2200275" y="1533525"/>
                </a:lnTo>
                <a:lnTo>
                  <a:pt x="2166938" y="1562100"/>
                </a:lnTo>
                <a:lnTo>
                  <a:pt x="2090738" y="1595437"/>
                </a:lnTo>
                <a:lnTo>
                  <a:pt x="2005013" y="1638300"/>
                </a:lnTo>
                <a:lnTo>
                  <a:pt x="0" y="1047750"/>
                </a:lnTo>
                <a:lnTo>
                  <a:pt x="90488" y="390525"/>
                </a:lnTo>
                <a:lnTo>
                  <a:pt x="300038" y="295275"/>
                </a:lnTo>
                <a:lnTo>
                  <a:pt x="581025" y="166687"/>
                </a:lnTo>
                <a:lnTo>
                  <a:pt x="723900" y="114300"/>
                </a:lnTo>
                <a:lnTo>
                  <a:pt x="838200" y="90487"/>
                </a:lnTo>
                <a:lnTo>
                  <a:pt x="928688" y="57150"/>
                </a:lnTo>
                <a:lnTo>
                  <a:pt x="1014413" y="47625"/>
                </a:lnTo>
                <a:lnTo>
                  <a:pt x="1123950" y="28575"/>
                </a:lnTo>
                <a:lnTo>
                  <a:pt x="1243013" y="23812"/>
                </a:lnTo>
                <a:lnTo>
                  <a:pt x="1352550" y="0"/>
                </a:lnTo>
                <a:lnTo>
                  <a:pt x="3138488" y="9525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667250" y="3774621"/>
            <a:ext cx="2530929" cy="1379765"/>
          </a:xfrm>
          <a:custGeom>
            <a:avLst/>
            <a:gdLst>
              <a:gd name="connsiteX0" fmla="*/ 1031421 w 2530929"/>
              <a:gd name="connsiteY0" fmla="*/ 0 h 1379765"/>
              <a:gd name="connsiteX1" fmla="*/ 2530929 w 2530929"/>
              <a:gd name="connsiteY1" fmla="*/ 884465 h 1379765"/>
              <a:gd name="connsiteX2" fmla="*/ 2035629 w 2530929"/>
              <a:gd name="connsiteY2" fmla="*/ 1121229 h 1379765"/>
              <a:gd name="connsiteX3" fmla="*/ 1722664 w 2530929"/>
              <a:gd name="connsiteY3" fmla="*/ 1333500 h 1379765"/>
              <a:gd name="connsiteX4" fmla="*/ 1496786 w 2530929"/>
              <a:gd name="connsiteY4" fmla="*/ 1379765 h 1379765"/>
              <a:gd name="connsiteX5" fmla="*/ 0 w 2530929"/>
              <a:gd name="connsiteY5" fmla="*/ 800100 h 1379765"/>
              <a:gd name="connsiteX6" fmla="*/ 179614 w 2530929"/>
              <a:gd name="connsiteY6" fmla="*/ 242208 h 1379765"/>
              <a:gd name="connsiteX7" fmla="*/ 206829 w 2530929"/>
              <a:gd name="connsiteY7" fmla="*/ 225879 h 1379765"/>
              <a:gd name="connsiteX8" fmla="*/ 225879 w 2530929"/>
              <a:gd name="connsiteY8" fmla="*/ 217715 h 1379765"/>
              <a:gd name="connsiteX9" fmla="*/ 783771 w 2530929"/>
              <a:gd name="connsiteY9" fmla="*/ 16329 h 1379765"/>
              <a:gd name="connsiteX10" fmla="*/ 1031421 w 2530929"/>
              <a:gd name="connsiteY10" fmla="*/ 0 h 13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0929" h="1379765">
                <a:moveTo>
                  <a:pt x="1031421" y="0"/>
                </a:moveTo>
                <a:lnTo>
                  <a:pt x="2530929" y="884465"/>
                </a:lnTo>
                <a:lnTo>
                  <a:pt x="2035629" y="1121229"/>
                </a:lnTo>
                <a:lnTo>
                  <a:pt x="1722664" y="1333500"/>
                </a:lnTo>
                <a:lnTo>
                  <a:pt x="1496786" y="1379765"/>
                </a:lnTo>
                <a:lnTo>
                  <a:pt x="0" y="800100"/>
                </a:lnTo>
                <a:lnTo>
                  <a:pt x="179614" y="242208"/>
                </a:lnTo>
                <a:cubicBezTo>
                  <a:pt x="188686" y="236765"/>
                  <a:pt x="197479" y="230829"/>
                  <a:pt x="206829" y="225879"/>
                </a:cubicBezTo>
                <a:cubicBezTo>
                  <a:pt x="212935" y="222647"/>
                  <a:pt x="225879" y="217715"/>
                  <a:pt x="225879" y="217715"/>
                </a:cubicBezTo>
                <a:lnTo>
                  <a:pt x="783771" y="16329"/>
                </a:lnTo>
                <a:lnTo>
                  <a:pt x="103142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6646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5</a:t>
            </a:fld>
            <a:endParaRPr lang="en-US"/>
          </a:p>
        </p:txBody>
      </p:sp>
      <p:pic>
        <p:nvPicPr>
          <p:cNvPr id="11" name="Picture 10"/>
          <p:cNvPicPr>
            <a:picLocks noChangeAspect="1"/>
          </p:cNvPicPr>
          <p:nvPr/>
        </p:nvPicPr>
        <p:blipFill>
          <a:blip r:embed="rId2"/>
          <a:stretch>
            <a:fillRect/>
          </a:stretch>
        </p:blipFill>
        <p:spPr>
          <a:xfrm>
            <a:off x="-295275" y="444500"/>
            <a:ext cx="9734550" cy="6534150"/>
          </a:xfrm>
          <a:prstGeom prst="rect">
            <a:avLst/>
          </a:prstGeom>
        </p:spPr>
      </p:pic>
      <p:sp>
        <p:nvSpPr>
          <p:cNvPr id="9" name="Rectangle 8"/>
          <p:cNvSpPr/>
          <p:nvPr/>
        </p:nvSpPr>
        <p:spPr>
          <a:xfrm>
            <a:off x="0" y="15240"/>
            <a:ext cx="9144000" cy="91440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Basically, if your tax maps aren’t correct, </a:t>
            </a:r>
            <a:endParaRPr lang="en-US" sz="3600" dirty="0">
              <a:solidFill>
                <a:schemeClr val="tx1"/>
              </a:solidFill>
            </a:endParaRPr>
          </a:p>
        </p:txBody>
      </p:sp>
      <p:sp>
        <p:nvSpPr>
          <p:cNvPr id="12" name="Rectangle 11"/>
          <p:cNvSpPr/>
          <p:nvPr/>
        </p:nvSpPr>
        <p:spPr>
          <a:xfrm>
            <a:off x="2667000" y="2667000"/>
            <a:ext cx="4267200" cy="3334702"/>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rPr>
              <a:t>Ain’t</a:t>
            </a:r>
            <a:r>
              <a:rPr lang="en-US" sz="6000" dirty="0" smtClean="0">
                <a:solidFill>
                  <a:schemeClr val="tx1"/>
                </a:solidFill>
              </a:rPr>
              <a:t> Nothing Right!  </a:t>
            </a:r>
            <a:endParaRPr lang="en-US" sz="6000" dirty="0">
              <a:solidFill>
                <a:schemeClr val="tx1"/>
              </a:solidFill>
            </a:endParaRPr>
          </a:p>
        </p:txBody>
      </p:sp>
    </p:spTree>
    <p:extLst>
      <p:ext uri="{BB962C8B-B14F-4D97-AF65-F5344CB8AC3E}">
        <p14:creationId xmlns:p14="http://schemas.microsoft.com/office/powerpoint/2010/main" val="183978816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1"/>
            <a:ext cx="8382000" cy="5257800"/>
          </a:xfrm>
          <a:noFill/>
        </p:spPr>
        <p:txBody>
          <a:bodyPr>
            <a:normAutofit/>
          </a:bodyPr>
          <a:lstStyle/>
          <a:p>
            <a:pPr>
              <a:buNone/>
            </a:pPr>
            <a:r>
              <a:rPr lang="en-US" dirty="0" smtClean="0"/>
              <a:t>§ 22-2.  Contract for sale of land; leases.</a:t>
            </a:r>
          </a:p>
          <a:p>
            <a:pPr>
              <a:buNone/>
            </a:pPr>
            <a:endParaRPr lang="en-US" sz="900" dirty="0" smtClean="0"/>
          </a:p>
          <a:p>
            <a:pPr>
              <a:buNone/>
            </a:pPr>
            <a:r>
              <a:rPr lang="en-US" dirty="0" smtClean="0"/>
              <a:t>All contracts to sell or convey any land, </a:t>
            </a:r>
          </a:p>
          <a:p>
            <a:pPr>
              <a:buNone/>
            </a:pPr>
            <a:r>
              <a:rPr lang="en-US" dirty="0" smtClean="0"/>
              <a:t>or any interest in </a:t>
            </a:r>
          </a:p>
          <a:p>
            <a:pPr>
              <a:buNone/>
            </a:pPr>
            <a:r>
              <a:rPr lang="en-US" dirty="0" smtClean="0"/>
              <a:t>or concerning them</a:t>
            </a:r>
          </a:p>
          <a:p>
            <a:pPr>
              <a:buNone/>
            </a:pPr>
            <a:r>
              <a:rPr lang="en-US" dirty="0" smtClean="0"/>
              <a:t>must be in writing and must be signed </a:t>
            </a:r>
          </a:p>
          <a:p>
            <a:pPr>
              <a:buNone/>
            </a:pPr>
            <a:r>
              <a:rPr lang="en-US" dirty="0" smtClean="0"/>
              <a:t>by the person with that authority.     </a:t>
            </a:r>
            <a:r>
              <a:rPr lang="en-US" sz="1800" dirty="0" smtClean="0"/>
              <a:t>(paraphrased) </a:t>
            </a:r>
            <a:r>
              <a:rPr lang="en-US" dirty="0" smtClean="0"/>
              <a:t>	</a:t>
            </a:r>
            <a:endParaRPr lang="en-US" sz="2400" dirty="0" smtClean="0"/>
          </a:p>
          <a:p>
            <a:pPr>
              <a:buNone/>
            </a:pPr>
            <a:r>
              <a:rPr lang="en-US" sz="2000" dirty="0" smtClean="0"/>
              <a:t>(29 Charles II, c. 3, ss. 1, 2, 3; 1819, c. 1016, P.R.; 1844, c. 44; R.C., c. 50, s. 11; 1868, c. 156, ss. 2, 33; Code, ss. 1554, 1743; Rev., s. 976; C.S., s. 988.)</a:t>
            </a:r>
            <a:endParaRPr lang="en-US" sz="2000" dirty="0"/>
          </a:p>
        </p:txBody>
      </p:sp>
      <p:sp>
        <p:nvSpPr>
          <p:cNvPr id="2" name="Title 1"/>
          <p:cNvSpPr>
            <a:spLocks noGrp="1"/>
          </p:cNvSpPr>
          <p:nvPr>
            <p:ph type="title"/>
          </p:nvPr>
        </p:nvSpPr>
        <p:spPr/>
        <p:txBody>
          <a:bodyPr/>
          <a:lstStyle/>
          <a:p>
            <a:r>
              <a:rPr lang="en-US" dirty="0" smtClean="0">
                <a:latin typeface="Antique Olive" pitchFamily="34" charset="0"/>
              </a:rPr>
              <a:t>Statute of Frauds</a:t>
            </a:r>
            <a:endParaRPr lang="en-US" dirty="0">
              <a:latin typeface="Antique Olive" pitchFamily="34" charset="0"/>
            </a:endParaRPr>
          </a:p>
        </p:txBody>
      </p:sp>
      <p:cxnSp>
        <p:nvCxnSpPr>
          <p:cNvPr id="6" name="Straight Connector 5"/>
          <p:cNvCxnSpPr/>
          <p:nvPr/>
        </p:nvCxnSpPr>
        <p:spPr>
          <a:xfrm>
            <a:off x="1295400" y="6019800"/>
            <a:ext cx="533400" cy="0"/>
          </a:xfrm>
          <a:prstGeom prst="line">
            <a:avLst/>
          </a:prstGeom>
          <a:ln w="38100">
            <a:solidFill>
              <a:srgbClr val="00B0F0"/>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91200" y="5715000"/>
            <a:ext cx="609600" cy="0"/>
          </a:xfrm>
          <a:prstGeom prst="line">
            <a:avLst/>
          </a:prstGeom>
          <a:ln w="38100">
            <a:solidFill>
              <a:srgbClr val="00B0F0"/>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33800" y="5715000"/>
            <a:ext cx="533400" cy="0"/>
          </a:xfrm>
          <a:prstGeom prst="line">
            <a:avLst/>
          </a:prstGeom>
          <a:ln w="38100">
            <a:solidFill>
              <a:srgbClr val="00B0F0"/>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5715000"/>
            <a:ext cx="1143000" cy="0"/>
          </a:xfrm>
          <a:prstGeom prst="line">
            <a:avLst/>
          </a:prstGeom>
          <a:ln w="38100">
            <a:solidFill>
              <a:srgbClr val="00B0F0"/>
            </a:solidFill>
          </a:ln>
          <a:effectLst>
            <a:outerShdw blurRad="50800" dist="38100" dir="16200000"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F47494AE-817C-4766-BE5B-98DDBBACC072}" type="slidenum">
              <a:rPr lang="en-US" smtClean="0">
                <a:solidFill>
                  <a:schemeClr val="tx1"/>
                </a:solidFill>
              </a:rPr>
              <a:pPr/>
              <a:t>50</a:t>
            </a:fld>
            <a:endParaRPr lang="en-US"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682" y="457200"/>
            <a:ext cx="8229600" cy="5821363"/>
          </a:xfrm>
        </p:spPr>
        <p:txBody>
          <a:bodyPr>
            <a:normAutofit/>
          </a:bodyPr>
          <a:lstStyle/>
          <a:p>
            <a:r>
              <a:rPr lang="en-US" sz="4000" dirty="0"/>
              <a:t>§ 47-14.  Register of deeds to verify the presence of proof or </a:t>
            </a:r>
            <a:r>
              <a:rPr lang="en-US" sz="4000" dirty="0" smtClean="0"/>
              <a:t>acknowledgement. </a:t>
            </a:r>
          </a:p>
          <a:p>
            <a:endParaRPr lang="en-US" sz="2800" dirty="0" smtClean="0"/>
          </a:p>
          <a:p>
            <a:pPr>
              <a:lnSpc>
                <a:spcPct val="150000"/>
              </a:lnSpc>
            </a:pPr>
            <a:r>
              <a:rPr lang="en-US" sz="2800" i="1" dirty="0" smtClean="0"/>
              <a:t>(d)	Scope – Registration of an instrument pursuant to this section is not effective with regard to parties who have not executed the instrument or whose execution has not been duly proved or acknowledged. </a:t>
            </a:r>
            <a:endParaRPr lang="en-US" sz="2800" i="1"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51</a:t>
            </a:fld>
            <a:endParaRPr lang="en-US"/>
          </a:p>
        </p:txBody>
      </p:sp>
    </p:spTree>
    <p:extLst>
      <p:ext uri="{BB962C8B-B14F-4D97-AF65-F5344CB8AC3E}">
        <p14:creationId xmlns:p14="http://schemas.microsoft.com/office/powerpoint/2010/main" val="176012424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185820" y="381000"/>
            <a:ext cx="4958180" cy="62722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52</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2667000" y="228600"/>
            <a:ext cx="4875909" cy="6334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228600"/>
            <a:ext cx="4930879" cy="6345104"/>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0" y="457200"/>
            <a:ext cx="8574063" cy="3781425"/>
          </a:xfrm>
          <a:prstGeom prst="rect">
            <a:avLst/>
          </a:prstGeom>
          <a:noFill/>
          <a:ln w="9525">
            <a:noFill/>
            <a:miter lim="800000"/>
            <a:headEnd/>
            <a:tailEnd/>
          </a:ln>
        </p:spPr>
      </p:pic>
      <p:sp>
        <p:nvSpPr>
          <p:cNvPr id="13" name="Oval 12"/>
          <p:cNvSpPr/>
          <p:nvPr/>
        </p:nvSpPr>
        <p:spPr>
          <a:xfrm>
            <a:off x="3352800" y="2438400"/>
            <a:ext cx="3962400" cy="1143000"/>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033"/>
                                        </p:tgtEl>
                                        <p:attrNameLst>
                                          <p:attrName>style.visibility</p:attrName>
                                        </p:attrNameLst>
                                      </p:cBhvr>
                                      <p:to>
                                        <p:strVal val="visible"/>
                                      </p:to>
                                    </p:set>
                                    <p:anim calcmode="lin" valueType="num">
                                      <p:cBhvr>
                                        <p:cTn id="23" dur="1000" fill="hold"/>
                                        <p:tgtEl>
                                          <p:spTgt spid="1033"/>
                                        </p:tgtEl>
                                        <p:attrNameLst>
                                          <p:attrName>ppt_w</p:attrName>
                                        </p:attrNameLst>
                                      </p:cBhvr>
                                      <p:tavLst>
                                        <p:tav tm="0">
                                          <p:val>
                                            <p:fltVal val="0"/>
                                          </p:val>
                                        </p:tav>
                                        <p:tav tm="100000">
                                          <p:val>
                                            <p:strVal val="#ppt_w"/>
                                          </p:val>
                                        </p:tav>
                                      </p:tavLst>
                                    </p:anim>
                                    <p:anim calcmode="lin" valueType="num">
                                      <p:cBhvr>
                                        <p:cTn id="24" dur="1000" fill="hold"/>
                                        <p:tgtEl>
                                          <p:spTgt spid="1033"/>
                                        </p:tgtEl>
                                        <p:attrNameLst>
                                          <p:attrName>ppt_h</p:attrName>
                                        </p:attrNameLst>
                                      </p:cBhvr>
                                      <p:tavLst>
                                        <p:tav tm="0">
                                          <p:val>
                                            <p:fltVal val="0"/>
                                          </p:val>
                                        </p:tav>
                                        <p:tav tm="100000">
                                          <p:val>
                                            <p:strVal val="#ppt_h"/>
                                          </p:val>
                                        </p:tav>
                                      </p:tavLst>
                                    </p:anim>
                                    <p:anim calcmode="lin" valueType="num">
                                      <p:cBhvr>
                                        <p:cTn id="25" dur="1000" fill="hold"/>
                                        <p:tgtEl>
                                          <p:spTgt spid="1033"/>
                                        </p:tgtEl>
                                        <p:attrNameLst>
                                          <p:attrName>style.rotation</p:attrName>
                                        </p:attrNameLst>
                                      </p:cBhvr>
                                      <p:tavLst>
                                        <p:tav tm="0">
                                          <p:val>
                                            <p:fltVal val="90"/>
                                          </p:val>
                                        </p:tav>
                                        <p:tav tm="100000">
                                          <p:val>
                                            <p:fltVal val="0"/>
                                          </p:val>
                                        </p:tav>
                                      </p:tavLst>
                                    </p:anim>
                                    <p:animEffect transition="in" filter="fade">
                                      <p:cBhvr>
                                        <p:cTn id="26" dur="1000"/>
                                        <p:tgtEl>
                                          <p:spTgt spid="1033"/>
                                        </p:tgtEl>
                                      </p:cBhvr>
                                    </p:animEffect>
                                  </p:childTnLst>
                                </p:cTn>
                              </p:par>
                            </p:childTnLst>
                          </p:cTn>
                        </p:par>
                        <p:par>
                          <p:cTn id="27" fill="hold">
                            <p:stCondLst>
                              <p:cond delay="1000"/>
                            </p:stCondLst>
                            <p:childTnLst>
                              <p:par>
                                <p:cTn id="28" presetID="2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edg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185820" y="381000"/>
            <a:ext cx="4958180" cy="62722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53</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2667000" y="228600"/>
            <a:ext cx="4875909" cy="6334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228600"/>
            <a:ext cx="4930879" cy="6345104"/>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0" y="457200"/>
            <a:ext cx="8574063" cy="3781425"/>
          </a:xfrm>
          <a:prstGeom prst="rect">
            <a:avLst/>
          </a:prstGeom>
          <a:noFill/>
          <a:ln w="9525">
            <a:noFill/>
            <a:miter lim="800000"/>
            <a:headEnd/>
            <a:tailEnd/>
          </a:ln>
        </p:spPr>
      </p:pic>
      <p:sp>
        <p:nvSpPr>
          <p:cNvPr id="13" name="Oval 12"/>
          <p:cNvSpPr/>
          <p:nvPr/>
        </p:nvSpPr>
        <p:spPr>
          <a:xfrm>
            <a:off x="3352800" y="2438400"/>
            <a:ext cx="3962400" cy="1143000"/>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3"/>
          <p:cNvPicPr>
            <a:picLocks noChangeAspect="1" noChangeArrowheads="1"/>
          </p:cNvPicPr>
          <p:nvPr/>
        </p:nvPicPr>
        <p:blipFill>
          <a:blip r:embed="rId6" cstate="print"/>
          <a:srcRect/>
          <a:stretch>
            <a:fillRect/>
          </a:stretch>
        </p:blipFill>
        <p:spPr bwMode="auto">
          <a:xfrm>
            <a:off x="0" y="2499061"/>
            <a:ext cx="8763000" cy="3768389"/>
          </a:xfrm>
          <a:prstGeom prst="rect">
            <a:avLst/>
          </a:prstGeom>
          <a:noFill/>
          <a:ln w="9525">
            <a:noFill/>
            <a:miter lim="800000"/>
            <a:headEnd/>
            <a:tailEnd/>
          </a:ln>
        </p:spPr>
      </p:pic>
      <p:sp>
        <p:nvSpPr>
          <p:cNvPr id="2" name="Oval 1"/>
          <p:cNvSpPr/>
          <p:nvPr/>
        </p:nvSpPr>
        <p:spPr>
          <a:xfrm>
            <a:off x="228600" y="2971800"/>
            <a:ext cx="4702279" cy="1752600"/>
          </a:xfrm>
          <a:prstGeom prst="ellipse">
            <a:avLst/>
          </a:prstGeom>
          <a:noFill/>
          <a:ln w="57150">
            <a:solidFill>
              <a:srgbClr val="92D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86399" y="2971800"/>
            <a:ext cx="3087663" cy="1524000"/>
          </a:xfrm>
          <a:prstGeom prst="ellipse">
            <a:avLst/>
          </a:prstGeom>
          <a:noFill/>
          <a:ln w="57150">
            <a:solidFill>
              <a:srgbClr val="9CAFE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6822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7"/>
                                        </p:tgtEl>
                                        <p:attrNameLst>
                                          <p:attrName>style.visibility</p:attrName>
                                        </p:attrNameLst>
                                      </p:cBhvr>
                                      <p:to>
                                        <p:strVal val="visible"/>
                                      </p:to>
                                    </p:set>
                                    <p:anim calcmode="lin" valueType="num">
                                      <p:cBhvr>
                                        <p:cTn id="7" dur="1000" fill="hold"/>
                                        <p:tgtEl>
                                          <p:spTgt spid="1037"/>
                                        </p:tgtEl>
                                        <p:attrNameLst>
                                          <p:attrName>ppt_w</p:attrName>
                                        </p:attrNameLst>
                                      </p:cBhvr>
                                      <p:tavLst>
                                        <p:tav tm="0">
                                          <p:val>
                                            <p:strVal val="#ppt_w+.3"/>
                                          </p:val>
                                        </p:tav>
                                        <p:tav tm="100000">
                                          <p:val>
                                            <p:strVal val="#ppt_w"/>
                                          </p:val>
                                        </p:tav>
                                      </p:tavLst>
                                    </p:anim>
                                    <p:anim calcmode="lin" valueType="num">
                                      <p:cBhvr>
                                        <p:cTn id="8" dur="1000" fill="hold"/>
                                        <p:tgtEl>
                                          <p:spTgt spid="1037"/>
                                        </p:tgtEl>
                                        <p:attrNameLst>
                                          <p:attrName>ppt_h</p:attrName>
                                        </p:attrNameLst>
                                      </p:cBhvr>
                                      <p:tavLst>
                                        <p:tav tm="0">
                                          <p:val>
                                            <p:strVal val="#ppt_h"/>
                                          </p:val>
                                        </p:tav>
                                        <p:tav tm="100000">
                                          <p:val>
                                            <p:strVal val="#ppt_h"/>
                                          </p:val>
                                        </p:tav>
                                      </p:tavLst>
                                    </p:anim>
                                    <p:animEffect transition="in" filter="fade">
                                      <p:cBhvr>
                                        <p:cTn id="9" dur="1000"/>
                                        <p:tgtEl>
                                          <p:spTgt spid="103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185820" y="381000"/>
            <a:ext cx="4958180" cy="62722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54</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2667000" y="228600"/>
            <a:ext cx="4875909" cy="6334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228600"/>
            <a:ext cx="4930879" cy="6345104"/>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0" y="457200"/>
            <a:ext cx="8574063" cy="3781425"/>
          </a:xfrm>
          <a:prstGeom prst="rect">
            <a:avLst/>
          </a:prstGeom>
          <a:noFill/>
          <a:ln w="9525">
            <a:noFill/>
            <a:miter lim="800000"/>
            <a:headEnd/>
            <a:tailEnd/>
          </a:ln>
        </p:spPr>
      </p:pic>
      <p:sp>
        <p:nvSpPr>
          <p:cNvPr id="13" name="Oval 12"/>
          <p:cNvSpPr/>
          <p:nvPr/>
        </p:nvSpPr>
        <p:spPr>
          <a:xfrm>
            <a:off x="3352800" y="2438400"/>
            <a:ext cx="3962400" cy="1143000"/>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7" name="Picture 13"/>
          <p:cNvPicPr>
            <a:picLocks noChangeAspect="1" noChangeArrowheads="1"/>
          </p:cNvPicPr>
          <p:nvPr/>
        </p:nvPicPr>
        <p:blipFill>
          <a:blip r:embed="rId6" cstate="print"/>
          <a:srcRect/>
          <a:stretch>
            <a:fillRect/>
          </a:stretch>
        </p:blipFill>
        <p:spPr bwMode="auto">
          <a:xfrm>
            <a:off x="0" y="2499061"/>
            <a:ext cx="8763000" cy="3768389"/>
          </a:xfrm>
          <a:prstGeom prst="rect">
            <a:avLst/>
          </a:prstGeom>
          <a:noFill/>
          <a:ln w="9525">
            <a:noFill/>
            <a:miter lim="800000"/>
            <a:headEnd/>
            <a:tailEnd/>
          </a:ln>
        </p:spPr>
      </p:pic>
      <p:pic>
        <p:nvPicPr>
          <p:cNvPr id="9" name="Picture 2"/>
          <p:cNvPicPr>
            <a:picLocks noChangeAspect="1" noChangeArrowheads="1"/>
          </p:cNvPicPr>
          <p:nvPr/>
        </p:nvPicPr>
        <p:blipFill>
          <a:blip r:embed="rId7" cstate="print"/>
          <a:srcRect/>
          <a:stretch>
            <a:fillRect/>
          </a:stretch>
        </p:blipFill>
        <p:spPr bwMode="auto">
          <a:xfrm>
            <a:off x="228600" y="609600"/>
            <a:ext cx="8309667" cy="5867400"/>
          </a:xfrm>
          <a:prstGeom prst="rect">
            <a:avLst/>
          </a:prstGeom>
          <a:noFill/>
          <a:ln w="9525">
            <a:noFill/>
            <a:miter lim="800000"/>
            <a:headEnd/>
            <a:tailEnd/>
          </a:ln>
        </p:spPr>
      </p:pic>
      <p:sp>
        <p:nvSpPr>
          <p:cNvPr id="2" name="Rounded Rectangle 1"/>
          <p:cNvSpPr/>
          <p:nvPr/>
        </p:nvSpPr>
        <p:spPr>
          <a:xfrm>
            <a:off x="4495800" y="914400"/>
            <a:ext cx="3810000" cy="19050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8601" y="4724400"/>
            <a:ext cx="3957220" cy="169544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 the Grantee, </a:t>
            </a:r>
          </a:p>
          <a:p>
            <a:pPr algn="ctr"/>
            <a:r>
              <a:rPr lang="en-US" sz="2400" dirty="0" smtClean="0">
                <a:solidFill>
                  <a:schemeClr val="tx1"/>
                </a:solidFill>
              </a:rPr>
              <a:t>Tommie Taylor didn’t signed the document. </a:t>
            </a:r>
            <a:endParaRPr lang="en-US" sz="2400"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1000"/>
                                        <p:tgtEl>
                                          <p:spTgt spid="9"/>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185820" y="381000"/>
            <a:ext cx="4958180" cy="62722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55</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2667000" y="228600"/>
            <a:ext cx="4875909" cy="6334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228600"/>
            <a:ext cx="4930879" cy="634510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228600" y="609600"/>
            <a:ext cx="8309667" cy="5867400"/>
          </a:xfrm>
          <a:prstGeom prst="rect">
            <a:avLst/>
          </a:prstGeom>
          <a:noFill/>
          <a:ln w="9525">
            <a:noFill/>
            <a:miter lim="800000"/>
            <a:headEnd/>
            <a:tailEnd/>
          </a:ln>
        </p:spPr>
      </p:pic>
      <p:pic>
        <p:nvPicPr>
          <p:cNvPr id="10" name="Picture 11"/>
          <p:cNvPicPr>
            <a:picLocks noChangeAspect="1" noChangeArrowheads="1"/>
          </p:cNvPicPr>
          <p:nvPr/>
        </p:nvPicPr>
        <p:blipFill>
          <a:blip r:embed="rId6" cstate="print"/>
          <a:srcRect/>
          <a:stretch>
            <a:fillRect/>
          </a:stretch>
        </p:blipFill>
        <p:spPr bwMode="auto">
          <a:xfrm>
            <a:off x="228600" y="609600"/>
            <a:ext cx="8915400" cy="4512186"/>
          </a:xfrm>
          <a:prstGeom prst="rect">
            <a:avLst/>
          </a:prstGeom>
          <a:noFill/>
          <a:ln w="9525">
            <a:noFill/>
            <a:miter lim="800000"/>
            <a:headEnd/>
            <a:tailEnd/>
          </a:ln>
        </p:spPr>
      </p:pic>
      <p:pic>
        <p:nvPicPr>
          <p:cNvPr id="3074" name="Picture 2"/>
          <p:cNvPicPr>
            <a:picLocks noChangeAspect="1" noChangeArrowheads="1"/>
          </p:cNvPicPr>
          <p:nvPr/>
        </p:nvPicPr>
        <p:blipFill>
          <a:blip r:embed="rId7" cstate="print"/>
          <a:srcRect/>
          <a:stretch>
            <a:fillRect/>
          </a:stretch>
        </p:blipFill>
        <p:spPr bwMode="auto">
          <a:xfrm>
            <a:off x="304800" y="3733800"/>
            <a:ext cx="8610600" cy="1377696"/>
          </a:xfrm>
          <a:prstGeom prst="rect">
            <a:avLst/>
          </a:prstGeom>
          <a:noFill/>
          <a:ln w="76200">
            <a:solidFill>
              <a:srgbClr val="FF0000"/>
            </a:solidFill>
            <a:miter lim="800000"/>
            <a:headEnd/>
            <a:tailEnd/>
          </a:ln>
          <a:scene3d>
            <a:camera prst="orthographicFront"/>
            <a:lightRig rig="threePt" dir="t"/>
          </a:scene3d>
          <a:sp3d>
            <a:bevelT/>
          </a:sp3d>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185820" y="381000"/>
            <a:ext cx="4958180" cy="62722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7494AE-817C-4766-BE5B-98DDBBACC072}" type="slidenum">
              <a:rPr lang="en-US" smtClean="0"/>
              <a:pPr/>
              <a:t>56</a:t>
            </a:fld>
            <a:endParaRPr lang="en-US"/>
          </a:p>
        </p:txBody>
      </p:sp>
      <p:pic>
        <p:nvPicPr>
          <p:cNvPr id="1028" name="Picture 4"/>
          <p:cNvPicPr>
            <a:picLocks noChangeAspect="1" noChangeArrowheads="1"/>
          </p:cNvPicPr>
          <p:nvPr/>
        </p:nvPicPr>
        <p:blipFill>
          <a:blip r:embed="rId3" cstate="print"/>
          <a:srcRect/>
          <a:stretch>
            <a:fillRect/>
          </a:stretch>
        </p:blipFill>
        <p:spPr bwMode="auto">
          <a:xfrm>
            <a:off x="2667000" y="228600"/>
            <a:ext cx="4875909" cy="63341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228600"/>
            <a:ext cx="4930879" cy="6345104"/>
          </a:xfrm>
          <a:prstGeom prst="rect">
            <a:avLst/>
          </a:prstGeom>
          <a:noFill/>
          <a:ln w="9525">
            <a:noFill/>
            <a:miter lim="800000"/>
            <a:headEnd/>
            <a:tailEnd/>
          </a:ln>
        </p:spPr>
      </p:pic>
      <p:pic>
        <p:nvPicPr>
          <p:cNvPr id="10" name="Picture 11"/>
          <p:cNvPicPr>
            <a:picLocks noChangeAspect="1" noChangeArrowheads="1"/>
          </p:cNvPicPr>
          <p:nvPr/>
        </p:nvPicPr>
        <p:blipFill>
          <a:blip r:embed="rId5" cstate="print"/>
          <a:srcRect/>
          <a:stretch>
            <a:fillRect/>
          </a:stretch>
        </p:blipFill>
        <p:spPr bwMode="auto">
          <a:xfrm>
            <a:off x="228600" y="609600"/>
            <a:ext cx="8915400" cy="4512186"/>
          </a:xfrm>
          <a:prstGeom prst="rect">
            <a:avLst/>
          </a:prstGeom>
          <a:noFill/>
          <a:ln w="9525">
            <a:noFill/>
            <a:miter lim="800000"/>
            <a:headEnd/>
            <a:tailEnd/>
          </a:ln>
        </p:spPr>
      </p:pic>
      <p:pic>
        <p:nvPicPr>
          <p:cNvPr id="3074" name="Picture 2"/>
          <p:cNvPicPr>
            <a:picLocks noChangeAspect="1" noChangeArrowheads="1"/>
          </p:cNvPicPr>
          <p:nvPr/>
        </p:nvPicPr>
        <p:blipFill>
          <a:blip r:embed="rId6" cstate="print"/>
          <a:srcRect/>
          <a:stretch>
            <a:fillRect/>
          </a:stretch>
        </p:blipFill>
        <p:spPr bwMode="auto">
          <a:xfrm>
            <a:off x="304800" y="3733800"/>
            <a:ext cx="8610600" cy="1377696"/>
          </a:xfrm>
          <a:prstGeom prst="rect">
            <a:avLst/>
          </a:prstGeom>
          <a:noFill/>
          <a:ln w="76200">
            <a:solidFill>
              <a:srgbClr val="FF0000"/>
            </a:solidFill>
            <a:miter lim="800000"/>
            <a:headEnd/>
            <a:tailEnd/>
          </a:ln>
          <a:scene3d>
            <a:camera prst="orthographicFront"/>
            <a:lightRig rig="threePt" dir="t"/>
          </a:scene3d>
          <a:sp3d>
            <a:bevelT/>
          </a:sp3d>
        </p:spPr>
      </p:pic>
      <p:sp>
        <p:nvSpPr>
          <p:cNvPr id="12" name="Down Arrow 11"/>
          <p:cNvSpPr/>
          <p:nvPr/>
        </p:nvSpPr>
        <p:spPr>
          <a:xfrm>
            <a:off x="2362200" y="2362200"/>
            <a:ext cx="838200" cy="1524000"/>
          </a:xfrm>
          <a:prstGeom prst="downArrow">
            <a:avLst/>
          </a:prstGeom>
          <a:solidFill>
            <a:srgbClr val="82E329"/>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 y="1127636"/>
            <a:ext cx="8382000" cy="16155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r>
              <a:rPr lang="en-US" sz="2400" dirty="0" smtClean="0">
                <a:solidFill>
                  <a:schemeClr val="tx1"/>
                </a:solidFill>
              </a:rPr>
              <a:t>Does this statement by the Grantor combine the this piece of land being conveyed by the Grantor with the land the Grantee already has?</a:t>
            </a:r>
          </a:p>
          <a:p>
            <a:pPr algn="ctr"/>
            <a:endParaRPr lang="en-US" dirty="0" smtClean="0">
              <a:solidFill>
                <a:schemeClr val="tx1"/>
              </a:solidFill>
            </a:endParaRPr>
          </a:p>
          <a:p>
            <a:pPr algn="ctr"/>
            <a:r>
              <a:rPr lang="en-US" dirty="0" smtClean="0">
                <a:solidFill>
                  <a:schemeClr val="tx1"/>
                </a:solidFill>
              </a:rPr>
              <a:t> </a:t>
            </a:r>
            <a:endParaRPr lang="en-US" dirty="0">
              <a:solidFill>
                <a:schemeClr val="tx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latin typeface="+mn-lt"/>
              </a:rPr>
              <a:t>Question: What about having</a:t>
            </a:r>
            <a:endParaRPr lang="en-US" dirty="0">
              <a:latin typeface="+mn-lt"/>
            </a:endParaRPr>
          </a:p>
        </p:txBody>
      </p:sp>
      <p:sp>
        <p:nvSpPr>
          <p:cNvPr id="3" name="Content Placeholder 2"/>
          <p:cNvSpPr>
            <a:spLocks noGrp="1"/>
          </p:cNvSpPr>
          <p:nvPr>
            <p:ph idx="1"/>
          </p:nvPr>
        </p:nvSpPr>
        <p:spPr/>
        <p:txBody>
          <a:bodyPr>
            <a:normAutofit/>
          </a:bodyPr>
          <a:lstStyle/>
          <a:p>
            <a:r>
              <a:rPr lang="en-US" dirty="0" smtClean="0"/>
              <a:t>The owner</a:t>
            </a:r>
          </a:p>
          <a:p>
            <a:r>
              <a:rPr lang="en-US" dirty="0" smtClean="0"/>
              <a:t>Sign a letter of intent </a:t>
            </a:r>
          </a:p>
          <a:p>
            <a:r>
              <a:rPr lang="en-US" dirty="0" smtClean="0"/>
              <a:t>With the letter </a:t>
            </a:r>
          </a:p>
          <a:p>
            <a:r>
              <a:rPr lang="en-US" dirty="0" smtClean="0"/>
              <a:t>Being kept on file in:</a:t>
            </a:r>
          </a:p>
          <a:p>
            <a:pPr lvl="1"/>
            <a:r>
              <a:rPr lang="en-US" sz="3200" dirty="0" smtClean="0"/>
              <a:t>The land records office, </a:t>
            </a:r>
          </a:p>
          <a:p>
            <a:pPr lvl="1"/>
            <a:r>
              <a:rPr lang="en-US" sz="3200" dirty="0" smtClean="0"/>
              <a:t>The tax office, or </a:t>
            </a:r>
          </a:p>
          <a:p>
            <a:pPr lvl="1"/>
            <a:r>
              <a:rPr lang="en-US" sz="3200" dirty="0" smtClean="0"/>
              <a:t>the planning and zoning office?  </a:t>
            </a:r>
          </a:p>
          <a:p>
            <a:endParaRPr lang="en-US" dirty="0" smtClean="0"/>
          </a:p>
        </p:txBody>
      </p:sp>
      <p:sp>
        <p:nvSpPr>
          <p:cNvPr id="4" name="Slide Number Placeholder 3"/>
          <p:cNvSpPr>
            <a:spLocks noGrp="1"/>
          </p:cNvSpPr>
          <p:nvPr>
            <p:ph type="sldNum" sz="quarter" idx="12"/>
          </p:nvPr>
        </p:nvSpPr>
        <p:spPr/>
        <p:txBody>
          <a:bodyPr/>
          <a:lstStyle/>
          <a:p>
            <a:fld id="{F47494AE-817C-4766-BE5B-98DDBBACC072}" type="slidenum">
              <a:rPr lang="en-US" smtClean="0"/>
              <a:pPr/>
              <a:t>57</a:t>
            </a:fld>
            <a:endParaRPr lang="en-US"/>
          </a:p>
        </p:txBody>
      </p:sp>
      <p:pic>
        <p:nvPicPr>
          <p:cNvPr id="5" name="Picture 2" descr="C:\Users\jbridgers\AppData\Local\Microsoft\Windows\Temporary Internet Files\Content.IE5\5GQOG9KS\0511-0809-0703-4604_Signing_a_Contract_Clip_Art_clipart_image[1].jpg"/>
          <p:cNvPicPr>
            <a:picLocks noChangeAspect="1" noChangeArrowheads="1"/>
          </p:cNvPicPr>
          <p:nvPr/>
        </p:nvPicPr>
        <p:blipFill>
          <a:blip r:embed="rId2" cstate="print"/>
          <a:srcRect/>
          <a:stretch>
            <a:fillRect/>
          </a:stretch>
        </p:blipFill>
        <p:spPr bwMode="auto">
          <a:xfrm>
            <a:off x="5638301" y="1600200"/>
            <a:ext cx="3505699" cy="3485665"/>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4" presetClass="entr" presetSubtype="0"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to="" calcmode="lin" valueType="num">
                                      <p:cBhvr>
                                        <p:cTn id="26" dur="1" fill="hold"/>
                                        <p:tgtEl>
                                          <p:spTgt spid="3">
                                            <p:txEl>
                                              <p:pRg st="3" end="3"/>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to="" calcmode="lin" valueType="num">
                                      <p:cBhvr>
                                        <p:cTn id="29" dur="1" fill="hold"/>
                                        <p:tgtEl>
                                          <p:spTgt spid="3">
                                            <p:txEl>
                                              <p:pRg st="4" end="4"/>
                                            </p:txEl>
                                          </p:spTgt>
                                        </p:tgtEl>
                                        <p:attrNameLst>
                                          <p:attrName/>
                                        </p:attrNameLst>
                                      </p:cBhvr>
                                    </p:anim>
                                  </p:childTnLst>
                                </p:cTn>
                              </p:par>
                              <p:par>
                                <p:cTn id="30" presetID="24"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to="" calcmode="lin" valueType="num">
                                      <p:cBhvr>
                                        <p:cTn id="35" dur="1" fill="hold"/>
                                        <p:tgtEl>
                                          <p:spTgt spid="3">
                                            <p:txEl>
                                              <p:pRg st="6" end="6"/>
                                            </p:txEl>
                                          </p:spTgt>
                                        </p:tgtEl>
                                        <p:attrNameLst>
                                          <p:attrName/>
                                        </p:attrNameLst>
                                      </p:cBhvr>
                                    </p:anim>
                                  </p:childTnLst>
                                </p:cTn>
                              </p:par>
                              <p:par>
                                <p:cTn id="36" presetID="31" presetClass="entr" presetSubtype="0" fill="hold" nodeType="withEffect">
                                  <p:stCondLst>
                                    <p:cond delay="0"/>
                                  </p:stCondLst>
                                  <p:iterate type="lt">
                                    <p:tmPct val="5000"/>
                                  </p:iterate>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What happens when</a:t>
            </a:r>
            <a:endParaRPr lang="en-US" dirty="0">
              <a:latin typeface="+mn-lt"/>
            </a:endParaRPr>
          </a:p>
        </p:txBody>
      </p:sp>
      <p:sp>
        <p:nvSpPr>
          <p:cNvPr id="3" name="Content Placeholder 2"/>
          <p:cNvSpPr>
            <a:spLocks noGrp="1"/>
          </p:cNvSpPr>
          <p:nvPr>
            <p:ph idx="1"/>
          </p:nvPr>
        </p:nvSpPr>
        <p:spPr/>
        <p:txBody>
          <a:bodyPr/>
          <a:lstStyle/>
          <a:p>
            <a:r>
              <a:rPr lang="en-US" dirty="0" smtClean="0"/>
              <a:t>A deed of trust gets recorded before the deed is recorded?</a:t>
            </a:r>
          </a:p>
          <a:p>
            <a:endParaRPr lang="en-US" dirty="0" smtClean="0"/>
          </a:p>
          <a:p>
            <a:r>
              <a:rPr lang="en-US" dirty="0" smtClean="0"/>
              <a:t>The “borrower” is not bound by the deed of trust because they did not own the property at the time the deed of trust was recorded, even if it was recorded just moments before the deed. </a:t>
            </a:r>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58</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lstStyle/>
          <a:p>
            <a:pPr algn="l"/>
            <a:r>
              <a:rPr lang="en-US" dirty="0" smtClean="0">
                <a:latin typeface="+mn-lt"/>
              </a:rPr>
              <a:t>If something as important</a:t>
            </a:r>
            <a:endParaRPr lang="en-US" dirty="0">
              <a:latin typeface="+mn-lt"/>
            </a:endParaRPr>
          </a:p>
        </p:txBody>
      </p:sp>
      <p:sp>
        <p:nvSpPr>
          <p:cNvPr id="3" name="Content Placeholder 2"/>
          <p:cNvSpPr>
            <a:spLocks noGrp="1"/>
          </p:cNvSpPr>
          <p:nvPr>
            <p:ph idx="1"/>
          </p:nvPr>
        </p:nvSpPr>
        <p:spPr>
          <a:xfrm>
            <a:off x="457200" y="1905000"/>
            <a:ext cx="8229600" cy="4451350"/>
          </a:xfrm>
        </p:spPr>
        <p:txBody>
          <a:bodyPr>
            <a:normAutofit/>
          </a:bodyPr>
          <a:lstStyle/>
          <a:p>
            <a:r>
              <a:rPr lang="en-US" dirty="0" smtClean="0"/>
              <a:t>As a deed of trust </a:t>
            </a:r>
          </a:p>
          <a:p>
            <a:pPr lvl="1"/>
            <a:r>
              <a:rPr lang="en-US" dirty="0" smtClean="0"/>
              <a:t>that IS recorded in the register of deeds office, </a:t>
            </a:r>
          </a:p>
          <a:p>
            <a:pPr marL="457200" lvl="1" indent="0">
              <a:buNone/>
            </a:pPr>
            <a:r>
              <a:rPr lang="en-US" dirty="0" smtClean="0"/>
              <a:t>   but just out of </a:t>
            </a:r>
            <a:r>
              <a:rPr lang="en-US" dirty="0" smtClean="0"/>
              <a:t>proper sequence</a:t>
            </a:r>
            <a:r>
              <a:rPr lang="en-US" dirty="0" smtClean="0"/>
              <a:t>, </a:t>
            </a:r>
          </a:p>
          <a:p>
            <a:pPr marL="457200" lvl="1" indent="0">
              <a:buNone/>
            </a:pPr>
            <a:endParaRPr lang="en-US" dirty="0" smtClean="0"/>
          </a:p>
          <a:p>
            <a:r>
              <a:rPr lang="en-US" dirty="0" smtClean="0"/>
              <a:t>is of no value </a:t>
            </a:r>
          </a:p>
          <a:p>
            <a:pPr lvl="1"/>
            <a:r>
              <a:rPr lang="en-US" dirty="0" smtClean="0"/>
              <a:t>Simply because of order in which the documents were recorded, </a:t>
            </a:r>
          </a:p>
          <a:p>
            <a:endParaRPr lang="en-US" sz="1100" dirty="0" smtClean="0"/>
          </a:p>
        </p:txBody>
      </p:sp>
      <p:sp>
        <p:nvSpPr>
          <p:cNvPr id="4" name="Slide Number Placeholder 3"/>
          <p:cNvSpPr>
            <a:spLocks noGrp="1"/>
          </p:cNvSpPr>
          <p:nvPr>
            <p:ph type="sldNum" sz="quarter" idx="12"/>
          </p:nvPr>
        </p:nvSpPr>
        <p:spPr/>
        <p:txBody>
          <a:bodyPr/>
          <a:lstStyle/>
          <a:p>
            <a:fld id="{F47494AE-817C-4766-BE5B-98DDBBACC072}" type="slidenum">
              <a:rPr lang="en-US" smtClean="0"/>
              <a:pPr/>
              <a:t>59</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4"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to="" calcmode="lin" valueType="num">
                                      <p:cBhvr>
                                        <p:cTn id="13" dur="1" fill="hold"/>
                                        <p:tgtEl>
                                          <p:spTgt spid="3">
                                            <p:txEl>
                                              <p:pRg st="0" end="0"/>
                                            </p:txEl>
                                          </p:spTgt>
                                        </p:tgtEl>
                                        <p:attrNameLst>
                                          <p:attrName/>
                                        </p:attrNameLst>
                                      </p:cBhvr>
                                    </p:anim>
                                  </p:childTnLst>
                                </p:cTn>
                              </p:par>
                            </p:childTnLst>
                          </p:cTn>
                        </p:par>
                        <p:par>
                          <p:cTn id="14" fill="hold">
                            <p:stCondLst>
                              <p:cond delay="1000"/>
                            </p:stCondLst>
                            <p:childTnLst>
                              <p:par>
                                <p:cTn id="15" presetID="24"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par>
                          <p:cTn id="18" fill="hold">
                            <p:stCondLst>
                              <p:cond delay="1000"/>
                            </p:stCondLst>
                            <p:childTnLst>
                              <p:par>
                                <p:cTn id="19" presetID="24"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to="" calcmode="lin" valueType="num">
                                      <p:cBhvr>
                                        <p:cTn id="21" dur="1" fill="hold"/>
                                        <p:tgtEl>
                                          <p:spTgt spid="3">
                                            <p:txEl>
                                              <p:pRg st="2" end="2"/>
                                            </p:txEl>
                                          </p:spTgt>
                                        </p:tgtEl>
                                        <p:attrNameLst>
                                          <p:attrName/>
                                        </p:attrNameLst>
                                      </p:cBhvr>
                                    </p:anim>
                                  </p:childTnLst>
                                </p:cTn>
                              </p:par>
                            </p:childTnLst>
                          </p:cTn>
                        </p:par>
                        <p:par>
                          <p:cTn id="22" fill="hold">
                            <p:stCondLst>
                              <p:cond delay="1000"/>
                            </p:stCondLst>
                            <p:childTnLst>
                              <p:par>
                                <p:cTn id="23" presetID="24"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to="" calcmode="lin" valueType="num">
                                      <p:cBhvr>
                                        <p:cTn id="25" dur="1" fill="hold"/>
                                        <p:tgtEl>
                                          <p:spTgt spid="3">
                                            <p:txEl>
                                              <p:pRg st="4" end="4"/>
                                            </p:txEl>
                                          </p:spTgt>
                                        </p:tgtEl>
                                        <p:attrNameLst>
                                          <p:attrName/>
                                        </p:attrNameLst>
                                      </p:cBhvr>
                                    </p:anim>
                                  </p:childTnLst>
                                </p:cTn>
                              </p:par>
                            </p:childTnLst>
                          </p:cTn>
                        </p:par>
                        <p:par>
                          <p:cTn id="26" fill="hold">
                            <p:stCondLst>
                              <p:cond delay="1000"/>
                            </p:stCondLst>
                            <p:childTnLst>
                              <p:par>
                                <p:cTn id="27" presetID="24" presetClass="entr" presetSubtype="0"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to="" calcmode="lin" valueType="num">
                                      <p:cBhvr>
                                        <p:cTn id="29"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676400" y="533400"/>
            <a:ext cx="3352800" cy="5668963"/>
          </a:xfrm>
        </p:spPr>
        <p:txBody>
          <a:bodyPr>
            <a:normAutofit fontScale="85000" lnSpcReduction="20000"/>
          </a:bodyPr>
          <a:lstStyle/>
          <a:p>
            <a:pPr>
              <a:buNone/>
            </a:pPr>
            <a:r>
              <a:rPr lang="en-US" sz="7200" dirty="0" smtClean="0"/>
              <a:t>But,  </a:t>
            </a:r>
          </a:p>
          <a:p>
            <a:pPr>
              <a:buNone/>
            </a:pPr>
            <a:r>
              <a:rPr lang="en-US" sz="7200" dirty="0" smtClean="0"/>
              <a:t>Why</a:t>
            </a:r>
          </a:p>
          <a:p>
            <a:pPr>
              <a:buNone/>
            </a:pPr>
            <a:r>
              <a:rPr lang="en-US" sz="7200" dirty="0" smtClean="0"/>
              <a:t>Are</a:t>
            </a:r>
          </a:p>
          <a:p>
            <a:pPr>
              <a:buNone/>
            </a:pPr>
            <a:r>
              <a:rPr lang="en-US" sz="7200" dirty="0" smtClean="0"/>
              <a:t>We </a:t>
            </a:r>
          </a:p>
          <a:p>
            <a:pPr>
              <a:buNone/>
            </a:pPr>
            <a:r>
              <a:rPr lang="en-US" sz="7200" dirty="0" smtClean="0"/>
              <a:t>Really</a:t>
            </a:r>
          </a:p>
          <a:p>
            <a:pPr>
              <a:buNone/>
            </a:pPr>
            <a:r>
              <a:rPr lang="en-US" sz="7200" dirty="0" smtClean="0"/>
              <a:t>Here</a:t>
            </a:r>
            <a:endParaRPr lang="en-US" sz="7200" dirty="0"/>
          </a:p>
        </p:txBody>
      </p:sp>
      <p:sp>
        <p:nvSpPr>
          <p:cNvPr id="2" name="Slide Number Placeholder 1"/>
          <p:cNvSpPr>
            <a:spLocks noGrp="1"/>
          </p:cNvSpPr>
          <p:nvPr>
            <p:ph type="sldNum" sz="quarter" idx="12"/>
          </p:nvPr>
        </p:nvSpPr>
        <p:spPr/>
        <p:txBody>
          <a:bodyPr/>
          <a:lstStyle/>
          <a:p>
            <a:fld id="{F47494AE-817C-4766-BE5B-98DDBBACC072}" type="slidenum">
              <a:rPr lang="en-US" smtClean="0"/>
              <a:pPr/>
              <a:t>6</a:t>
            </a:fld>
            <a:endParaRPr lang="en-US"/>
          </a:p>
        </p:txBody>
      </p:sp>
      <p:pic>
        <p:nvPicPr>
          <p:cNvPr id="5122" name="Picture 2" descr="C:\Users\jbridgers\AppData\Local\Microsoft\Windows\Temporary Internet Files\Content.IE5\FZJQ6JDQ\question-mark[1].png"/>
          <p:cNvPicPr>
            <a:picLocks noChangeAspect="1" noChangeArrowheads="1"/>
          </p:cNvPicPr>
          <p:nvPr/>
        </p:nvPicPr>
        <p:blipFill>
          <a:blip r:embed="rId2" cstate="print"/>
          <a:srcRect/>
          <a:stretch>
            <a:fillRect/>
          </a:stretch>
        </p:blipFill>
        <p:spPr bwMode="auto">
          <a:xfrm>
            <a:off x="3124200" y="381000"/>
            <a:ext cx="5369813" cy="6629400"/>
          </a:xfrm>
          <a:prstGeom prst="rect">
            <a:avLst/>
          </a:prstGeom>
          <a:noFill/>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
                                            <p:txEl>
                                              <p:pRg st="0" end="0"/>
                                            </p:txEl>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3"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500"/>
                                        <p:tgtEl>
                                          <p:spTgt spid="5">
                                            <p:txEl>
                                              <p:pRg st="1" end="1"/>
                                            </p:txEl>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18" dur="5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9" dur="500"/>
                                        <p:tgtEl>
                                          <p:spTgt spid="5">
                                            <p:txEl>
                                              <p:pRg st="2" end="2"/>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23" dur="5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4" dur="500"/>
                                        <p:tgtEl>
                                          <p:spTgt spid="5">
                                            <p:txEl>
                                              <p:pRg st="3" end="3"/>
                                            </p:txEl>
                                          </p:spTgt>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28" dur="5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9" dur="500"/>
                                        <p:tgtEl>
                                          <p:spTgt spid="5">
                                            <p:txEl>
                                              <p:pRg st="4" end="4"/>
                                            </p:txEl>
                                          </p:spTgt>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p:cTn id="32" dur="5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33" dur="5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4" dur="500"/>
                                        <p:tgtEl>
                                          <p:spTgt spid="5">
                                            <p:txEl>
                                              <p:pRg st="5" end="5"/>
                                            </p:txEl>
                                          </p:spTgt>
                                        </p:tgtEl>
                                      </p:cBhvr>
                                    </p:animEffect>
                                  </p:childTnLst>
                                </p:cTn>
                              </p:par>
                            </p:childTnLst>
                          </p:cTn>
                        </p:par>
                        <p:par>
                          <p:cTn id="35" fill="hold">
                            <p:stCondLst>
                              <p:cond delay="500"/>
                            </p:stCondLst>
                            <p:childTnLst>
                              <p:par>
                                <p:cTn id="36" presetID="31" presetClass="entr" presetSubtype="0" fill="hold" nodeType="afterEffect">
                                  <p:stCondLst>
                                    <p:cond delay="0"/>
                                  </p:stCondLst>
                                  <p:iterate type="lt">
                                    <p:tmPct val="5000"/>
                                  </p:iterate>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smtClean="0">
                <a:latin typeface="+mn-lt"/>
              </a:rPr>
              <a:t>Then, </a:t>
            </a:r>
            <a:endParaRPr lang="en-US" dirty="0">
              <a:latin typeface="+mn-lt"/>
            </a:endParaRPr>
          </a:p>
        </p:txBody>
      </p:sp>
      <p:sp>
        <p:nvSpPr>
          <p:cNvPr id="3" name="Content Placeholder 2"/>
          <p:cNvSpPr>
            <a:spLocks noGrp="1"/>
          </p:cNvSpPr>
          <p:nvPr>
            <p:ph idx="1"/>
          </p:nvPr>
        </p:nvSpPr>
        <p:spPr>
          <a:xfrm>
            <a:off x="457200" y="990600"/>
            <a:ext cx="8229600" cy="5562600"/>
          </a:xfrm>
        </p:spPr>
        <p:txBody>
          <a:bodyPr>
            <a:normAutofit/>
          </a:bodyPr>
          <a:lstStyle/>
          <a:p>
            <a:endParaRPr lang="en-US" sz="1100" dirty="0" smtClean="0"/>
          </a:p>
          <a:p>
            <a:r>
              <a:rPr lang="en-US" dirty="0" smtClean="0"/>
              <a:t>How could any document </a:t>
            </a:r>
          </a:p>
          <a:p>
            <a:pPr lvl="1"/>
            <a:r>
              <a:rPr lang="en-US" dirty="0" smtClean="0"/>
              <a:t>sitting in a file folder in the </a:t>
            </a:r>
          </a:p>
          <a:p>
            <a:pPr lvl="1"/>
            <a:r>
              <a:rPr lang="en-US" dirty="0" smtClean="0"/>
              <a:t>tax office, planning and zoning office, </a:t>
            </a:r>
          </a:p>
          <a:p>
            <a:pPr lvl="1"/>
            <a:r>
              <a:rPr lang="en-US" dirty="0" smtClean="0"/>
              <a:t>or the land records office and </a:t>
            </a:r>
          </a:p>
          <a:p>
            <a:pPr lvl="1"/>
            <a:r>
              <a:rPr lang="en-US" dirty="0" smtClean="0"/>
              <a:t>never have darkened the door of the Register of Deeds office </a:t>
            </a:r>
          </a:p>
          <a:p>
            <a:r>
              <a:rPr lang="en-US" dirty="0" smtClean="0"/>
              <a:t>have </a:t>
            </a:r>
            <a:r>
              <a:rPr lang="en-US" b="1" dirty="0" smtClean="0"/>
              <a:t>any</a:t>
            </a:r>
            <a:r>
              <a:rPr lang="en-US" dirty="0" smtClean="0"/>
              <a:t> impact on the parcels in county?</a:t>
            </a:r>
          </a:p>
          <a:p>
            <a:r>
              <a:rPr lang="en-US" dirty="0" smtClean="0"/>
              <a:t>The answer is: </a:t>
            </a:r>
          </a:p>
          <a:p>
            <a:pPr marL="457200" lvl="1" indent="0" algn="ctr">
              <a:buNone/>
            </a:pPr>
            <a:r>
              <a:rPr lang="en-US" sz="5400" dirty="0" smtClean="0"/>
              <a:t>It wouldn’t!  </a:t>
            </a:r>
            <a:endParaRPr lang="en-US" sz="5400"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60</a:t>
            </a:fld>
            <a:endParaRPr lang="en-US"/>
          </a:p>
        </p:txBody>
      </p:sp>
    </p:spTree>
    <p:extLst>
      <p:ext uri="{BB962C8B-B14F-4D97-AF65-F5344CB8AC3E}">
        <p14:creationId xmlns:p14="http://schemas.microsoft.com/office/powerpoint/2010/main" val="28775059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7" presetClass="entr" presetSubtype="1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17" presetClass="entr" presetSubtype="1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par>
                          <p:cTn id="25" fill="hold">
                            <p:stCondLst>
                              <p:cond delay="2500"/>
                            </p:stCondLst>
                            <p:childTnLst>
                              <p:par>
                                <p:cTn id="26" presetID="17"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par>
                          <p:cTn id="30" fill="hold">
                            <p:stCondLst>
                              <p:cond delay="3000"/>
                            </p:stCondLst>
                            <p:childTnLst>
                              <p:par>
                                <p:cTn id="31" presetID="17" presetClass="entr" presetSubtype="10"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p:cTn id="3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par>
                          <p:cTn id="35" fill="hold">
                            <p:stCondLst>
                              <p:cond delay="3500"/>
                            </p:stCondLst>
                            <p:childTnLst>
                              <p:par>
                                <p:cTn id="36" presetID="17" presetClass="entr" presetSubtype="1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p:cTn id="4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17" presetClass="entr" presetSubtype="10" fill="hold"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1242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143000"/>
          </a:xfrm>
        </p:spPr>
        <p:txBody>
          <a:bodyPr/>
          <a:lstStyle/>
          <a:p>
            <a:pPr algn="l"/>
            <a:r>
              <a:rPr lang="en-US" dirty="0" smtClean="0">
                <a:latin typeface="+mn-lt"/>
              </a:rPr>
              <a:t>A “Letter of Intent”</a:t>
            </a:r>
            <a:endParaRPr lang="en-US" dirty="0">
              <a:latin typeface="+mn-lt"/>
            </a:endParaRPr>
          </a:p>
        </p:txBody>
      </p:sp>
      <p:sp>
        <p:nvSpPr>
          <p:cNvPr id="4" name="Slide Number Placeholder 3"/>
          <p:cNvSpPr>
            <a:spLocks noGrp="1"/>
          </p:cNvSpPr>
          <p:nvPr>
            <p:ph type="sldNum" sz="quarter" idx="12"/>
          </p:nvPr>
        </p:nvSpPr>
        <p:spPr/>
        <p:txBody>
          <a:bodyPr/>
          <a:lstStyle/>
          <a:p>
            <a:fld id="{F47494AE-817C-4766-BE5B-98DDBBACC072}" type="slidenum">
              <a:rPr lang="en-US" smtClean="0"/>
              <a:pPr/>
              <a:t>61</a:t>
            </a:fld>
            <a:endParaRPr lang="en-US"/>
          </a:p>
        </p:txBody>
      </p:sp>
      <p:pic>
        <p:nvPicPr>
          <p:cNvPr id="10" name="Picture 9" descr="chain.jpg"/>
          <p:cNvPicPr>
            <a:picLocks noChangeAspect="1"/>
          </p:cNvPicPr>
          <p:nvPr/>
        </p:nvPicPr>
        <p:blipFill>
          <a:blip r:embed="rId2" cstate="print"/>
          <a:stretch>
            <a:fillRect/>
          </a:stretch>
        </p:blipFill>
        <p:spPr>
          <a:xfrm>
            <a:off x="228601" y="4038600"/>
            <a:ext cx="8915400" cy="2667000"/>
          </a:xfrm>
          <a:prstGeom prst="rect">
            <a:avLst/>
          </a:prstGeom>
        </p:spPr>
      </p:pic>
      <p:sp>
        <p:nvSpPr>
          <p:cNvPr id="3" name="Content Placeholder 2"/>
          <p:cNvSpPr>
            <a:spLocks noGrp="1"/>
          </p:cNvSpPr>
          <p:nvPr>
            <p:ph idx="1"/>
          </p:nvPr>
        </p:nvSpPr>
        <p:spPr>
          <a:xfrm>
            <a:off x="457200" y="914400"/>
            <a:ext cx="8229600" cy="4830763"/>
          </a:xfrm>
        </p:spPr>
        <p:txBody>
          <a:bodyPr>
            <a:normAutofit/>
          </a:bodyPr>
          <a:lstStyle/>
          <a:p>
            <a:endParaRPr lang="en-US" sz="900" dirty="0" smtClean="0"/>
          </a:p>
          <a:p>
            <a:r>
              <a:rPr lang="en-US" dirty="0" smtClean="0"/>
              <a:t>Kept on file in any office other than being recorded in the Register of Deeds office is not in the county cadastre and not in the chain of title.</a:t>
            </a:r>
          </a:p>
          <a:p>
            <a:endParaRPr lang="en-US" sz="1050" dirty="0" smtClean="0"/>
          </a:p>
          <a:p>
            <a:r>
              <a:rPr lang="en-US" dirty="0" smtClean="0"/>
              <a:t>A prudent searcher does not have to go outside the chain of title.   </a:t>
            </a:r>
          </a:p>
          <a:p>
            <a:endParaRPr lang="en-US" dirty="0" smtClean="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1"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62</a:t>
            </a:fld>
            <a:endParaRPr lang="en-US"/>
          </a:p>
        </p:txBody>
      </p:sp>
      <p:pic>
        <p:nvPicPr>
          <p:cNvPr id="7" name="Picture 6" descr="Newspaper.jpg"/>
          <p:cNvPicPr>
            <a:picLocks noChangeAspect="1"/>
          </p:cNvPicPr>
          <p:nvPr/>
        </p:nvPicPr>
        <p:blipFill>
          <a:blip r:embed="rId2" cstate="print"/>
          <a:stretch>
            <a:fillRect/>
          </a:stretch>
        </p:blipFill>
        <p:spPr>
          <a:xfrm>
            <a:off x="0" y="0"/>
            <a:ext cx="9144000" cy="6858000"/>
          </a:xfrm>
          <a:prstGeom prst="rect">
            <a:avLst/>
          </a:prstGeom>
        </p:spPr>
      </p:pic>
      <p:sp>
        <p:nvSpPr>
          <p:cNvPr id="10" name="Freeform 9"/>
          <p:cNvSpPr/>
          <p:nvPr/>
        </p:nvSpPr>
        <p:spPr>
          <a:xfrm>
            <a:off x="2667000" y="2173706"/>
            <a:ext cx="5823284" cy="4684294"/>
          </a:xfrm>
          <a:custGeom>
            <a:avLst/>
            <a:gdLst>
              <a:gd name="connsiteX0" fmla="*/ 5293895 w 5823284"/>
              <a:gd name="connsiteY0" fmla="*/ 48126 h 4684294"/>
              <a:gd name="connsiteX1" fmla="*/ 5823284 w 5823284"/>
              <a:gd name="connsiteY1" fmla="*/ 4684294 h 4684294"/>
              <a:gd name="connsiteX2" fmla="*/ 0 w 5823284"/>
              <a:gd name="connsiteY2" fmla="*/ 4652210 h 4684294"/>
              <a:gd name="connsiteX3" fmla="*/ 176463 w 5823284"/>
              <a:gd name="connsiteY3" fmla="*/ 80210 h 4684294"/>
              <a:gd name="connsiteX4" fmla="*/ 240632 w 5823284"/>
              <a:gd name="connsiteY4" fmla="*/ 0 h 4684294"/>
              <a:gd name="connsiteX5" fmla="*/ 5293895 w 5823284"/>
              <a:gd name="connsiteY5" fmla="*/ 48126 h 46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284" h="4684294">
                <a:moveTo>
                  <a:pt x="5293895" y="48126"/>
                </a:moveTo>
                <a:lnTo>
                  <a:pt x="5823284" y="4684294"/>
                </a:lnTo>
                <a:lnTo>
                  <a:pt x="0" y="4652210"/>
                </a:lnTo>
                <a:lnTo>
                  <a:pt x="176463" y="80210"/>
                </a:lnTo>
                <a:lnTo>
                  <a:pt x="240632" y="0"/>
                </a:lnTo>
                <a:lnTo>
                  <a:pt x="5293895" y="4812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124200" y="2362200"/>
            <a:ext cx="4876800" cy="1143001"/>
          </a:xfrm>
        </p:spPr>
        <p:txBody>
          <a:bodyPr>
            <a:normAutofit fontScale="90000"/>
          </a:bodyPr>
          <a:lstStyle/>
          <a:p>
            <a:pPr algn="ctr"/>
            <a:r>
              <a:rPr lang="en-US" sz="3600" dirty="0" smtClean="0">
                <a:latin typeface="Albertus" pitchFamily="34" charset="0"/>
              </a:rPr>
              <a:t>More Real-life Parcels on Display </a:t>
            </a:r>
            <a:endParaRPr lang="en-US" sz="3600" dirty="0">
              <a:latin typeface="Albertus"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3048000" y="3581399"/>
            <a:ext cx="4953000" cy="3155651"/>
          </a:xfrm>
          <a:prstGeom prst="rect">
            <a:avLst/>
          </a:prstGeom>
          <a:noFill/>
          <a:ln w="9525">
            <a:noFill/>
            <a:miter lim="800000"/>
            <a:headEnd/>
            <a:tailEnd/>
          </a:ln>
        </p:spPr>
      </p:pic>
    </p:spTree>
    <p:extLst>
      <p:ext uri="{BB962C8B-B14F-4D97-AF65-F5344CB8AC3E}">
        <p14:creationId xmlns:p14="http://schemas.microsoft.com/office/powerpoint/2010/main" val="1878984342"/>
      </p:ext>
    </p:extLst>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95400" y="0"/>
            <a:ext cx="5572125" cy="71247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37EA441-6C55-4A85-BCFA-08FAC9143886}" type="slidenum">
              <a:rPr lang="en-US" smtClean="0"/>
              <a:pPr/>
              <a:t>63</a:t>
            </a:fld>
            <a:endParaRPr lang="en-US"/>
          </a:p>
        </p:txBody>
      </p:sp>
      <p:pic>
        <p:nvPicPr>
          <p:cNvPr id="6146" name="Picture 2"/>
          <p:cNvPicPr>
            <a:picLocks noChangeAspect="1" noChangeArrowheads="1"/>
          </p:cNvPicPr>
          <p:nvPr/>
        </p:nvPicPr>
        <p:blipFill>
          <a:blip r:embed="rId3" cstate="print"/>
          <a:srcRect/>
          <a:stretch>
            <a:fillRect/>
          </a:stretch>
        </p:blipFill>
        <p:spPr bwMode="auto">
          <a:xfrm>
            <a:off x="304800" y="228600"/>
            <a:ext cx="7829550" cy="2466975"/>
          </a:xfrm>
          <a:prstGeom prst="rect">
            <a:avLst/>
          </a:prstGeom>
          <a:noFill/>
          <a:ln w="9525">
            <a:noFill/>
            <a:miter lim="800000"/>
            <a:headEnd/>
            <a:tailEnd/>
          </a:ln>
        </p:spPr>
      </p:pic>
      <p:sp>
        <p:nvSpPr>
          <p:cNvPr id="6" name="Rectangle 5"/>
          <p:cNvSpPr/>
          <p:nvPr/>
        </p:nvSpPr>
        <p:spPr>
          <a:xfrm>
            <a:off x="7315200" y="0"/>
            <a:ext cx="1828800" cy="1143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10000"/>
                  </a:schemeClr>
                </a:solidFill>
              </a:rPr>
              <a:t>1974 deed</a:t>
            </a:r>
            <a:endParaRPr lang="en-US" sz="3200" dirty="0">
              <a:solidFill>
                <a:schemeClr val="bg2">
                  <a:lumMod val="10000"/>
                </a:schemeClr>
              </a:solidFill>
            </a:endParaRPr>
          </a:p>
        </p:txBody>
      </p:sp>
      <p:pic>
        <p:nvPicPr>
          <p:cNvPr id="1027" name="Picture 3"/>
          <p:cNvPicPr>
            <a:picLocks noChangeAspect="1" noChangeArrowheads="1"/>
          </p:cNvPicPr>
          <p:nvPr/>
        </p:nvPicPr>
        <p:blipFill>
          <a:blip r:embed="rId4" cstate="print"/>
          <a:srcRect/>
          <a:stretch>
            <a:fillRect/>
          </a:stretch>
        </p:blipFill>
        <p:spPr bwMode="auto">
          <a:xfrm>
            <a:off x="390525" y="1143000"/>
            <a:ext cx="8753475" cy="420052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09575" y="3324225"/>
            <a:ext cx="8734425" cy="3533775"/>
          </a:xfrm>
          <a:prstGeom prst="rect">
            <a:avLst/>
          </a:prstGeom>
          <a:noFill/>
          <a:ln w="9525">
            <a:noFill/>
            <a:miter lim="800000"/>
            <a:headEnd/>
            <a:tailEnd/>
          </a:ln>
        </p:spPr>
      </p:pic>
    </p:spTree>
    <p:extLst>
      <p:ext uri="{BB962C8B-B14F-4D97-AF65-F5344CB8AC3E}">
        <p14:creationId xmlns:p14="http://schemas.microsoft.com/office/powerpoint/2010/main" val="40971912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 y="457200"/>
            <a:ext cx="8686800" cy="626075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37EA441-6C55-4A85-BCFA-08FAC9143886}" type="slidenum">
              <a:rPr lang="en-US" smtClean="0"/>
              <a:pPr/>
              <a:t>64</a:t>
            </a:fld>
            <a:endParaRPr lang="en-US"/>
          </a:p>
        </p:txBody>
      </p:sp>
      <p:sp>
        <p:nvSpPr>
          <p:cNvPr id="4" name="Freeform 3"/>
          <p:cNvSpPr/>
          <p:nvPr/>
        </p:nvSpPr>
        <p:spPr>
          <a:xfrm>
            <a:off x="2397512" y="758283"/>
            <a:ext cx="3512634" cy="5586761"/>
          </a:xfrm>
          <a:custGeom>
            <a:avLst/>
            <a:gdLst>
              <a:gd name="connsiteX0" fmla="*/ 1694986 w 3512634"/>
              <a:gd name="connsiteY0" fmla="*/ 44605 h 5586761"/>
              <a:gd name="connsiteX1" fmla="*/ 2129883 w 3512634"/>
              <a:gd name="connsiteY1" fmla="*/ 44605 h 5586761"/>
              <a:gd name="connsiteX2" fmla="*/ 2274849 w 3512634"/>
              <a:gd name="connsiteY2" fmla="*/ 0 h 5586761"/>
              <a:gd name="connsiteX3" fmla="*/ 2364059 w 3512634"/>
              <a:gd name="connsiteY3" fmla="*/ 390293 h 5586761"/>
              <a:gd name="connsiteX4" fmla="*/ 3512634 w 3512634"/>
              <a:gd name="connsiteY4" fmla="*/ 1761893 h 5586761"/>
              <a:gd name="connsiteX5" fmla="*/ 3468029 w 3512634"/>
              <a:gd name="connsiteY5" fmla="*/ 1828800 h 5586761"/>
              <a:gd name="connsiteX6" fmla="*/ 3412273 w 3512634"/>
              <a:gd name="connsiteY6" fmla="*/ 2609385 h 5586761"/>
              <a:gd name="connsiteX7" fmla="*/ 3401122 w 3512634"/>
              <a:gd name="connsiteY7" fmla="*/ 2943922 h 5586761"/>
              <a:gd name="connsiteX8" fmla="*/ 1951464 w 3512634"/>
              <a:gd name="connsiteY8" fmla="*/ 5586761 h 5586761"/>
              <a:gd name="connsiteX9" fmla="*/ 1572322 w 3512634"/>
              <a:gd name="connsiteY9" fmla="*/ 5441795 h 5586761"/>
              <a:gd name="connsiteX10" fmla="*/ 1460810 w 3512634"/>
              <a:gd name="connsiteY10" fmla="*/ 4605454 h 5586761"/>
              <a:gd name="connsiteX11" fmla="*/ 1237786 w 3512634"/>
              <a:gd name="connsiteY11" fmla="*/ 4070195 h 5586761"/>
              <a:gd name="connsiteX12" fmla="*/ 825190 w 3512634"/>
              <a:gd name="connsiteY12" fmla="*/ 2877015 h 5586761"/>
              <a:gd name="connsiteX13" fmla="*/ 613317 w 3512634"/>
              <a:gd name="connsiteY13" fmla="*/ 2676293 h 5586761"/>
              <a:gd name="connsiteX14" fmla="*/ 524108 w 3512634"/>
              <a:gd name="connsiteY14" fmla="*/ 2263697 h 5586761"/>
              <a:gd name="connsiteX15" fmla="*/ 0 w 3512634"/>
              <a:gd name="connsiteY15" fmla="*/ 1839951 h 5586761"/>
              <a:gd name="connsiteX16" fmla="*/ 847493 w 3512634"/>
              <a:gd name="connsiteY16" fmla="*/ 457200 h 5586761"/>
              <a:gd name="connsiteX17" fmla="*/ 1550020 w 3512634"/>
              <a:gd name="connsiteY17" fmla="*/ 89210 h 5586761"/>
              <a:gd name="connsiteX18" fmla="*/ 1694986 w 3512634"/>
              <a:gd name="connsiteY18" fmla="*/ 44605 h 55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2634" h="5586761">
                <a:moveTo>
                  <a:pt x="1694986" y="44605"/>
                </a:moveTo>
                <a:lnTo>
                  <a:pt x="2129883" y="44605"/>
                </a:lnTo>
                <a:lnTo>
                  <a:pt x="2274849" y="0"/>
                </a:lnTo>
                <a:lnTo>
                  <a:pt x="2364059" y="390293"/>
                </a:lnTo>
                <a:lnTo>
                  <a:pt x="3512634" y="1761893"/>
                </a:lnTo>
                <a:lnTo>
                  <a:pt x="3468029" y="1828800"/>
                </a:lnTo>
                <a:lnTo>
                  <a:pt x="3412273" y="2609385"/>
                </a:lnTo>
                <a:lnTo>
                  <a:pt x="3401122" y="2943922"/>
                </a:lnTo>
                <a:lnTo>
                  <a:pt x="1951464" y="5586761"/>
                </a:lnTo>
                <a:lnTo>
                  <a:pt x="1572322" y="5441795"/>
                </a:lnTo>
                <a:lnTo>
                  <a:pt x="1460810" y="4605454"/>
                </a:lnTo>
                <a:lnTo>
                  <a:pt x="1237786" y="4070195"/>
                </a:lnTo>
                <a:lnTo>
                  <a:pt x="825190" y="2877015"/>
                </a:lnTo>
                <a:lnTo>
                  <a:pt x="613317" y="2676293"/>
                </a:lnTo>
                <a:lnTo>
                  <a:pt x="524108" y="2263697"/>
                </a:lnTo>
                <a:lnTo>
                  <a:pt x="0" y="1839951"/>
                </a:lnTo>
                <a:lnTo>
                  <a:pt x="847493" y="457200"/>
                </a:lnTo>
                <a:lnTo>
                  <a:pt x="1550020" y="89210"/>
                </a:lnTo>
                <a:lnTo>
                  <a:pt x="1694986" y="44605"/>
                </a:lnTo>
                <a:close/>
              </a:path>
            </a:pathLst>
          </a:cu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7000" y="3581400"/>
            <a:ext cx="1981200" cy="914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Area described by 1974 deed</a:t>
            </a:r>
            <a:endParaRPr lang="en-US" dirty="0">
              <a:solidFill>
                <a:schemeClr val="tx1"/>
              </a:solidFill>
            </a:endParaRPr>
          </a:p>
        </p:txBody>
      </p:sp>
      <p:sp>
        <p:nvSpPr>
          <p:cNvPr id="7" name="Freeform 6"/>
          <p:cNvSpPr/>
          <p:nvPr/>
        </p:nvSpPr>
        <p:spPr>
          <a:xfrm>
            <a:off x="2542478" y="836341"/>
            <a:ext cx="3389971" cy="2464420"/>
          </a:xfrm>
          <a:custGeom>
            <a:avLst/>
            <a:gdLst>
              <a:gd name="connsiteX0" fmla="*/ 1561171 w 3389971"/>
              <a:gd name="connsiteY0" fmla="*/ 0 h 2464420"/>
              <a:gd name="connsiteX1" fmla="*/ 1583473 w 3389971"/>
              <a:gd name="connsiteY1" fmla="*/ 189571 h 2464420"/>
              <a:gd name="connsiteX2" fmla="*/ 1773044 w 3389971"/>
              <a:gd name="connsiteY2" fmla="*/ 245327 h 2464420"/>
              <a:gd name="connsiteX3" fmla="*/ 2074127 w 3389971"/>
              <a:gd name="connsiteY3" fmla="*/ 379142 h 2464420"/>
              <a:gd name="connsiteX4" fmla="*/ 2230244 w 3389971"/>
              <a:gd name="connsiteY4" fmla="*/ 345688 h 2464420"/>
              <a:gd name="connsiteX5" fmla="*/ 3389971 w 3389971"/>
              <a:gd name="connsiteY5" fmla="*/ 1683835 h 2464420"/>
              <a:gd name="connsiteX6" fmla="*/ 3311912 w 3389971"/>
              <a:gd name="connsiteY6" fmla="*/ 2018371 h 2464420"/>
              <a:gd name="connsiteX7" fmla="*/ 3200400 w 3389971"/>
              <a:gd name="connsiteY7" fmla="*/ 2185639 h 2464420"/>
              <a:gd name="connsiteX8" fmla="*/ 2085278 w 3389971"/>
              <a:gd name="connsiteY8" fmla="*/ 2464420 h 2464420"/>
              <a:gd name="connsiteX9" fmla="*/ 1059366 w 3389971"/>
              <a:gd name="connsiteY9" fmla="*/ 1929161 h 2464420"/>
              <a:gd name="connsiteX10" fmla="*/ 992459 w 3389971"/>
              <a:gd name="connsiteY10" fmla="*/ 1773044 h 2464420"/>
              <a:gd name="connsiteX11" fmla="*/ 211873 w 3389971"/>
              <a:gd name="connsiteY11" fmla="*/ 1628079 h 2464420"/>
              <a:gd name="connsiteX12" fmla="*/ 0 w 3389971"/>
              <a:gd name="connsiteY12" fmla="*/ 1494264 h 2464420"/>
              <a:gd name="connsiteX13" fmla="*/ 702527 w 3389971"/>
              <a:gd name="connsiteY13" fmla="*/ 390293 h 2464420"/>
              <a:gd name="connsiteX14" fmla="*/ 1014761 w 3389971"/>
              <a:gd name="connsiteY14" fmla="*/ 200722 h 2464420"/>
              <a:gd name="connsiteX15" fmla="*/ 1282390 w 3389971"/>
              <a:gd name="connsiteY15" fmla="*/ 55757 h 2464420"/>
              <a:gd name="connsiteX16" fmla="*/ 1561171 w 3389971"/>
              <a:gd name="connsiteY16" fmla="*/ 0 h 246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9971" h="2464420">
                <a:moveTo>
                  <a:pt x="1561171" y="0"/>
                </a:moveTo>
                <a:lnTo>
                  <a:pt x="1583473" y="189571"/>
                </a:lnTo>
                <a:lnTo>
                  <a:pt x="1773044" y="245327"/>
                </a:lnTo>
                <a:lnTo>
                  <a:pt x="2074127" y="379142"/>
                </a:lnTo>
                <a:lnTo>
                  <a:pt x="2230244" y="345688"/>
                </a:lnTo>
                <a:lnTo>
                  <a:pt x="3389971" y="1683835"/>
                </a:lnTo>
                <a:lnTo>
                  <a:pt x="3311912" y="2018371"/>
                </a:lnTo>
                <a:lnTo>
                  <a:pt x="3200400" y="2185639"/>
                </a:lnTo>
                <a:lnTo>
                  <a:pt x="2085278" y="2464420"/>
                </a:lnTo>
                <a:lnTo>
                  <a:pt x="1059366" y="1929161"/>
                </a:lnTo>
                <a:lnTo>
                  <a:pt x="992459" y="1773044"/>
                </a:lnTo>
                <a:lnTo>
                  <a:pt x="211873" y="1628079"/>
                </a:lnTo>
                <a:lnTo>
                  <a:pt x="0" y="1494264"/>
                </a:lnTo>
                <a:lnTo>
                  <a:pt x="702527" y="390293"/>
                </a:lnTo>
                <a:lnTo>
                  <a:pt x="1014761" y="200722"/>
                </a:lnTo>
                <a:lnTo>
                  <a:pt x="1282390" y="55757"/>
                </a:lnTo>
                <a:lnTo>
                  <a:pt x="1561171" y="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638800" y="1447800"/>
            <a:ext cx="2971800" cy="609600"/>
            <a:chOff x="5638800" y="1447800"/>
            <a:chExt cx="2971800" cy="609600"/>
          </a:xfrm>
        </p:grpSpPr>
        <p:cxnSp>
          <p:nvCxnSpPr>
            <p:cNvPr id="9" name="Straight Arrow Connector 8"/>
            <p:cNvCxnSpPr/>
            <p:nvPr/>
          </p:nvCxnSpPr>
          <p:spPr>
            <a:xfrm flipH="1">
              <a:off x="5638800" y="1752600"/>
              <a:ext cx="1752600" cy="3048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781800" y="1447800"/>
              <a:ext cx="1828800" cy="609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Area of interest</a:t>
              </a:r>
              <a:endParaRPr lang="en-US" dirty="0">
                <a:solidFill>
                  <a:schemeClr val="tx1"/>
                </a:solidFill>
              </a:endParaRPr>
            </a:p>
          </p:txBody>
        </p:sp>
      </p:grpSp>
    </p:spTree>
    <p:extLst>
      <p:ext uri="{BB962C8B-B14F-4D97-AF65-F5344CB8AC3E}">
        <p14:creationId xmlns:p14="http://schemas.microsoft.com/office/powerpoint/2010/main" val="2758632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par>
                                <p:cTn id="16" presetID="53"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8600" y="304800"/>
            <a:ext cx="4143209" cy="5410200"/>
          </a:xfrm>
          <a:prstGeom prst="rect">
            <a:avLst/>
          </a:prstGeom>
          <a:noFill/>
          <a:ln w="9525">
            <a:noFill/>
            <a:miter lim="800000"/>
            <a:headEnd/>
            <a:tailEnd/>
          </a:ln>
        </p:spPr>
      </p:pic>
      <p:pic>
        <p:nvPicPr>
          <p:cNvPr id="3" name="Picture 7"/>
          <p:cNvPicPr>
            <a:picLocks noChangeAspect="1" noChangeArrowheads="1"/>
          </p:cNvPicPr>
          <p:nvPr/>
        </p:nvPicPr>
        <p:blipFill>
          <a:blip r:embed="rId3" cstate="print"/>
          <a:srcRect/>
          <a:stretch>
            <a:fillRect/>
          </a:stretch>
        </p:blipFill>
        <p:spPr bwMode="auto">
          <a:xfrm>
            <a:off x="4267200" y="381000"/>
            <a:ext cx="4307177" cy="5715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4572000" y="990600"/>
            <a:ext cx="3810000" cy="5674468"/>
          </a:xfrm>
          <a:prstGeom prst="rect">
            <a:avLst/>
          </a:prstGeom>
          <a:noFill/>
          <a:ln w="9525">
            <a:noFill/>
            <a:miter lim="800000"/>
            <a:headEnd/>
            <a:tailEnd/>
          </a:ln>
        </p:spPr>
      </p:pic>
      <p:sp>
        <p:nvSpPr>
          <p:cNvPr id="5" name="Rectangle 4"/>
          <p:cNvSpPr/>
          <p:nvPr/>
        </p:nvSpPr>
        <p:spPr>
          <a:xfrm>
            <a:off x="533400" y="3505200"/>
            <a:ext cx="7391400" cy="28956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    In 1990, A. L. and Addie Lynch deeded a tract to</a:t>
            </a:r>
          </a:p>
          <a:p>
            <a:r>
              <a:rPr lang="en-US" sz="2400" dirty="0" smtClean="0">
                <a:solidFill>
                  <a:schemeClr val="tx1"/>
                </a:solidFill>
              </a:rPr>
              <a:t>    Kenneth Lynch  (DB – 208-150), and a tract to </a:t>
            </a:r>
          </a:p>
          <a:p>
            <a:r>
              <a:rPr lang="en-US" sz="2400" dirty="0" smtClean="0">
                <a:solidFill>
                  <a:schemeClr val="tx1"/>
                </a:solidFill>
              </a:rPr>
              <a:t>    Kelly Lynch (DB 208-152.)</a:t>
            </a:r>
          </a:p>
          <a:p>
            <a:endParaRPr lang="en-US" sz="2400" dirty="0" smtClean="0">
              <a:solidFill>
                <a:schemeClr val="tx1"/>
              </a:solidFill>
            </a:endParaRPr>
          </a:p>
          <a:p>
            <a:r>
              <a:rPr lang="en-US" sz="2400" dirty="0">
                <a:solidFill>
                  <a:schemeClr val="tx1"/>
                </a:solidFill>
              </a:rPr>
              <a:t> </a:t>
            </a:r>
            <a:r>
              <a:rPr lang="en-US" sz="2400" dirty="0" smtClean="0">
                <a:solidFill>
                  <a:schemeClr val="tx1"/>
                </a:solidFill>
              </a:rPr>
              <a:t>   Kelly’s tract had a life estate on it which was </a:t>
            </a:r>
          </a:p>
          <a:p>
            <a:r>
              <a:rPr lang="en-US" sz="2400" dirty="0" smtClean="0">
                <a:solidFill>
                  <a:schemeClr val="tx1"/>
                </a:solidFill>
              </a:rPr>
              <a:t>    released, in 1995 (DB 231-1966.)</a:t>
            </a:r>
            <a:endParaRPr lang="en-US" sz="2400" dirty="0">
              <a:solidFill>
                <a:schemeClr val="tx1"/>
              </a:solidFill>
            </a:endParaRPr>
          </a:p>
        </p:txBody>
      </p:sp>
    </p:spTree>
    <p:extLst>
      <p:ext uri="{BB962C8B-B14F-4D97-AF65-F5344CB8AC3E}">
        <p14:creationId xmlns:p14="http://schemas.microsoft.com/office/powerpoint/2010/main" val="6221669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 y="457200"/>
            <a:ext cx="8686800" cy="626075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37EA441-6C55-4A85-BCFA-08FAC9143886}" type="slidenum">
              <a:rPr lang="en-US" smtClean="0"/>
              <a:pPr/>
              <a:t>66</a:t>
            </a:fld>
            <a:endParaRPr lang="en-US"/>
          </a:p>
        </p:txBody>
      </p:sp>
      <p:sp>
        <p:nvSpPr>
          <p:cNvPr id="4" name="Freeform 3"/>
          <p:cNvSpPr/>
          <p:nvPr/>
        </p:nvSpPr>
        <p:spPr>
          <a:xfrm>
            <a:off x="2397512" y="758283"/>
            <a:ext cx="3512634" cy="5586761"/>
          </a:xfrm>
          <a:custGeom>
            <a:avLst/>
            <a:gdLst>
              <a:gd name="connsiteX0" fmla="*/ 1694986 w 3512634"/>
              <a:gd name="connsiteY0" fmla="*/ 44605 h 5586761"/>
              <a:gd name="connsiteX1" fmla="*/ 2129883 w 3512634"/>
              <a:gd name="connsiteY1" fmla="*/ 44605 h 5586761"/>
              <a:gd name="connsiteX2" fmla="*/ 2274849 w 3512634"/>
              <a:gd name="connsiteY2" fmla="*/ 0 h 5586761"/>
              <a:gd name="connsiteX3" fmla="*/ 2364059 w 3512634"/>
              <a:gd name="connsiteY3" fmla="*/ 390293 h 5586761"/>
              <a:gd name="connsiteX4" fmla="*/ 3512634 w 3512634"/>
              <a:gd name="connsiteY4" fmla="*/ 1761893 h 5586761"/>
              <a:gd name="connsiteX5" fmla="*/ 3468029 w 3512634"/>
              <a:gd name="connsiteY5" fmla="*/ 1828800 h 5586761"/>
              <a:gd name="connsiteX6" fmla="*/ 3412273 w 3512634"/>
              <a:gd name="connsiteY6" fmla="*/ 2609385 h 5586761"/>
              <a:gd name="connsiteX7" fmla="*/ 3401122 w 3512634"/>
              <a:gd name="connsiteY7" fmla="*/ 2943922 h 5586761"/>
              <a:gd name="connsiteX8" fmla="*/ 1951464 w 3512634"/>
              <a:gd name="connsiteY8" fmla="*/ 5586761 h 5586761"/>
              <a:gd name="connsiteX9" fmla="*/ 1572322 w 3512634"/>
              <a:gd name="connsiteY9" fmla="*/ 5441795 h 5586761"/>
              <a:gd name="connsiteX10" fmla="*/ 1460810 w 3512634"/>
              <a:gd name="connsiteY10" fmla="*/ 4605454 h 5586761"/>
              <a:gd name="connsiteX11" fmla="*/ 1237786 w 3512634"/>
              <a:gd name="connsiteY11" fmla="*/ 4070195 h 5586761"/>
              <a:gd name="connsiteX12" fmla="*/ 825190 w 3512634"/>
              <a:gd name="connsiteY12" fmla="*/ 2877015 h 5586761"/>
              <a:gd name="connsiteX13" fmla="*/ 613317 w 3512634"/>
              <a:gd name="connsiteY13" fmla="*/ 2676293 h 5586761"/>
              <a:gd name="connsiteX14" fmla="*/ 524108 w 3512634"/>
              <a:gd name="connsiteY14" fmla="*/ 2263697 h 5586761"/>
              <a:gd name="connsiteX15" fmla="*/ 0 w 3512634"/>
              <a:gd name="connsiteY15" fmla="*/ 1839951 h 5586761"/>
              <a:gd name="connsiteX16" fmla="*/ 847493 w 3512634"/>
              <a:gd name="connsiteY16" fmla="*/ 457200 h 5586761"/>
              <a:gd name="connsiteX17" fmla="*/ 1550020 w 3512634"/>
              <a:gd name="connsiteY17" fmla="*/ 89210 h 5586761"/>
              <a:gd name="connsiteX18" fmla="*/ 1694986 w 3512634"/>
              <a:gd name="connsiteY18" fmla="*/ 44605 h 55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2634" h="5586761">
                <a:moveTo>
                  <a:pt x="1694986" y="44605"/>
                </a:moveTo>
                <a:lnTo>
                  <a:pt x="2129883" y="44605"/>
                </a:lnTo>
                <a:lnTo>
                  <a:pt x="2274849" y="0"/>
                </a:lnTo>
                <a:lnTo>
                  <a:pt x="2364059" y="390293"/>
                </a:lnTo>
                <a:lnTo>
                  <a:pt x="3512634" y="1761893"/>
                </a:lnTo>
                <a:lnTo>
                  <a:pt x="3468029" y="1828800"/>
                </a:lnTo>
                <a:lnTo>
                  <a:pt x="3412273" y="2609385"/>
                </a:lnTo>
                <a:lnTo>
                  <a:pt x="3401122" y="2943922"/>
                </a:lnTo>
                <a:lnTo>
                  <a:pt x="1951464" y="5586761"/>
                </a:lnTo>
                <a:lnTo>
                  <a:pt x="1572322" y="5441795"/>
                </a:lnTo>
                <a:lnTo>
                  <a:pt x="1460810" y="4605454"/>
                </a:lnTo>
                <a:lnTo>
                  <a:pt x="1237786" y="4070195"/>
                </a:lnTo>
                <a:lnTo>
                  <a:pt x="825190" y="2877015"/>
                </a:lnTo>
                <a:lnTo>
                  <a:pt x="613317" y="2676293"/>
                </a:lnTo>
                <a:lnTo>
                  <a:pt x="524108" y="2263697"/>
                </a:lnTo>
                <a:lnTo>
                  <a:pt x="0" y="1839951"/>
                </a:lnTo>
                <a:lnTo>
                  <a:pt x="847493" y="457200"/>
                </a:lnTo>
                <a:lnTo>
                  <a:pt x="1550020" y="89210"/>
                </a:lnTo>
                <a:lnTo>
                  <a:pt x="1694986" y="44605"/>
                </a:lnTo>
                <a:close/>
              </a:path>
            </a:pathLst>
          </a:cu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419475" y="804863"/>
            <a:ext cx="2495550" cy="2514600"/>
          </a:xfrm>
          <a:custGeom>
            <a:avLst/>
            <a:gdLst>
              <a:gd name="connsiteX0" fmla="*/ 695325 w 2495550"/>
              <a:gd name="connsiteY0" fmla="*/ 42862 h 2514600"/>
              <a:gd name="connsiteX1" fmla="*/ 695325 w 2495550"/>
              <a:gd name="connsiteY1" fmla="*/ 185737 h 2514600"/>
              <a:gd name="connsiteX2" fmla="*/ 1152525 w 2495550"/>
              <a:gd name="connsiteY2" fmla="*/ 390525 h 2514600"/>
              <a:gd name="connsiteX3" fmla="*/ 1381125 w 2495550"/>
              <a:gd name="connsiteY3" fmla="*/ 385762 h 2514600"/>
              <a:gd name="connsiteX4" fmla="*/ 2495550 w 2495550"/>
              <a:gd name="connsiteY4" fmla="*/ 1704975 h 2514600"/>
              <a:gd name="connsiteX5" fmla="*/ 2433638 w 2495550"/>
              <a:gd name="connsiteY5" fmla="*/ 1924050 h 2514600"/>
              <a:gd name="connsiteX6" fmla="*/ 2438400 w 2495550"/>
              <a:gd name="connsiteY6" fmla="*/ 1966912 h 2514600"/>
              <a:gd name="connsiteX7" fmla="*/ 2319338 w 2495550"/>
              <a:gd name="connsiteY7" fmla="*/ 2233612 h 2514600"/>
              <a:gd name="connsiteX8" fmla="*/ 1252538 w 2495550"/>
              <a:gd name="connsiteY8" fmla="*/ 2514600 h 2514600"/>
              <a:gd name="connsiteX9" fmla="*/ 1295400 w 2495550"/>
              <a:gd name="connsiteY9" fmla="*/ 1362075 h 2514600"/>
              <a:gd name="connsiteX10" fmla="*/ 0 w 2495550"/>
              <a:gd name="connsiteY10" fmla="*/ 304800 h 2514600"/>
              <a:gd name="connsiteX11" fmla="*/ 547688 w 2495550"/>
              <a:gd name="connsiteY11" fmla="*/ 33337 h 2514600"/>
              <a:gd name="connsiteX12" fmla="*/ 638175 w 2495550"/>
              <a:gd name="connsiteY12" fmla="*/ 0 h 2514600"/>
              <a:gd name="connsiteX13" fmla="*/ 695325 w 2495550"/>
              <a:gd name="connsiteY13" fmla="*/ 4286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5550" h="2514600">
                <a:moveTo>
                  <a:pt x="695325" y="42862"/>
                </a:moveTo>
                <a:lnTo>
                  <a:pt x="695325" y="185737"/>
                </a:lnTo>
                <a:lnTo>
                  <a:pt x="1152525" y="390525"/>
                </a:lnTo>
                <a:lnTo>
                  <a:pt x="1381125" y="385762"/>
                </a:lnTo>
                <a:lnTo>
                  <a:pt x="2495550" y="1704975"/>
                </a:lnTo>
                <a:lnTo>
                  <a:pt x="2433638" y="1924050"/>
                </a:lnTo>
                <a:lnTo>
                  <a:pt x="2438400" y="1966912"/>
                </a:lnTo>
                <a:lnTo>
                  <a:pt x="2319338" y="2233612"/>
                </a:lnTo>
                <a:lnTo>
                  <a:pt x="1252538" y="2514600"/>
                </a:lnTo>
                <a:lnTo>
                  <a:pt x="1295400" y="1362075"/>
                </a:lnTo>
                <a:lnTo>
                  <a:pt x="0" y="304800"/>
                </a:lnTo>
                <a:lnTo>
                  <a:pt x="547688" y="33337"/>
                </a:lnTo>
                <a:lnTo>
                  <a:pt x="638175" y="0"/>
                </a:lnTo>
                <a:lnTo>
                  <a:pt x="695325" y="42862"/>
                </a:lnTo>
                <a:close/>
              </a:path>
            </a:pathLst>
          </a:cu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590800" y="1123950"/>
            <a:ext cx="2133600" cy="2205038"/>
          </a:xfrm>
          <a:custGeom>
            <a:avLst/>
            <a:gdLst>
              <a:gd name="connsiteX0" fmla="*/ 2133600 w 2133600"/>
              <a:gd name="connsiteY0" fmla="*/ 1042988 h 2205038"/>
              <a:gd name="connsiteX1" fmla="*/ 2081213 w 2133600"/>
              <a:gd name="connsiteY1" fmla="*/ 2205038 h 2205038"/>
              <a:gd name="connsiteX2" fmla="*/ 1019175 w 2133600"/>
              <a:gd name="connsiteY2" fmla="*/ 1624013 h 2205038"/>
              <a:gd name="connsiteX3" fmla="*/ 976313 w 2133600"/>
              <a:gd name="connsiteY3" fmla="*/ 1490663 h 2205038"/>
              <a:gd name="connsiteX4" fmla="*/ 890588 w 2133600"/>
              <a:gd name="connsiteY4" fmla="*/ 1500188 h 2205038"/>
              <a:gd name="connsiteX5" fmla="*/ 704850 w 2133600"/>
              <a:gd name="connsiteY5" fmla="*/ 1438275 h 2205038"/>
              <a:gd name="connsiteX6" fmla="*/ 428625 w 2133600"/>
              <a:gd name="connsiteY6" fmla="*/ 1395413 h 2205038"/>
              <a:gd name="connsiteX7" fmla="*/ 271463 w 2133600"/>
              <a:gd name="connsiteY7" fmla="*/ 1323975 h 2205038"/>
              <a:gd name="connsiteX8" fmla="*/ 247650 w 2133600"/>
              <a:gd name="connsiteY8" fmla="*/ 1323975 h 2205038"/>
              <a:gd name="connsiteX9" fmla="*/ 185738 w 2133600"/>
              <a:gd name="connsiteY9" fmla="*/ 1262063 h 2205038"/>
              <a:gd name="connsiteX10" fmla="*/ 147638 w 2133600"/>
              <a:gd name="connsiteY10" fmla="*/ 1247775 h 2205038"/>
              <a:gd name="connsiteX11" fmla="*/ 85725 w 2133600"/>
              <a:gd name="connsiteY11" fmla="*/ 1209675 h 2205038"/>
              <a:gd name="connsiteX12" fmla="*/ 0 w 2133600"/>
              <a:gd name="connsiteY12" fmla="*/ 1195388 h 2205038"/>
              <a:gd name="connsiteX13" fmla="*/ 666750 w 2133600"/>
              <a:gd name="connsiteY13" fmla="*/ 76200 h 2205038"/>
              <a:gd name="connsiteX14" fmla="*/ 819150 w 2133600"/>
              <a:gd name="connsiteY14" fmla="*/ 0 h 2205038"/>
              <a:gd name="connsiteX15" fmla="*/ 2133600 w 2133600"/>
              <a:gd name="connsiteY15" fmla="*/ 104298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3600" h="2205038">
                <a:moveTo>
                  <a:pt x="2133600" y="1042988"/>
                </a:moveTo>
                <a:lnTo>
                  <a:pt x="2081213" y="2205038"/>
                </a:lnTo>
                <a:lnTo>
                  <a:pt x="1019175" y="1624013"/>
                </a:lnTo>
                <a:lnTo>
                  <a:pt x="976313" y="1490663"/>
                </a:lnTo>
                <a:lnTo>
                  <a:pt x="890588" y="1500188"/>
                </a:lnTo>
                <a:lnTo>
                  <a:pt x="704850" y="1438275"/>
                </a:lnTo>
                <a:lnTo>
                  <a:pt x="428625" y="1395413"/>
                </a:lnTo>
                <a:lnTo>
                  <a:pt x="271463" y="1323975"/>
                </a:lnTo>
                <a:lnTo>
                  <a:pt x="247650" y="1323975"/>
                </a:lnTo>
                <a:lnTo>
                  <a:pt x="185738" y="1262063"/>
                </a:lnTo>
                <a:lnTo>
                  <a:pt x="147638" y="1247775"/>
                </a:lnTo>
                <a:lnTo>
                  <a:pt x="85725" y="1209675"/>
                </a:lnTo>
                <a:lnTo>
                  <a:pt x="0" y="1195388"/>
                </a:lnTo>
                <a:lnTo>
                  <a:pt x="666750" y="76200"/>
                </a:lnTo>
                <a:lnTo>
                  <a:pt x="819150" y="0"/>
                </a:lnTo>
                <a:lnTo>
                  <a:pt x="2133600" y="1042988"/>
                </a:lnTo>
                <a:close/>
              </a:path>
            </a:pathLst>
          </a:cu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542478" y="836341"/>
            <a:ext cx="3389971" cy="2464420"/>
          </a:xfrm>
          <a:custGeom>
            <a:avLst/>
            <a:gdLst>
              <a:gd name="connsiteX0" fmla="*/ 1561171 w 3389971"/>
              <a:gd name="connsiteY0" fmla="*/ 0 h 2464420"/>
              <a:gd name="connsiteX1" fmla="*/ 1583473 w 3389971"/>
              <a:gd name="connsiteY1" fmla="*/ 189571 h 2464420"/>
              <a:gd name="connsiteX2" fmla="*/ 1773044 w 3389971"/>
              <a:gd name="connsiteY2" fmla="*/ 245327 h 2464420"/>
              <a:gd name="connsiteX3" fmla="*/ 2074127 w 3389971"/>
              <a:gd name="connsiteY3" fmla="*/ 379142 h 2464420"/>
              <a:gd name="connsiteX4" fmla="*/ 2230244 w 3389971"/>
              <a:gd name="connsiteY4" fmla="*/ 345688 h 2464420"/>
              <a:gd name="connsiteX5" fmla="*/ 3389971 w 3389971"/>
              <a:gd name="connsiteY5" fmla="*/ 1683835 h 2464420"/>
              <a:gd name="connsiteX6" fmla="*/ 3311912 w 3389971"/>
              <a:gd name="connsiteY6" fmla="*/ 2018371 h 2464420"/>
              <a:gd name="connsiteX7" fmla="*/ 3200400 w 3389971"/>
              <a:gd name="connsiteY7" fmla="*/ 2185639 h 2464420"/>
              <a:gd name="connsiteX8" fmla="*/ 2085278 w 3389971"/>
              <a:gd name="connsiteY8" fmla="*/ 2464420 h 2464420"/>
              <a:gd name="connsiteX9" fmla="*/ 1059366 w 3389971"/>
              <a:gd name="connsiteY9" fmla="*/ 1929161 h 2464420"/>
              <a:gd name="connsiteX10" fmla="*/ 992459 w 3389971"/>
              <a:gd name="connsiteY10" fmla="*/ 1773044 h 2464420"/>
              <a:gd name="connsiteX11" fmla="*/ 211873 w 3389971"/>
              <a:gd name="connsiteY11" fmla="*/ 1628079 h 2464420"/>
              <a:gd name="connsiteX12" fmla="*/ 0 w 3389971"/>
              <a:gd name="connsiteY12" fmla="*/ 1494264 h 2464420"/>
              <a:gd name="connsiteX13" fmla="*/ 702527 w 3389971"/>
              <a:gd name="connsiteY13" fmla="*/ 390293 h 2464420"/>
              <a:gd name="connsiteX14" fmla="*/ 1014761 w 3389971"/>
              <a:gd name="connsiteY14" fmla="*/ 200722 h 2464420"/>
              <a:gd name="connsiteX15" fmla="*/ 1282390 w 3389971"/>
              <a:gd name="connsiteY15" fmla="*/ 55757 h 2464420"/>
              <a:gd name="connsiteX16" fmla="*/ 1561171 w 3389971"/>
              <a:gd name="connsiteY16" fmla="*/ 0 h 246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9971" h="2464420">
                <a:moveTo>
                  <a:pt x="1561171" y="0"/>
                </a:moveTo>
                <a:lnTo>
                  <a:pt x="1583473" y="189571"/>
                </a:lnTo>
                <a:lnTo>
                  <a:pt x="1773044" y="245327"/>
                </a:lnTo>
                <a:lnTo>
                  <a:pt x="2074127" y="379142"/>
                </a:lnTo>
                <a:lnTo>
                  <a:pt x="2230244" y="345688"/>
                </a:lnTo>
                <a:lnTo>
                  <a:pt x="3389971" y="1683835"/>
                </a:lnTo>
                <a:lnTo>
                  <a:pt x="3311912" y="2018371"/>
                </a:lnTo>
                <a:lnTo>
                  <a:pt x="3200400" y="2185639"/>
                </a:lnTo>
                <a:lnTo>
                  <a:pt x="2085278" y="2464420"/>
                </a:lnTo>
                <a:lnTo>
                  <a:pt x="1059366" y="1929161"/>
                </a:lnTo>
                <a:lnTo>
                  <a:pt x="992459" y="1773044"/>
                </a:lnTo>
                <a:lnTo>
                  <a:pt x="211873" y="1628079"/>
                </a:lnTo>
                <a:lnTo>
                  <a:pt x="0" y="1494264"/>
                </a:lnTo>
                <a:lnTo>
                  <a:pt x="702527" y="390293"/>
                </a:lnTo>
                <a:lnTo>
                  <a:pt x="1014761" y="200722"/>
                </a:lnTo>
                <a:lnTo>
                  <a:pt x="1282390" y="55757"/>
                </a:lnTo>
                <a:lnTo>
                  <a:pt x="1561171" y="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ine Callout 1 (Accent Bar) 11"/>
          <p:cNvSpPr/>
          <p:nvPr/>
        </p:nvSpPr>
        <p:spPr>
          <a:xfrm>
            <a:off x="685800" y="1219200"/>
            <a:ext cx="1676400" cy="990600"/>
          </a:xfrm>
          <a:prstGeom prst="accentCallout1">
            <a:avLst>
              <a:gd name="adj1" fmla="val 52835"/>
              <a:gd name="adj2" fmla="val 109997"/>
              <a:gd name="adj3" fmla="val 103603"/>
              <a:gd name="adj4" fmla="val 195184"/>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P67-63</a:t>
            </a:r>
          </a:p>
          <a:p>
            <a:pPr algn="ctr"/>
            <a:r>
              <a:rPr lang="en-US" dirty="0" smtClean="0">
                <a:solidFill>
                  <a:schemeClr val="tx1"/>
                </a:solidFill>
              </a:rPr>
              <a:t>DB 231 / 1966</a:t>
            </a:r>
          </a:p>
          <a:p>
            <a:pPr algn="ctr"/>
            <a:r>
              <a:rPr lang="en-US" dirty="0" smtClean="0">
                <a:solidFill>
                  <a:schemeClr val="tx1"/>
                </a:solidFill>
              </a:rPr>
              <a:t>Kelly’s</a:t>
            </a:r>
            <a:endParaRPr lang="en-US" dirty="0">
              <a:solidFill>
                <a:schemeClr val="tx1"/>
              </a:solidFill>
            </a:endParaRPr>
          </a:p>
        </p:txBody>
      </p:sp>
      <p:sp>
        <p:nvSpPr>
          <p:cNvPr id="11" name="Line Callout 1 (Accent Bar) 10"/>
          <p:cNvSpPr/>
          <p:nvPr/>
        </p:nvSpPr>
        <p:spPr>
          <a:xfrm>
            <a:off x="6477000" y="1295400"/>
            <a:ext cx="1524000" cy="914400"/>
          </a:xfrm>
          <a:prstGeom prst="accentCallout1">
            <a:avLst>
              <a:gd name="adj1" fmla="val 18750"/>
              <a:gd name="adj2" fmla="val -8333"/>
              <a:gd name="adj3" fmla="val 142988"/>
              <a:gd name="adj4" fmla="val -8004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P67-109</a:t>
            </a:r>
          </a:p>
          <a:p>
            <a:pPr algn="ctr"/>
            <a:r>
              <a:rPr lang="en-US" dirty="0" smtClean="0">
                <a:solidFill>
                  <a:schemeClr val="tx1"/>
                </a:solidFill>
              </a:rPr>
              <a:t>DB 208/150</a:t>
            </a:r>
          </a:p>
          <a:p>
            <a:pPr algn="ctr"/>
            <a:r>
              <a:rPr lang="en-US" dirty="0" smtClean="0">
                <a:solidFill>
                  <a:schemeClr val="tx1"/>
                </a:solidFill>
              </a:rPr>
              <a:t>Kenneth’s </a:t>
            </a:r>
            <a:endParaRPr lang="en-US" dirty="0">
              <a:solidFill>
                <a:schemeClr val="tx1"/>
              </a:solidFill>
            </a:endParaRPr>
          </a:p>
        </p:txBody>
      </p:sp>
    </p:spTree>
    <p:extLst>
      <p:ext uri="{BB962C8B-B14F-4D97-AF65-F5344CB8AC3E}">
        <p14:creationId xmlns:p14="http://schemas.microsoft.com/office/powerpoint/2010/main" val="10619371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53"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304799" y="152400"/>
            <a:ext cx="8563171" cy="6477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037EA441-6C55-4A85-BCFA-08FAC9143886}" type="slidenum">
              <a:rPr lang="en-US" smtClean="0"/>
              <a:pPr/>
              <a:t>67</a:t>
            </a:fld>
            <a:endParaRPr lang="en-US"/>
          </a:p>
        </p:txBody>
      </p:sp>
      <p:sp>
        <p:nvSpPr>
          <p:cNvPr id="4" name="Freeform 3"/>
          <p:cNvSpPr/>
          <p:nvPr/>
        </p:nvSpPr>
        <p:spPr>
          <a:xfrm>
            <a:off x="1752600" y="1543050"/>
            <a:ext cx="4238625" cy="4410075"/>
          </a:xfrm>
          <a:custGeom>
            <a:avLst/>
            <a:gdLst>
              <a:gd name="connsiteX0" fmla="*/ 1666875 w 4238625"/>
              <a:gd name="connsiteY0" fmla="*/ 0 h 4410075"/>
              <a:gd name="connsiteX1" fmla="*/ 4238625 w 4238625"/>
              <a:gd name="connsiteY1" fmla="*/ 2095500 h 4410075"/>
              <a:gd name="connsiteX2" fmla="*/ 4133850 w 4238625"/>
              <a:gd name="connsiteY2" fmla="*/ 4410075 h 4410075"/>
              <a:gd name="connsiteX3" fmla="*/ 2009775 w 4238625"/>
              <a:gd name="connsiteY3" fmla="*/ 3228975 h 4410075"/>
              <a:gd name="connsiteX4" fmla="*/ 1933575 w 4238625"/>
              <a:gd name="connsiteY4" fmla="*/ 3000375 h 4410075"/>
              <a:gd name="connsiteX5" fmla="*/ 1847850 w 4238625"/>
              <a:gd name="connsiteY5" fmla="*/ 3009900 h 4410075"/>
              <a:gd name="connsiteX6" fmla="*/ 1181100 w 4238625"/>
              <a:gd name="connsiteY6" fmla="*/ 2867025 h 4410075"/>
              <a:gd name="connsiteX7" fmla="*/ 933450 w 4238625"/>
              <a:gd name="connsiteY7" fmla="*/ 2819400 h 4410075"/>
              <a:gd name="connsiteX8" fmla="*/ 619125 w 4238625"/>
              <a:gd name="connsiteY8" fmla="*/ 2676525 h 4410075"/>
              <a:gd name="connsiteX9" fmla="*/ 533400 w 4238625"/>
              <a:gd name="connsiteY9" fmla="*/ 2667000 h 4410075"/>
              <a:gd name="connsiteX10" fmla="*/ 361950 w 4238625"/>
              <a:gd name="connsiteY10" fmla="*/ 2533650 h 4410075"/>
              <a:gd name="connsiteX11" fmla="*/ 238125 w 4238625"/>
              <a:gd name="connsiteY11" fmla="*/ 2457450 h 4410075"/>
              <a:gd name="connsiteX12" fmla="*/ 123825 w 4238625"/>
              <a:gd name="connsiteY12" fmla="*/ 2438400 h 4410075"/>
              <a:gd name="connsiteX13" fmla="*/ 0 w 4238625"/>
              <a:gd name="connsiteY13" fmla="*/ 2419350 h 4410075"/>
              <a:gd name="connsiteX14" fmla="*/ 1304925 w 4238625"/>
              <a:gd name="connsiteY14" fmla="*/ 209550 h 4410075"/>
              <a:gd name="connsiteX15" fmla="*/ 1619250 w 4238625"/>
              <a:gd name="connsiteY15" fmla="*/ 47625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8625" h="4410075">
                <a:moveTo>
                  <a:pt x="1666875" y="0"/>
                </a:moveTo>
                <a:lnTo>
                  <a:pt x="4238625" y="2095500"/>
                </a:lnTo>
                <a:lnTo>
                  <a:pt x="4133850" y="4410075"/>
                </a:lnTo>
                <a:lnTo>
                  <a:pt x="2009775" y="3228975"/>
                </a:lnTo>
                <a:lnTo>
                  <a:pt x="1933575" y="3000375"/>
                </a:lnTo>
                <a:lnTo>
                  <a:pt x="1847850" y="3009900"/>
                </a:lnTo>
                <a:lnTo>
                  <a:pt x="1181100" y="2867025"/>
                </a:lnTo>
                <a:lnTo>
                  <a:pt x="933450" y="2819400"/>
                </a:lnTo>
                <a:lnTo>
                  <a:pt x="619125" y="2676525"/>
                </a:lnTo>
                <a:lnTo>
                  <a:pt x="533400" y="2667000"/>
                </a:lnTo>
                <a:lnTo>
                  <a:pt x="361950" y="2533650"/>
                </a:lnTo>
                <a:lnTo>
                  <a:pt x="238125" y="2457450"/>
                </a:lnTo>
                <a:lnTo>
                  <a:pt x="123825" y="2438400"/>
                </a:lnTo>
                <a:lnTo>
                  <a:pt x="0" y="2419350"/>
                </a:lnTo>
                <a:lnTo>
                  <a:pt x="1304925" y="209550"/>
                </a:lnTo>
                <a:lnTo>
                  <a:pt x="1619250" y="47625"/>
                </a:lnTo>
              </a:path>
            </a:pathLst>
          </a:custGeom>
          <a:solidFill>
            <a:srgbClr val="16F6CB"/>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3429000" y="952500"/>
            <a:ext cx="4943475" cy="5000625"/>
          </a:xfrm>
          <a:custGeom>
            <a:avLst/>
            <a:gdLst>
              <a:gd name="connsiteX0" fmla="*/ 0 w 4943475"/>
              <a:gd name="connsiteY0" fmla="*/ 581025 h 5000625"/>
              <a:gd name="connsiteX1" fmla="*/ 876300 w 4943475"/>
              <a:gd name="connsiteY1" fmla="*/ 123825 h 5000625"/>
              <a:gd name="connsiteX2" fmla="*/ 1323975 w 4943475"/>
              <a:gd name="connsiteY2" fmla="*/ 0 h 5000625"/>
              <a:gd name="connsiteX3" fmla="*/ 1323975 w 4943475"/>
              <a:gd name="connsiteY3" fmla="*/ 0 h 5000625"/>
              <a:gd name="connsiteX4" fmla="*/ 1390650 w 4943475"/>
              <a:gd name="connsiteY4" fmla="*/ 9525 h 5000625"/>
              <a:gd name="connsiteX5" fmla="*/ 1371600 w 4943475"/>
              <a:gd name="connsiteY5" fmla="*/ 361950 h 5000625"/>
              <a:gd name="connsiteX6" fmla="*/ 2276475 w 4943475"/>
              <a:gd name="connsiteY6" fmla="*/ 771525 h 5000625"/>
              <a:gd name="connsiteX7" fmla="*/ 2714625 w 4943475"/>
              <a:gd name="connsiteY7" fmla="*/ 762000 h 5000625"/>
              <a:gd name="connsiteX8" fmla="*/ 4943475 w 4943475"/>
              <a:gd name="connsiteY8" fmla="*/ 3400425 h 5000625"/>
              <a:gd name="connsiteX9" fmla="*/ 4819650 w 4943475"/>
              <a:gd name="connsiteY9" fmla="*/ 3857625 h 5000625"/>
              <a:gd name="connsiteX10" fmla="*/ 4591050 w 4943475"/>
              <a:gd name="connsiteY10" fmla="*/ 4419600 h 5000625"/>
              <a:gd name="connsiteX11" fmla="*/ 2447925 w 4943475"/>
              <a:gd name="connsiteY11" fmla="*/ 5000625 h 5000625"/>
              <a:gd name="connsiteX12" fmla="*/ 2562225 w 4943475"/>
              <a:gd name="connsiteY12" fmla="*/ 2686050 h 5000625"/>
              <a:gd name="connsiteX13" fmla="*/ 0 w 4943475"/>
              <a:gd name="connsiteY13" fmla="*/ 581025 h 500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3475" h="5000625">
                <a:moveTo>
                  <a:pt x="0" y="581025"/>
                </a:moveTo>
                <a:lnTo>
                  <a:pt x="876300" y="123825"/>
                </a:lnTo>
                <a:lnTo>
                  <a:pt x="1323975" y="0"/>
                </a:lnTo>
                <a:lnTo>
                  <a:pt x="1323975" y="0"/>
                </a:lnTo>
                <a:lnTo>
                  <a:pt x="1390650" y="9525"/>
                </a:lnTo>
                <a:lnTo>
                  <a:pt x="1371600" y="361950"/>
                </a:lnTo>
                <a:lnTo>
                  <a:pt x="2276475" y="771525"/>
                </a:lnTo>
                <a:lnTo>
                  <a:pt x="2714625" y="762000"/>
                </a:lnTo>
                <a:lnTo>
                  <a:pt x="4943475" y="3400425"/>
                </a:lnTo>
                <a:lnTo>
                  <a:pt x="4819650" y="3857625"/>
                </a:lnTo>
                <a:lnTo>
                  <a:pt x="4591050" y="4419600"/>
                </a:lnTo>
                <a:lnTo>
                  <a:pt x="2447925" y="5000625"/>
                </a:lnTo>
                <a:lnTo>
                  <a:pt x="2562225" y="2686050"/>
                </a:lnTo>
                <a:lnTo>
                  <a:pt x="0" y="581025"/>
                </a:lnTo>
                <a:close/>
              </a:path>
            </a:pathLst>
          </a:cu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705600" y="1295400"/>
            <a:ext cx="1066800" cy="2057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096000" y="685800"/>
            <a:ext cx="2514600" cy="990600"/>
          </a:xfrm>
          <a:prstGeom prst="round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10000"/>
                  </a:schemeClr>
                </a:solidFill>
              </a:rPr>
              <a:t>Kenneth’s</a:t>
            </a:r>
          </a:p>
          <a:p>
            <a:pPr algn="ctr"/>
            <a:r>
              <a:rPr lang="en-US" sz="2800" dirty="0" smtClean="0">
                <a:solidFill>
                  <a:schemeClr val="bg2">
                    <a:lumMod val="10000"/>
                  </a:schemeClr>
                </a:solidFill>
              </a:rPr>
              <a:t>P67-109 </a:t>
            </a:r>
            <a:endParaRPr lang="en-US" sz="2800" dirty="0">
              <a:solidFill>
                <a:schemeClr val="bg2">
                  <a:lumMod val="10000"/>
                </a:schemeClr>
              </a:solidFill>
            </a:endParaRPr>
          </a:p>
        </p:txBody>
      </p:sp>
      <p:cxnSp>
        <p:nvCxnSpPr>
          <p:cNvPr id="12" name="Straight Arrow Connector 11"/>
          <p:cNvCxnSpPr/>
          <p:nvPr/>
        </p:nvCxnSpPr>
        <p:spPr>
          <a:xfrm>
            <a:off x="2209800" y="762000"/>
            <a:ext cx="1219200" cy="2514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62000" y="457200"/>
            <a:ext cx="2514600" cy="1066800"/>
          </a:xfrm>
          <a:prstGeom prst="roundRect">
            <a:avLst/>
          </a:prstGeom>
          <a:solidFill>
            <a:srgbClr val="16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10000"/>
                  </a:schemeClr>
                </a:solidFill>
              </a:rPr>
              <a:t>Kelly’s</a:t>
            </a:r>
          </a:p>
          <a:p>
            <a:pPr algn="ctr"/>
            <a:r>
              <a:rPr lang="en-US" sz="2800" dirty="0" smtClean="0">
                <a:solidFill>
                  <a:schemeClr val="bg2">
                    <a:lumMod val="10000"/>
                  </a:schemeClr>
                </a:solidFill>
              </a:rPr>
              <a:t>P67-63 </a:t>
            </a:r>
            <a:endParaRPr lang="en-US" sz="2800" dirty="0">
              <a:solidFill>
                <a:schemeClr val="bg2">
                  <a:lumMod val="10000"/>
                </a:schemeClr>
              </a:solidFill>
            </a:endParaRPr>
          </a:p>
        </p:txBody>
      </p:sp>
    </p:spTree>
    <p:extLst>
      <p:ext uri="{BB962C8B-B14F-4D97-AF65-F5344CB8AC3E}">
        <p14:creationId xmlns:p14="http://schemas.microsoft.com/office/powerpoint/2010/main" val="3919023601"/>
      </p:ext>
    </p:extLst>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352800" y="609600"/>
            <a:ext cx="5476875" cy="49911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762000" y="381000"/>
            <a:ext cx="5118756" cy="6286500"/>
          </a:xfrm>
          <a:prstGeom prst="rect">
            <a:avLst/>
          </a:prstGeom>
          <a:noFill/>
          <a:ln w="9525">
            <a:noFill/>
            <a:miter lim="800000"/>
            <a:headEnd/>
            <a:tailEnd/>
          </a:ln>
        </p:spPr>
      </p:pic>
      <p:sp>
        <p:nvSpPr>
          <p:cNvPr id="4" name="Rectangle 3"/>
          <p:cNvSpPr/>
          <p:nvPr/>
        </p:nvSpPr>
        <p:spPr>
          <a:xfrm>
            <a:off x="304800" y="4267200"/>
            <a:ext cx="8610600" cy="2286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In 2002, Kelly Lee Lynch and wife Tammy S. Lynch deeded 10 acres to Mary Beth Owens Ledford</a:t>
            </a:r>
            <a:endParaRPr lang="en-US" sz="2800" dirty="0">
              <a:solidFill>
                <a:schemeClr val="tx1"/>
              </a:solidFill>
            </a:endParaRPr>
          </a:p>
        </p:txBody>
      </p:sp>
    </p:spTree>
    <p:extLst>
      <p:ext uri="{BB962C8B-B14F-4D97-AF65-F5344CB8AC3E}">
        <p14:creationId xmlns:p14="http://schemas.microsoft.com/office/powerpoint/2010/main" val="325197856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304799" y="152400"/>
            <a:ext cx="8563171" cy="6477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037EA441-6C55-4A85-BCFA-08FAC9143886}" type="slidenum">
              <a:rPr lang="en-US" smtClean="0"/>
              <a:pPr/>
              <a:t>69</a:t>
            </a:fld>
            <a:endParaRPr lang="en-US"/>
          </a:p>
        </p:txBody>
      </p:sp>
      <p:sp>
        <p:nvSpPr>
          <p:cNvPr id="4" name="Freeform 3"/>
          <p:cNvSpPr/>
          <p:nvPr/>
        </p:nvSpPr>
        <p:spPr>
          <a:xfrm>
            <a:off x="1752600" y="1543050"/>
            <a:ext cx="4238625" cy="4410075"/>
          </a:xfrm>
          <a:custGeom>
            <a:avLst/>
            <a:gdLst>
              <a:gd name="connsiteX0" fmla="*/ 1666875 w 4238625"/>
              <a:gd name="connsiteY0" fmla="*/ 0 h 4410075"/>
              <a:gd name="connsiteX1" fmla="*/ 4238625 w 4238625"/>
              <a:gd name="connsiteY1" fmla="*/ 2095500 h 4410075"/>
              <a:gd name="connsiteX2" fmla="*/ 4133850 w 4238625"/>
              <a:gd name="connsiteY2" fmla="*/ 4410075 h 4410075"/>
              <a:gd name="connsiteX3" fmla="*/ 2009775 w 4238625"/>
              <a:gd name="connsiteY3" fmla="*/ 3228975 h 4410075"/>
              <a:gd name="connsiteX4" fmla="*/ 1933575 w 4238625"/>
              <a:gd name="connsiteY4" fmla="*/ 3000375 h 4410075"/>
              <a:gd name="connsiteX5" fmla="*/ 1847850 w 4238625"/>
              <a:gd name="connsiteY5" fmla="*/ 3009900 h 4410075"/>
              <a:gd name="connsiteX6" fmla="*/ 1181100 w 4238625"/>
              <a:gd name="connsiteY6" fmla="*/ 2867025 h 4410075"/>
              <a:gd name="connsiteX7" fmla="*/ 933450 w 4238625"/>
              <a:gd name="connsiteY7" fmla="*/ 2819400 h 4410075"/>
              <a:gd name="connsiteX8" fmla="*/ 619125 w 4238625"/>
              <a:gd name="connsiteY8" fmla="*/ 2676525 h 4410075"/>
              <a:gd name="connsiteX9" fmla="*/ 533400 w 4238625"/>
              <a:gd name="connsiteY9" fmla="*/ 2667000 h 4410075"/>
              <a:gd name="connsiteX10" fmla="*/ 361950 w 4238625"/>
              <a:gd name="connsiteY10" fmla="*/ 2533650 h 4410075"/>
              <a:gd name="connsiteX11" fmla="*/ 238125 w 4238625"/>
              <a:gd name="connsiteY11" fmla="*/ 2457450 h 4410075"/>
              <a:gd name="connsiteX12" fmla="*/ 123825 w 4238625"/>
              <a:gd name="connsiteY12" fmla="*/ 2438400 h 4410075"/>
              <a:gd name="connsiteX13" fmla="*/ 0 w 4238625"/>
              <a:gd name="connsiteY13" fmla="*/ 2419350 h 4410075"/>
              <a:gd name="connsiteX14" fmla="*/ 1304925 w 4238625"/>
              <a:gd name="connsiteY14" fmla="*/ 209550 h 4410075"/>
              <a:gd name="connsiteX15" fmla="*/ 1619250 w 4238625"/>
              <a:gd name="connsiteY15" fmla="*/ 47625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8625" h="4410075">
                <a:moveTo>
                  <a:pt x="1666875" y="0"/>
                </a:moveTo>
                <a:lnTo>
                  <a:pt x="4238625" y="2095500"/>
                </a:lnTo>
                <a:lnTo>
                  <a:pt x="4133850" y="4410075"/>
                </a:lnTo>
                <a:lnTo>
                  <a:pt x="2009775" y="3228975"/>
                </a:lnTo>
                <a:lnTo>
                  <a:pt x="1933575" y="3000375"/>
                </a:lnTo>
                <a:lnTo>
                  <a:pt x="1847850" y="3009900"/>
                </a:lnTo>
                <a:lnTo>
                  <a:pt x="1181100" y="2867025"/>
                </a:lnTo>
                <a:lnTo>
                  <a:pt x="933450" y="2819400"/>
                </a:lnTo>
                <a:lnTo>
                  <a:pt x="619125" y="2676525"/>
                </a:lnTo>
                <a:lnTo>
                  <a:pt x="533400" y="2667000"/>
                </a:lnTo>
                <a:lnTo>
                  <a:pt x="361950" y="2533650"/>
                </a:lnTo>
                <a:lnTo>
                  <a:pt x="238125" y="2457450"/>
                </a:lnTo>
                <a:lnTo>
                  <a:pt x="123825" y="2438400"/>
                </a:lnTo>
                <a:lnTo>
                  <a:pt x="0" y="2419350"/>
                </a:lnTo>
                <a:lnTo>
                  <a:pt x="1304925" y="209550"/>
                </a:lnTo>
                <a:lnTo>
                  <a:pt x="1619250" y="47625"/>
                </a:lnTo>
              </a:path>
            </a:pathLst>
          </a:custGeom>
          <a:solidFill>
            <a:srgbClr val="92D050"/>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3429000" y="952500"/>
            <a:ext cx="4943475" cy="5000625"/>
          </a:xfrm>
          <a:custGeom>
            <a:avLst/>
            <a:gdLst>
              <a:gd name="connsiteX0" fmla="*/ 0 w 4943475"/>
              <a:gd name="connsiteY0" fmla="*/ 581025 h 5000625"/>
              <a:gd name="connsiteX1" fmla="*/ 876300 w 4943475"/>
              <a:gd name="connsiteY1" fmla="*/ 123825 h 5000625"/>
              <a:gd name="connsiteX2" fmla="*/ 1323975 w 4943475"/>
              <a:gd name="connsiteY2" fmla="*/ 0 h 5000625"/>
              <a:gd name="connsiteX3" fmla="*/ 1323975 w 4943475"/>
              <a:gd name="connsiteY3" fmla="*/ 0 h 5000625"/>
              <a:gd name="connsiteX4" fmla="*/ 1390650 w 4943475"/>
              <a:gd name="connsiteY4" fmla="*/ 9525 h 5000625"/>
              <a:gd name="connsiteX5" fmla="*/ 1371600 w 4943475"/>
              <a:gd name="connsiteY5" fmla="*/ 361950 h 5000625"/>
              <a:gd name="connsiteX6" fmla="*/ 2276475 w 4943475"/>
              <a:gd name="connsiteY6" fmla="*/ 771525 h 5000625"/>
              <a:gd name="connsiteX7" fmla="*/ 2714625 w 4943475"/>
              <a:gd name="connsiteY7" fmla="*/ 762000 h 5000625"/>
              <a:gd name="connsiteX8" fmla="*/ 4943475 w 4943475"/>
              <a:gd name="connsiteY8" fmla="*/ 3400425 h 5000625"/>
              <a:gd name="connsiteX9" fmla="*/ 4819650 w 4943475"/>
              <a:gd name="connsiteY9" fmla="*/ 3857625 h 5000625"/>
              <a:gd name="connsiteX10" fmla="*/ 4591050 w 4943475"/>
              <a:gd name="connsiteY10" fmla="*/ 4419600 h 5000625"/>
              <a:gd name="connsiteX11" fmla="*/ 2447925 w 4943475"/>
              <a:gd name="connsiteY11" fmla="*/ 5000625 h 5000625"/>
              <a:gd name="connsiteX12" fmla="*/ 2562225 w 4943475"/>
              <a:gd name="connsiteY12" fmla="*/ 2686050 h 5000625"/>
              <a:gd name="connsiteX13" fmla="*/ 0 w 4943475"/>
              <a:gd name="connsiteY13" fmla="*/ 581025 h 500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3475" h="5000625">
                <a:moveTo>
                  <a:pt x="0" y="581025"/>
                </a:moveTo>
                <a:lnTo>
                  <a:pt x="876300" y="123825"/>
                </a:lnTo>
                <a:lnTo>
                  <a:pt x="1323975" y="0"/>
                </a:lnTo>
                <a:lnTo>
                  <a:pt x="1323975" y="0"/>
                </a:lnTo>
                <a:lnTo>
                  <a:pt x="1390650" y="9525"/>
                </a:lnTo>
                <a:lnTo>
                  <a:pt x="1371600" y="361950"/>
                </a:lnTo>
                <a:lnTo>
                  <a:pt x="2276475" y="771525"/>
                </a:lnTo>
                <a:lnTo>
                  <a:pt x="2714625" y="762000"/>
                </a:lnTo>
                <a:lnTo>
                  <a:pt x="4943475" y="3400425"/>
                </a:lnTo>
                <a:lnTo>
                  <a:pt x="4819650" y="3857625"/>
                </a:lnTo>
                <a:lnTo>
                  <a:pt x="4591050" y="4419600"/>
                </a:lnTo>
                <a:lnTo>
                  <a:pt x="2447925" y="5000625"/>
                </a:lnTo>
                <a:lnTo>
                  <a:pt x="2562225" y="2686050"/>
                </a:lnTo>
                <a:lnTo>
                  <a:pt x="0" y="581025"/>
                </a:lnTo>
                <a:close/>
              </a:path>
            </a:pathLst>
          </a:cu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805238" y="3681413"/>
            <a:ext cx="2076450" cy="2262187"/>
          </a:xfrm>
          <a:custGeom>
            <a:avLst/>
            <a:gdLst>
              <a:gd name="connsiteX0" fmla="*/ 1419225 w 2076450"/>
              <a:gd name="connsiteY0" fmla="*/ 0 h 2262187"/>
              <a:gd name="connsiteX1" fmla="*/ 1466850 w 2076450"/>
              <a:gd name="connsiteY1" fmla="*/ 61912 h 2262187"/>
              <a:gd name="connsiteX2" fmla="*/ 1481137 w 2076450"/>
              <a:gd name="connsiteY2" fmla="*/ 147637 h 2262187"/>
              <a:gd name="connsiteX3" fmla="*/ 1443037 w 2076450"/>
              <a:gd name="connsiteY3" fmla="*/ 342900 h 2262187"/>
              <a:gd name="connsiteX4" fmla="*/ 1419225 w 2076450"/>
              <a:gd name="connsiteY4" fmla="*/ 366712 h 2262187"/>
              <a:gd name="connsiteX5" fmla="*/ 1409700 w 2076450"/>
              <a:gd name="connsiteY5" fmla="*/ 461962 h 2262187"/>
              <a:gd name="connsiteX6" fmla="*/ 1371600 w 2076450"/>
              <a:gd name="connsiteY6" fmla="*/ 485775 h 2262187"/>
              <a:gd name="connsiteX7" fmla="*/ 1371600 w 2076450"/>
              <a:gd name="connsiteY7" fmla="*/ 590550 h 2262187"/>
              <a:gd name="connsiteX8" fmla="*/ 1471612 w 2076450"/>
              <a:gd name="connsiteY8" fmla="*/ 809625 h 2262187"/>
              <a:gd name="connsiteX9" fmla="*/ 1471612 w 2076450"/>
              <a:gd name="connsiteY9" fmla="*/ 919162 h 2262187"/>
              <a:gd name="connsiteX10" fmla="*/ 1533525 w 2076450"/>
              <a:gd name="connsiteY10" fmla="*/ 919162 h 2262187"/>
              <a:gd name="connsiteX11" fmla="*/ 1562100 w 2076450"/>
              <a:gd name="connsiteY11" fmla="*/ 1104900 h 2262187"/>
              <a:gd name="connsiteX12" fmla="*/ 1614487 w 2076450"/>
              <a:gd name="connsiteY12" fmla="*/ 1200150 h 2262187"/>
              <a:gd name="connsiteX13" fmla="*/ 1681162 w 2076450"/>
              <a:gd name="connsiteY13" fmla="*/ 1328737 h 2262187"/>
              <a:gd name="connsiteX14" fmla="*/ 1733550 w 2076450"/>
              <a:gd name="connsiteY14" fmla="*/ 1414462 h 2262187"/>
              <a:gd name="connsiteX15" fmla="*/ 1757362 w 2076450"/>
              <a:gd name="connsiteY15" fmla="*/ 1476375 h 2262187"/>
              <a:gd name="connsiteX16" fmla="*/ 1738312 w 2076450"/>
              <a:gd name="connsiteY16" fmla="*/ 1547812 h 2262187"/>
              <a:gd name="connsiteX17" fmla="*/ 1733550 w 2076450"/>
              <a:gd name="connsiteY17" fmla="*/ 1557337 h 2262187"/>
              <a:gd name="connsiteX18" fmla="*/ 1862137 w 2076450"/>
              <a:gd name="connsiteY18" fmla="*/ 1643062 h 2262187"/>
              <a:gd name="connsiteX19" fmla="*/ 1862137 w 2076450"/>
              <a:gd name="connsiteY19" fmla="*/ 1643062 h 2262187"/>
              <a:gd name="connsiteX20" fmla="*/ 1900237 w 2076450"/>
              <a:gd name="connsiteY20" fmla="*/ 1666875 h 2262187"/>
              <a:gd name="connsiteX21" fmla="*/ 1924050 w 2076450"/>
              <a:gd name="connsiteY21" fmla="*/ 1666875 h 2262187"/>
              <a:gd name="connsiteX22" fmla="*/ 1962150 w 2076450"/>
              <a:gd name="connsiteY22" fmla="*/ 1728787 h 2262187"/>
              <a:gd name="connsiteX23" fmla="*/ 1971675 w 2076450"/>
              <a:gd name="connsiteY23" fmla="*/ 1747837 h 2262187"/>
              <a:gd name="connsiteX24" fmla="*/ 2014537 w 2076450"/>
              <a:gd name="connsiteY24" fmla="*/ 1762125 h 2262187"/>
              <a:gd name="connsiteX25" fmla="*/ 2005012 w 2076450"/>
              <a:gd name="connsiteY25" fmla="*/ 1809750 h 2262187"/>
              <a:gd name="connsiteX26" fmla="*/ 2028825 w 2076450"/>
              <a:gd name="connsiteY26" fmla="*/ 1843087 h 2262187"/>
              <a:gd name="connsiteX27" fmla="*/ 2005012 w 2076450"/>
              <a:gd name="connsiteY27" fmla="*/ 1952625 h 2262187"/>
              <a:gd name="connsiteX28" fmla="*/ 2014537 w 2076450"/>
              <a:gd name="connsiteY28" fmla="*/ 2028825 h 2262187"/>
              <a:gd name="connsiteX29" fmla="*/ 2076450 w 2076450"/>
              <a:gd name="connsiteY29" fmla="*/ 2095500 h 2262187"/>
              <a:gd name="connsiteX30" fmla="*/ 2076450 w 2076450"/>
              <a:gd name="connsiteY30" fmla="*/ 2262187 h 2262187"/>
              <a:gd name="connsiteX31" fmla="*/ 0 w 2076450"/>
              <a:gd name="connsiteY31" fmla="*/ 1109662 h 2262187"/>
              <a:gd name="connsiteX32" fmla="*/ 38100 w 2076450"/>
              <a:gd name="connsiteY32" fmla="*/ 700087 h 2262187"/>
              <a:gd name="connsiteX33" fmla="*/ 533400 w 2076450"/>
              <a:gd name="connsiteY33" fmla="*/ 290512 h 2262187"/>
              <a:gd name="connsiteX34" fmla="*/ 1419225 w 2076450"/>
              <a:gd name="connsiteY34" fmla="*/ 0 h 226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6450" h="2262187">
                <a:moveTo>
                  <a:pt x="1419225" y="0"/>
                </a:moveTo>
                <a:lnTo>
                  <a:pt x="1466850" y="61912"/>
                </a:lnTo>
                <a:lnTo>
                  <a:pt x="1481137" y="147637"/>
                </a:lnTo>
                <a:lnTo>
                  <a:pt x="1443037" y="342900"/>
                </a:lnTo>
                <a:lnTo>
                  <a:pt x="1419225" y="366712"/>
                </a:lnTo>
                <a:lnTo>
                  <a:pt x="1409700" y="461962"/>
                </a:lnTo>
                <a:lnTo>
                  <a:pt x="1371600" y="485775"/>
                </a:lnTo>
                <a:lnTo>
                  <a:pt x="1371600" y="590550"/>
                </a:lnTo>
                <a:lnTo>
                  <a:pt x="1471612" y="809625"/>
                </a:lnTo>
                <a:lnTo>
                  <a:pt x="1471612" y="919162"/>
                </a:lnTo>
                <a:lnTo>
                  <a:pt x="1533525" y="919162"/>
                </a:lnTo>
                <a:lnTo>
                  <a:pt x="1562100" y="1104900"/>
                </a:lnTo>
                <a:lnTo>
                  <a:pt x="1614487" y="1200150"/>
                </a:lnTo>
                <a:lnTo>
                  <a:pt x="1681162" y="1328737"/>
                </a:lnTo>
                <a:lnTo>
                  <a:pt x="1733550" y="1414462"/>
                </a:lnTo>
                <a:lnTo>
                  <a:pt x="1757362" y="1476375"/>
                </a:lnTo>
                <a:lnTo>
                  <a:pt x="1738312" y="1547812"/>
                </a:lnTo>
                <a:lnTo>
                  <a:pt x="1733550" y="1557337"/>
                </a:lnTo>
                <a:lnTo>
                  <a:pt x="1862137" y="1643062"/>
                </a:lnTo>
                <a:lnTo>
                  <a:pt x="1862137" y="1643062"/>
                </a:lnTo>
                <a:lnTo>
                  <a:pt x="1900237" y="1666875"/>
                </a:lnTo>
                <a:lnTo>
                  <a:pt x="1924050" y="1666875"/>
                </a:lnTo>
                <a:lnTo>
                  <a:pt x="1962150" y="1728787"/>
                </a:lnTo>
                <a:lnTo>
                  <a:pt x="1971675" y="1747837"/>
                </a:lnTo>
                <a:lnTo>
                  <a:pt x="2014537" y="1762125"/>
                </a:lnTo>
                <a:lnTo>
                  <a:pt x="2005012" y="1809750"/>
                </a:lnTo>
                <a:lnTo>
                  <a:pt x="2028825" y="1843087"/>
                </a:lnTo>
                <a:lnTo>
                  <a:pt x="2005012" y="1952625"/>
                </a:lnTo>
                <a:lnTo>
                  <a:pt x="2014537" y="2028825"/>
                </a:lnTo>
                <a:lnTo>
                  <a:pt x="2076450" y="2095500"/>
                </a:lnTo>
                <a:lnTo>
                  <a:pt x="2076450" y="2262187"/>
                </a:lnTo>
                <a:lnTo>
                  <a:pt x="0" y="1109662"/>
                </a:lnTo>
                <a:lnTo>
                  <a:pt x="38100" y="700087"/>
                </a:lnTo>
                <a:lnTo>
                  <a:pt x="533400" y="290512"/>
                </a:lnTo>
                <a:lnTo>
                  <a:pt x="1419225" y="0"/>
                </a:lnTo>
                <a:close/>
              </a:path>
            </a:pathLst>
          </a:cu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876800" y="1143000"/>
            <a:ext cx="1447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638800" y="762000"/>
            <a:ext cx="2514600" cy="762000"/>
          </a:xfrm>
          <a:prstGeom prst="roundRect">
            <a:avLst/>
          </a:prstGeom>
          <a:solidFill>
            <a:schemeClr val="accent6">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10000"/>
                  </a:schemeClr>
                </a:solidFill>
              </a:rPr>
              <a:t>Kenneth’s </a:t>
            </a:r>
            <a:endParaRPr lang="en-US" sz="3200" dirty="0">
              <a:solidFill>
                <a:schemeClr val="bg2">
                  <a:lumMod val="10000"/>
                </a:schemeClr>
              </a:solidFill>
            </a:endParaRPr>
          </a:p>
        </p:txBody>
      </p:sp>
      <p:cxnSp>
        <p:nvCxnSpPr>
          <p:cNvPr id="12" name="Straight Arrow Connector 11"/>
          <p:cNvCxnSpPr/>
          <p:nvPr/>
        </p:nvCxnSpPr>
        <p:spPr>
          <a:xfrm>
            <a:off x="2362200" y="762000"/>
            <a:ext cx="1447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14400" y="228600"/>
            <a:ext cx="2514600" cy="7620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10000"/>
                  </a:schemeClr>
                </a:solidFill>
              </a:rPr>
              <a:t>Kelly’s </a:t>
            </a:r>
            <a:endParaRPr lang="en-US" sz="3200" dirty="0">
              <a:solidFill>
                <a:schemeClr val="bg2">
                  <a:lumMod val="10000"/>
                </a:schemeClr>
              </a:solidFill>
            </a:endParaRPr>
          </a:p>
        </p:txBody>
      </p:sp>
      <p:grpSp>
        <p:nvGrpSpPr>
          <p:cNvPr id="17" name="Group 16"/>
          <p:cNvGrpSpPr/>
          <p:nvPr/>
        </p:nvGrpSpPr>
        <p:grpSpPr>
          <a:xfrm>
            <a:off x="2057400" y="4876800"/>
            <a:ext cx="3124200" cy="1447800"/>
            <a:chOff x="2057400" y="4876800"/>
            <a:chExt cx="3124200" cy="1447800"/>
          </a:xfrm>
        </p:grpSpPr>
        <p:cxnSp>
          <p:nvCxnSpPr>
            <p:cNvPr id="15" name="Straight Arrow Connector 14"/>
            <p:cNvCxnSpPr/>
            <p:nvPr/>
          </p:nvCxnSpPr>
          <p:spPr>
            <a:xfrm flipV="1">
              <a:off x="4191000" y="4876800"/>
              <a:ext cx="5334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057400" y="5562600"/>
              <a:ext cx="3124200" cy="762000"/>
            </a:xfrm>
            <a:prstGeom prst="round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lumMod val="10000"/>
                    </a:schemeClr>
                  </a:solidFill>
                </a:rPr>
                <a:t>Mary Beth Ledford</a:t>
              </a:r>
            </a:p>
            <a:p>
              <a:pPr algn="ctr"/>
              <a:r>
                <a:rPr lang="en-US" sz="2000" dirty="0" smtClean="0">
                  <a:solidFill>
                    <a:schemeClr val="bg2">
                      <a:lumMod val="10000"/>
                    </a:schemeClr>
                  </a:solidFill>
                </a:rPr>
                <a:t>P67-138   (db 284 – 989)  </a:t>
              </a:r>
              <a:endParaRPr lang="en-US" sz="2000" dirty="0">
                <a:solidFill>
                  <a:schemeClr val="bg2">
                    <a:lumMod val="10000"/>
                  </a:schemeClr>
                </a:solidFill>
              </a:endParaRPr>
            </a:p>
          </p:txBody>
        </p:sp>
      </p:grpSp>
    </p:spTree>
    <p:extLst>
      <p:ext uri="{BB962C8B-B14F-4D97-AF65-F5344CB8AC3E}">
        <p14:creationId xmlns:p14="http://schemas.microsoft.com/office/powerpoint/2010/main" val="21276606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7</a:t>
            </a:fld>
            <a:endParaRPr lang="en-US"/>
          </a:p>
        </p:txBody>
      </p:sp>
      <p:pic>
        <p:nvPicPr>
          <p:cNvPr id="5" name="Picture 20" descr="C:\Users\jbridgers\AppData\Local\Microsoft\Windows\Temporary Internet Files\Content.IE5\2732WJIB\7027608495_daeb33feb7_z[1].jpg"/>
          <p:cNvPicPr>
            <a:picLocks noChangeAspect="1" noChangeArrowheads="1"/>
          </p:cNvPicPr>
          <p:nvPr/>
        </p:nvPicPr>
        <p:blipFill>
          <a:blip r:embed="rId2" cstate="print"/>
          <a:srcRect/>
          <a:stretch>
            <a:fillRect/>
          </a:stretch>
        </p:blipFill>
        <p:spPr bwMode="auto">
          <a:xfrm>
            <a:off x="1295400" y="838200"/>
            <a:ext cx="6096001" cy="5334000"/>
          </a:xfrm>
          <a:prstGeom prst="rect">
            <a:avLst/>
          </a:prstGeom>
          <a:noFill/>
        </p:spPr>
      </p:pic>
      <p:sp>
        <p:nvSpPr>
          <p:cNvPr id="11" name="Title 10"/>
          <p:cNvSpPr>
            <a:spLocks noGrp="1"/>
          </p:cNvSpPr>
          <p:nvPr>
            <p:ph type="title"/>
          </p:nvPr>
        </p:nvSpPr>
        <p:spPr>
          <a:xfrm>
            <a:off x="457200" y="609600"/>
            <a:ext cx="8229600" cy="1143000"/>
          </a:xfrm>
        </p:spPr>
        <p:txBody>
          <a:bodyPr>
            <a:noAutofit/>
          </a:bodyPr>
          <a:lstStyle/>
          <a:p>
            <a:r>
              <a:rPr lang="en-US" sz="7200" dirty="0" smtClean="0">
                <a:latin typeface="Comic Sans MS" pitchFamily="66" charset="0"/>
              </a:rPr>
              <a:t>In a word</a:t>
            </a:r>
            <a:endParaRPr lang="en-US" sz="7200" dirty="0">
              <a:latin typeface="Comic Sans MS" pitchFamily="66"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3"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3352800" y="685800"/>
            <a:ext cx="5229225" cy="5105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85800" y="609600"/>
            <a:ext cx="5010150" cy="5657850"/>
          </a:xfrm>
          <a:prstGeom prst="rect">
            <a:avLst/>
          </a:prstGeom>
          <a:noFill/>
          <a:ln w="9525">
            <a:noFill/>
            <a:miter lim="800000"/>
            <a:headEnd/>
            <a:tailEnd/>
          </a:ln>
        </p:spPr>
      </p:pic>
      <p:sp>
        <p:nvSpPr>
          <p:cNvPr id="5" name="Rectangle 4"/>
          <p:cNvSpPr/>
          <p:nvPr/>
        </p:nvSpPr>
        <p:spPr>
          <a:xfrm>
            <a:off x="533400" y="4800600"/>
            <a:ext cx="8001000" cy="1524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In 2011, Kelly and his wife deeded David </a:t>
            </a:r>
            <a:r>
              <a:rPr lang="en-US" sz="2800" dirty="0" err="1" smtClean="0">
                <a:solidFill>
                  <a:schemeClr val="tx1"/>
                </a:solidFill>
              </a:rPr>
              <a:t>Gasperson</a:t>
            </a:r>
            <a:r>
              <a:rPr lang="en-US" sz="2800" dirty="0" smtClean="0">
                <a:solidFill>
                  <a:schemeClr val="tx1"/>
                </a:solidFill>
              </a:rPr>
              <a:t> and his wife 18.62 acres as shown on plat recorded in plat book E-2592</a:t>
            </a:r>
            <a:endParaRPr lang="en-US" sz="2800" dirty="0">
              <a:solidFill>
                <a:schemeClr val="tx1"/>
              </a:solidFill>
            </a:endParaRPr>
          </a:p>
        </p:txBody>
      </p:sp>
    </p:spTree>
    <p:extLst>
      <p:ext uri="{BB962C8B-B14F-4D97-AF65-F5344CB8AC3E}">
        <p14:creationId xmlns:p14="http://schemas.microsoft.com/office/powerpoint/2010/main" val="171713821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304799" y="152400"/>
            <a:ext cx="8563171" cy="6477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037EA441-6C55-4A85-BCFA-08FAC9143886}" type="slidenum">
              <a:rPr lang="en-US" smtClean="0"/>
              <a:pPr/>
              <a:t>71</a:t>
            </a:fld>
            <a:endParaRPr lang="en-US"/>
          </a:p>
        </p:txBody>
      </p:sp>
      <p:sp>
        <p:nvSpPr>
          <p:cNvPr id="4" name="Freeform 3"/>
          <p:cNvSpPr/>
          <p:nvPr/>
        </p:nvSpPr>
        <p:spPr>
          <a:xfrm>
            <a:off x="1752600" y="1543050"/>
            <a:ext cx="4238625" cy="4410075"/>
          </a:xfrm>
          <a:custGeom>
            <a:avLst/>
            <a:gdLst>
              <a:gd name="connsiteX0" fmla="*/ 1666875 w 4238625"/>
              <a:gd name="connsiteY0" fmla="*/ 0 h 4410075"/>
              <a:gd name="connsiteX1" fmla="*/ 4238625 w 4238625"/>
              <a:gd name="connsiteY1" fmla="*/ 2095500 h 4410075"/>
              <a:gd name="connsiteX2" fmla="*/ 4133850 w 4238625"/>
              <a:gd name="connsiteY2" fmla="*/ 4410075 h 4410075"/>
              <a:gd name="connsiteX3" fmla="*/ 2009775 w 4238625"/>
              <a:gd name="connsiteY3" fmla="*/ 3228975 h 4410075"/>
              <a:gd name="connsiteX4" fmla="*/ 1933575 w 4238625"/>
              <a:gd name="connsiteY4" fmla="*/ 3000375 h 4410075"/>
              <a:gd name="connsiteX5" fmla="*/ 1847850 w 4238625"/>
              <a:gd name="connsiteY5" fmla="*/ 3009900 h 4410075"/>
              <a:gd name="connsiteX6" fmla="*/ 1181100 w 4238625"/>
              <a:gd name="connsiteY6" fmla="*/ 2867025 h 4410075"/>
              <a:gd name="connsiteX7" fmla="*/ 933450 w 4238625"/>
              <a:gd name="connsiteY7" fmla="*/ 2819400 h 4410075"/>
              <a:gd name="connsiteX8" fmla="*/ 619125 w 4238625"/>
              <a:gd name="connsiteY8" fmla="*/ 2676525 h 4410075"/>
              <a:gd name="connsiteX9" fmla="*/ 533400 w 4238625"/>
              <a:gd name="connsiteY9" fmla="*/ 2667000 h 4410075"/>
              <a:gd name="connsiteX10" fmla="*/ 361950 w 4238625"/>
              <a:gd name="connsiteY10" fmla="*/ 2533650 h 4410075"/>
              <a:gd name="connsiteX11" fmla="*/ 238125 w 4238625"/>
              <a:gd name="connsiteY11" fmla="*/ 2457450 h 4410075"/>
              <a:gd name="connsiteX12" fmla="*/ 123825 w 4238625"/>
              <a:gd name="connsiteY12" fmla="*/ 2438400 h 4410075"/>
              <a:gd name="connsiteX13" fmla="*/ 0 w 4238625"/>
              <a:gd name="connsiteY13" fmla="*/ 2419350 h 4410075"/>
              <a:gd name="connsiteX14" fmla="*/ 1304925 w 4238625"/>
              <a:gd name="connsiteY14" fmla="*/ 209550 h 4410075"/>
              <a:gd name="connsiteX15" fmla="*/ 1619250 w 4238625"/>
              <a:gd name="connsiteY15" fmla="*/ 47625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38625" h="4410075">
                <a:moveTo>
                  <a:pt x="1666875" y="0"/>
                </a:moveTo>
                <a:lnTo>
                  <a:pt x="4238625" y="2095500"/>
                </a:lnTo>
                <a:lnTo>
                  <a:pt x="4133850" y="4410075"/>
                </a:lnTo>
                <a:lnTo>
                  <a:pt x="2009775" y="3228975"/>
                </a:lnTo>
                <a:lnTo>
                  <a:pt x="1933575" y="3000375"/>
                </a:lnTo>
                <a:lnTo>
                  <a:pt x="1847850" y="3009900"/>
                </a:lnTo>
                <a:lnTo>
                  <a:pt x="1181100" y="2867025"/>
                </a:lnTo>
                <a:lnTo>
                  <a:pt x="933450" y="2819400"/>
                </a:lnTo>
                <a:lnTo>
                  <a:pt x="619125" y="2676525"/>
                </a:lnTo>
                <a:lnTo>
                  <a:pt x="533400" y="2667000"/>
                </a:lnTo>
                <a:lnTo>
                  <a:pt x="361950" y="2533650"/>
                </a:lnTo>
                <a:lnTo>
                  <a:pt x="238125" y="2457450"/>
                </a:lnTo>
                <a:lnTo>
                  <a:pt x="123825" y="2438400"/>
                </a:lnTo>
                <a:lnTo>
                  <a:pt x="0" y="2419350"/>
                </a:lnTo>
                <a:lnTo>
                  <a:pt x="1304925" y="209550"/>
                </a:lnTo>
                <a:lnTo>
                  <a:pt x="1619250" y="47625"/>
                </a:lnTo>
              </a:path>
            </a:pathLst>
          </a:custGeom>
          <a:solidFill>
            <a:srgbClr val="FF9933"/>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3429000" y="952500"/>
            <a:ext cx="4943475" cy="5000625"/>
          </a:xfrm>
          <a:custGeom>
            <a:avLst/>
            <a:gdLst>
              <a:gd name="connsiteX0" fmla="*/ 0 w 4943475"/>
              <a:gd name="connsiteY0" fmla="*/ 581025 h 5000625"/>
              <a:gd name="connsiteX1" fmla="*/ 876300 w 4943475"/>
              <a:gd name="connsiteY1" fmla="*/ 123825 h 5000625"/>
              <a:gd name="connsiteX2" fmla="*/ 1323975 w 4943475"/>
              <a:gd name="connsiteY2" fmla="*/ 0 h 5000625"/>
              <a:gd name="connsiteX3" fmla="*/ 1323975 w 4943475"/>
              <a:gd name="connsiteY3" fmla="*/ 0 h 5000625"/>
              <a:gd name="connsiteX4" fmla="*/ 1390650 w 4943475"/>
              <a:gd name="connsiteY4" fmla="*/ 9525 h 5000625"/>
              <a:gd name="connsiteX5" fmla="*/ 1371600 w 4943475"/>
              <a:gd name="connsiteY5" fmla="*/ 361950 h 5000625"/>
              <a:gd name="connsiteX6" fmla="*/ 2276475 w 4943475"/>
              <a:gd name="connsiteY6" fmla="*/ 771525 h 5000625"/>
              <a:gd name="connsiteX7" fmla="*/ 2714625 w 4943475"/>
              <a:gd name="connsiteY7" fmla="*/ 762000 h 5000625"/>
              <a:gd name="connsiteX8" fmla="*/ 4943475 w 4943475"/>
              <a:gd name="connsiteY8" fmla="*/ 3400425 h 5000625"/>
              <a:gd name="connsiteX9" fmla="*/ 4819650 w 4943475"/>
              <a:gd name="connsiteY9" fmla="*/ 3857625 h 5000625"/>
              <a:gd name="connsiteX10" fmla="*/ 4591050 w 4943475"/>
              <a:gd name="connsiteY10" fmla="*/ 4419600 h 5000625"/>
              <a:gd name="connsiteX11" fmla="*/ 2447925 w 4943475"/>
              <a:gd name="connsiteY11" fmla="*/ 5000625 h 5000625"/>
              <a:gd name="connsiteX12" fmla="*/ 2562225 w 4943475"/>
              <a:gd name="connsiteY12" fmla="*/ 2686050 h 5000625"/>
              <a:gd name="connsiteX13" fmla="*/ 0 w 4943475"/>
              <a:gd name="connsiteY13" fmla="*/ 581025 h 500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3475" h="5000625">
                <a:moveTo>
                  <a:pt x="0" y="581025"/>
                </a:moveTo>
                <a:lnTo>
                  <a:pt x="876300" y="123825"/>
                </a:lnTo>
                <a:lnTo>
                  <a:pt x="1323975" y="0"/>
                </a:lnTo>
                <a:lnTo>
                  <a:pt x="1323975" y="0"/>
                </a:lnTo>
                <a:lnTo>
                  <a:pt x="1390650" y="9525"/>
                </a:lnTo>
                <a:lnTo>
                  <a:pt x="1371600" y="361950"/>
                </a:lnTo>
                <a:lnTo>
                  <a:pt x="2276475" y="771525"/>
                </a:lnTo>
                <a:lnTo>
                  <a:pt x="2714625" y="762000"/>
                </a:lnTo>
                <a:lnTo>
                  <a:pt x="4943475" y="3400425"/>
                </a:lnTo>
                <a:lnTo>
                  <a:pt x="4819650" y="3857625"/>
                </a:lnTo>
                <a:lnTo>
                  <a:pt x="4591050" y="4419600"/>
                </a:lnTo>
                <a:lnTo>
                  <a:pt x="2447925" y="5000625"/>
                </a:lnTo>
                <a:lnTo>
                  <a:pt x="2562225" y="2686050"/>
                </a:lnTo>
                <a:lnTo>
                  <a:pt x="0" y="581025"/>
                </a:lnTo>
                <a:close/>
              </a:path>
            </a:pathLst>
          </a:cu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805238" y="3681413"/>
            <a:ext cx="2076450" cy="2262187"/>
          </a:xfrm>
          <a:custGeom>
            <a:avLst/>
            <a:gdLst>
              <a:gd name="connsiteX0" fmla="*/ 1419225 w 2076450"/>
              <a:gd name="connsiteY0" fmla="*/ 0 h 2262187"/>
              <a:gd name="connsiteX1" fmla="*/ 1466850 w 2076450"/>
              <a:gd name="connsiteY1" fmla="*/ 61912 h 2262187"/>
              <a:gd name="connsiteX2" fmla="*/ 1481137 w 2076450"/>
              <a:gd name="connsiteY2" fmla="*/ 147637 h 2262187"/>
              <a:gd name="connsiteX3" fmla="*/ 1443037 w 2076450"/>
              <a:gd name="connsiteY3" fmla="*/ 342900 h 2262187"/>
              <a:gd name="connsiteX4" fmla="*/ 1419225 w 2076450"/>
              <a:gd name="connsiteY4" fmla="*/ 366712 h 2262187"/>
              <a:gd name="connsiteX5" fmla="*/ 1409700 w 2076450"/>
              <a:gd name="connsiteY5" fmla="*/ 461962 h 2262187"/>
              <a:gd name="connsiteX6" fmla="*/ 1371600 w 2076450"/>
              <a:gd name="connsiteY6" fmla="*/ 485775 h 2262187"/>
              <a:gd name="connsiteX7" fmla="*/ 1371600 w 2076450"/>
              <a:gd name="connsiteY7" fmla="*/ 590550 h 2262187"/>
              <a:gd name="connsiteX8" fmla="*/ 1471612 w 2076450"/>
              <a:gd name="connsiteY8" fmla="*/ 809625 h 2262187"/>
              <a:gd name="connsiteX9" fmla="*/ 1471612 w 2076450"/>
              <a:gd name="connsiteY9" fmla="*/ 919162 h 2262187"/>
              <a:gd name="connsiteX10" fmla="*/ 1533525 w 2076450"/>
              <a:gd name="connsiteY10" fmla="*/ 919162 h 2262187"/>
              <a:gd name="connsiteX11" fmla="*/ 1562100 w 2076450"/>
              <a:gd name="connsiteY11" fmla="*/ 1104900 h 2262187"/>
              <a:gd name="connsiteX12" fmla="*/ 1614487 w 2076450"/>
              <a:gd name="connsiteY12" fmla="*/ 1200150 h 2262187"/>
              <a:gd name="connsiteX13" fmla="*/ 1681162 w 2076450"/>
              <a:gd name="connsiteY13" fmla="*/ 1328737 h 2262187"/>
              <a:gd name="connsiteX14" fmla="*/ 1733550 w 2076450"/>
              <a:gd name="connsiteY14" fmla="*/ 1414462 h 2262187"/>
              <a:gd name="connsiteX15" fmla="*/ 1757362 w 2076450"/>
              <a:gd name="connsiteY15" fmla="*/ 1476375 h 2262187"/>
              <a:gd name="connsiteX16" fmla="*/ 1738312 w 2076450"/>
              <a:gd name="connsiteY16" fmla="*/ 1547812 h 2262187"/>
              <a:gd name="connsiteX17" fmla="*/ 1733550 w 2076450"/>
              <a:gd name="connsiteY17" fmla="*/ 1557337 h 2262187"/>
              <a:gd name="connsiteX18" fmla="*/ 1862137 w 2076450"/>
              <a:gd name="connsiteY18" fmla="*/ 1643062 h 2262187"/>
              <a:gd name="connsiteX19" fmla="*/ 1862137 w 2076450"/>
              <a:gd name="connsiteY19" fmla="*/ 1643062 h 2262187"/>
              <a:gd name="connsiteX20" fmla="*/ 1900237 w 2076450"/>
              <a:gd name="connsiteY20" fmla="*/ 1666875 h 2262187"/>
              <a:gd name="connsiteX21" fmla="*/ 1924050 w 2076450"/>
              <a:gd name="connsiteY21" fmla="*/ 1666875 h 2262187"/>
              <a:gd name="connsiteX22" fmla="*/ 1962150 w 2076450"/>
              <a:gd name="connsiteY22" fmla="*/ 1728787 h 2262187"/>
              <a:gd name="connsiteX23" fmla="*/ 1971675 w 2076450"/>
              <a:gd name="connsiteY23" fmla="*/ 1747837 h 2262187"/>
              <a:gd name="connsiteX24" fmla="*/ 2014537 w 2076450"/>
              <a:gd name="connsiteY24" fmla="*/ 1762125 h 2262187"/>
              <a:gd name="connsiteX25" fmla="*/ 2005012 w 2076450"/>
              <a:gd name="connsiteY25" fmla="*/ 1809750 h 2262187"/>
              <a:gd name="connsiteX26" fmla="*/ 2028825 w 2076450"/>
              <a:gd name="connsiteY26" fmla="*/ 1843087 h 2262187"/>
              <a:gd name="connsiteX27" fmla="*/ 2005012 w 2076450"/>
              <a:gd name="connsiteY27" fmla="*/ 1952625 h 2262187"/>
              <a:gd name="connsiteX28" fmla="*/ 2014537 w 2076450"/>
              <a:gd name="connsiteY28" fmla="*/ 2028825 h 2262187"/>
              <a:gd name="connsiteX29" fmla="*/ 2076450 w 2076450"/>
              <a:gd name="connsiteY29" fmla="*/ 2095500 h 2262187"/>
              <a:gd name="connsiteX30" fmla="*/ 2076450 w 2076450"/>
              <a:gd name="connsiteY30" fmla="*/ 2262187 h 2262187"/>
              <a:gd name="connsiteX31" fmla="*/ 0 w 2076450"/>
              <a:gd name="connsiteY31" fmla="*/ 1109662 h 2262187"/>
              <a:gd name="connsiteX32" fmla="*/ 38100 w 2076450"/>
              <a:gd name="connsiteY32" fmla="*/ 700087 h 2262187"/>
              <a:gd name="connsiteX33" fmla="*/ 533400 w 2076450"/>
              <a:gd name="connsiteY33" fmla="*/ 290512 h 2262187"/>
              <a:gd name="connsiteX34" fmla="*/ 1419225 w 2076450"/>
              <a:gd name="connsiteY34" fmla="*/ 0 h 226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6450" h="2262187">
                <a:moveTo>
                  <a:pt x="1419225" y="0"/>
                </a:moveTo>
                <a:lnTo>
                  <a:pt x="1466850" y="61912"/>
                </a:lnTo>
                <a:lnTo>
                  <a:pt x="1481137" y="147637"/>
                </a:lnTo>
                <a:lnTo>
                  <a:pt x="1443037" y="342900"/>
                </a:lnTo>
                <a:lnTo>
                  <a:pt x="1419225" y="366712"/>
                </a:lnTo>
                <a:lnTo>
                  <a:pt x="1409700" y="461962"/>
                </a:lnTo>
                <a:lnTo>
                  <a:pt x="1371600" y="485775"/>
                </a:lnTo>
                <a:lnTo>
                  <a:pt x="1371600" y="590550"/>
                </a:lnTo>
                <a:lnTo>
                  <a:pt x="1471612" y="809625"/>
                </a:lnTo>
                <a:lnTo>
                  <a:pt x="1471612" y="919162"/>
                </a:lnTo>
                <a:lnTo>
                  <a:pt x="1533525" y="919162"/>
                </a:lnTo>
                <a:lnTo>
                  <a:pt x="1562100" y="1104900"/>
                </a:lnTo>
                <a:lnTo>
                  <a:pt x="1614487" y="1200150"/>
                </a:lnTo>
                <a:lnTo>
                  <a:pt x="1681162" y="1328737"/>
                </a:lnTo>
                <a:lnTo>
                  <a:pt x="1733550" y="1414462"/>
                </a:lnTo>
                <a:lnTo>
                  <a:pt x="1757362" y="1476375"/>
                </a:lnTo>
                <a:lnTo>
                  <a:pt x="1738312" y="1547812"/>
                </a:lnTo>
                <a:lnTo>
                  <a:pt x="1733550" y="1557337"/>
                </a:lnTo>
                <a:lnTo>
                  <a:pt x="1862137" y="1643062"/>
                </a:lnTo>
                <a:lnTo>
                  <a:pt x="1862137" y="1643062"/>
                </a:lnTo>
                <a:lnTo>
                  <a:pt x="1900237" y="1666875"/>
                </a:lnTo>
                <a:lnTo>
                  <a:pt x="1924050" y="1666875"/>
                </a:lnTo>
                <a:lnTo>
                  <a:pt x="1962150" y="1728787"/>
                </a:lnTo>
                <a:lnTo>
                  <a:pt x="1971675" y="1747837"/>
                </a:lnTo>
                <a:lnTo>
                  <a:pt x="2014537" y="1762125"/>
                </a:lnTo>
                <a:lnTo>
                  <a:pt x="2005012" y="1809750"/>
                </a:lnTo>
                <a:lnTo>
                  <a:pt x="2028825" y="1843087"/>
                </a:lnTo>
                <a:lnTo>
                  <a:pt x="2005012" y="1952625"/>
                </a:lnTo>
                <a:lnTo>
                  <a:pt x="2014537" y="2028825"/>
                </a:lnTo>
                <a:lnTo>
                  <a:pt x="2076450" y="2095500"/>
                </a:lnTo>
                <a:lnTo>
                  <a:pt x="2076450" y="2262187"/>
                </a:lnTo>
                <a:lnTo>
                  <a:pt x="0" y="1109662"/>
                </a:lnTo>
                <a:lnTo>
                  <a:pt x="38100" y="700087"/>
                </a:lnTo>
                <a:lnTo>
                  <a:pt x="533400" y="290512"/>
                </a:lnTo>
                <a:lnTo>
                  <a:pt x="1419225" y="0"/>
                </a:lnTo>
                <a:close/>
              </a:path>
            </a:pathLst>
          </a:cu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52600" y="1752600"/>
            <a:ext cx="2576513" cy="3048000"/>
          </a:xfrm>
          <a:custGeom>
            <a:avLst/>
            <a:gdLst>
              <a:gd name="connsiteX0" fmla="*/ 1609725 w 2576513"/>
              <a:gd name="connsiteY0" fmla="*/ 161925 h 3048000"/>
              <a:gd name="connsiteX1" fmla="*/ 1443038 w 2576513"/>
              <a:gd name="connsiteY1" fmla="*/ 338138 h 3048000"/>
              <a:gd name="connsiteX2" fmla="*/ 1676400 w 2576513"/>
              <a:gd name="connsiteY2" fmla="*/ 604838 h 3048000"/>
              <a:gd name="connsiteX3" fmla="*/ 2266950 w 2576513"/>
              <a:gd name="connsiteY3" fmla="*/ 1514475 h 3048000"/>
              <a:gd name="connsiteX4" fmla="*/ 2443163 w 2576513"/>
              <a:gd name="connsiteY4" fmla="*/ 1443038 h 3048000"/>
              <a:gd name="connsiteX5" fmla="*/ 2533650 w 2576513"/>
              <a:gd name="connsiteY5" fmla="*/ 1671638 h 3048000"/>
              <a:gd name="connsiteX6" fmla="*/ 2576513 w 2576513"/>
              <a:gd name="connsiteY6" fmla="*/ 2228850 h 3048000"/>
              <a:gd name="connsiteX7" fmla="*/ 2076450 w 2576513"/>
              <a:gd name="connsiteY7" fmla="*/ 2633663 h 3048000"/>
              <a:gd name="connsiteX8" fmla="*/ 2033588 w 2576513"/>
              <a:gd name="connsiteY8" fmla="*/ 3048000 h 3048000"/>
              <a:gd name="connsiteX9" fmla="*/ 1933575 w 2576513"/>
              <a:gd name="connsiteY9" fmla="*/ 2795588 h 3048000"/>
              <a:gd name="connsiteX10" fmla="*/ 1862138 w 2576513"/>
              <a:gd name="connsiteY10" fmla="*/ 2800350 h 3048000"/>
              <a:gd name="connsiteX11" fmla="*/ 904875 w 2576513"/>
              <a:gd name="connsiteY11" fmla="*/ 2605088 h 3048000"/>
              <a:gd name="connsiteX12" fmla="*/ 604838 w 2576513"/>
              <a:gd name="connsiteY12" fmla="*/ 2462213 h 3048000"/>
              <a:gd name="connsiteX13" fmla="*/ 533400 w 2576513"/>
              <a:gd name="connsiteY13" fmla="*/ 2462213 h 3048000"/>
              <a:gd name="connsiteX14" fmla="*/ 223838 w 2576513"/>
              <a:gd name="connsiteY14" fmla="*/ 2243138 h 3048000"/>
              <a:gd name="connsiteX15" fmla="*/ 0 w 2576513"/>
              <a:gd name="connsiteY15" fmla="*/ 2209800 h 3048000"/>
              <a:gd name="connsiteX16" fmla="*/ 1285875 w 2576513"/>
              <a:gd name="connsiteY16" fmla="*/ 0 h 3048000"/>
              <a:gd name="connsiteX17" fmla="*/ 1338263 w 2576513"/>
              <a:gd name="connsiteY17" fmla="*/ 14288 h 3048000"/>
              <a:gd name="connsiteX18" fmla="*/ 1390650 w 2576513"/>
              <a:gd name="connsiteY18" fmla="*/ 28575 h 3048000"/>
              <a:gd name="connsiteX19" fmla="*/ 1452563 w 2576513"/>
              <a:gd name="connsiteY19" fmla="*/ 47625 h 3048000"/>
              <a:gd name="connsiteX20" fmla="*/ 1609725 w 2576513"/>
              <a:gd name="connsiteY20" fmla="*/ 161925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76513" h="3048000">
                <a:moveTo>
                  <a:pt x="1609725" y="161925"/>
                </a:moveTo>
                <a:lnTo>
                  <a:pt x="1443038" y="338138"/>
                </a:lnTo>
                <a:lnTo>
                  <a:pt x="1676400" y="604838"/>
                </a:lnTo>
                <a:lnTo>
                  <a:pt x="2266950" y="1514475"/>
                </a:lnTo>
                <a:lnTo>
                  <a:pt x="2443163" y="1443038"/>
                </a:lnTo>
                <a:lnTo>
                  <a:pt x="2533650" y="1671638"/>
                </a:lnTo>
                <a:lnTo>
                  <a:pt x="2576513" y="2228850"/>
                </a:lnTo>
                <a:lnTo>
                  <a:pt x="2076450" y="2633663"/>
                </a:lnTo>
                <a:lnTo>
                  <a:pt x="2033588" y="3048000"/>
                </a:lnTo>
                <a:lnTo>
                  <a:pt x="1933575" y="2795588"/>
                </a:lnTo>
                <a:lnTo>
                  <a:pt x="1862138" y="2800350"/>
                </a:lnTo>
                <a:lnTo>
                  <a:pt x="904875" y="2605088"/>
                </a:lnTo>
                <a:lnTo>
                  <a:pt x="604838" y="2462213"/>
                </a:lnTo>
                <a:lnTo>
                  <a:pt x="533400" y="2462213"/>
                </a:lnTo>
                <a:lnTo>
                  <a:pt x="223838" y="2243138"/>
                </a:lnTo>
                <a:lnTo>
                  <a:pt x="0" y="2209800"/>
                </a:lnTo>
                <a:lnTo>
                  <a:pt x="1285875" y="0"/>
                </a:lnTo>
                <a:lnTo>
                  <a:pt x="1338263" y="14288"/>
                </a:lnTo>
                <a:lnTo>
                  <a:pt x="1390650" y="28575"/>
                </a:lnTo>
                <a:lnTo>
                  <a:pt x="1452563" y="47625"/>
                </a:lnTo>
                <a:lnTo>
                  <a:pt x="1609725" y="161925"/>
                </a:lnTo>
                <a:close/>
              </a:path>
            </a:pathLst>
          </a:custGeom>
          <a:solidFill>
            <a:srgbClr val="19FF8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876800" y="1143000"/>
            <a:ext cx="14478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638800" y="762000"/>
            <a:ext cx="2514600" cy="762000"/>
          </a:xfrm>
          <a:prstGeom prst="roundRect">
            <a:avLst/>
          </a:prstGeom>
          <a:solidFill>
            <a:schemeClr val="bg2">
              <a:lumMod val="7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10000"/>
                  </a:schemeClr>
                </a:solidFill>
              </a:rPr>
              <a:t>Kenneth’s </a:t>
            </a:r>
            <a:endParaRPr lang="en-US" sz="3200" dirty="0">
              <a:solidFill>
                <a:schemeClr val="bg2">
                  <a:lumMod val="10000"/>
                </a:schemeClr>
              </a:solidFill>
            </a:endParaRPr>
          </a:p>
        </p:txBody>
      </p:sp>
      <p:cxnSp>
        <p:nvCxnSpPr>
          <p:cNvPr id="12" name="Straight Arrow Connector 11"/>
          <p:cNvCxnSpPr/>
          <p:nvPr/>
        </p:nvCxnSpPr>
        <p:spPr>
          <a:xfrm>
            <a:off x="2362200" y="762000"/>
            <a:ext cx="14478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14400" y="228600"/>
            <a:ext cx="2514600" cy="762000"/>
          </a:xfrm>
          <a:prstGeom prst="roundRect">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10000"/>
                  </a:schemeClr>
                </a:solidFill>
              </a:rPr>
              <a:t>Kelly’s </a:t>
            </a:r>
            <a:endParaRPr lang="en-US" sz="3200" dirty="0">
              <a:solidFill>
                <a:schemeClr val="bg2">
                  <a:lumMod val="10000"/>
                </a:schemeClr>
              </a:solidFill>
            </a:endParaRPr>
          </a:p>
        </p:txBody>
      </p:sp>
      <p:cxnSp>
        <p:nvCxnSpPr>
          <p:cNvPr id="14" name="Straight Arrow Connector 13"/>
          <p:cNvCxnSpPr/>
          <p:nvPr/>
        </p:nvCxnSpPr>
        <p:spPr>
          <a:xfrm>
            <a:off x="1609725" y="2133600"/>
            <a:ext cx="1285875" cy="129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59204" y="1221921"/>
            <a:ext cx="2126796" cy="1596119"/>
          </a:xfrm>
          <a:prstGeom prst="roundRect">
            <a:avLst/>
          </a:prstGeom>
          <a:solidFill>
            <a:srgbClr val="19FF8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2">
                    <a:lumMod val="10000"/>
                  </a:schemeClr>
                </a:solidFill>
              </a:rPr>
              <a:t>David </a:t>
            </a:r>
            <a:r>
              <a:rPr lang="en-US" sz="2400" dirty="0" err="1" smtClean="0">
                <a:solidFill>
                  <a:schemeClr val="bg2">
                    <a:lumMod val="10000"/>
                  </a:schemeClr>
                </a:solidFill>
              </a:rPr>
              <a:t>Gasperson</a:t>
            </a:r>
            <a:endParaRPr lang="en-US" sz="2400" dirty="0" smtClean="0">
              <a:solidFill>
                <a:schemeClr val="bg2">
                  <a:lumMod val="10000"/>
                </a:schemeClr>
              </a:solidFill>
            </a:endParaRPr>
          </a:p>
          <a:p>
            <a:pPr algn="ctr"/>
            <a:r>
              <a:rPr lang="en-US" dirty="0" smtClean="0">
                <a:solidFill>
                  <a:schemeClr val="bg2">
                    <a:lumMod val="10000"/>
                  </a:schemeClr>
                </a:solidFill>
              </a:rPr>
              <a:t>P67-164 </a:t>
            </a:r>
          </a:p>
          <a:p>
            <a:pPr algn="ctr"/>
            <a:r>
              <a:rPr lang="en-US" dirty="0" smtClean="0">
                <a:solidFill>
                  <a:schemeClr val="bg2">
                    <a:lumMod val="10000"/>
                  </a:schemeClr>
                </a:solidFill>
              </a:rPr>
              <a:t>(DB 389-2469) </a:t>
            </a:r>
            <a:endParaRPr lang="en-US" dirty="0">
              <a:solidFill>
                <a:schemeClr val="bg2">
                  <a:lumMod val="10000"/>
                </a:schemeClr>
              </a:solidFill>
            </a:endParaRPr>
          </a:p>
        </p:txBody>
      </p:sp>
      <p:cxnSp>
        <p:nvCxnSpPr>
          <p:cNvPr id="17" name="Straight Arrow Connector 16"/>
          <p:cNvCxnSpPr/>
          <p:nvPr/>
        </p:nvCxnSpPr>
        <p:spPr>
          <a:xfrm flipV="1">
            <a:off x="2324100" y="4715442"/>
            <a:ext cx="2319338" cy="963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909638" y="5210175"/>
            <a:ext cx="2667000" cy="762000"/>
          </a:xfrm>
          <a:prstGeom prst="roundRect">
            <a:avLst/>
          </a:prstGeom>
          <a:solidFill>
            <a:schemeClr val="accent5">
              <a:lumMod val="60000"/>
              <a:lumOff val="4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lumMod val="10000"/>
                  </a:schemeClr>
                </a:solidFill>
              </a:rPr>
              <a:t>Mary Beth Ledford</a:t>
            </a:r>
          </a:p>
          <a:p>
            <a:pPr algn="ctr"/>
            <a:r>
              <a:rPr lang="en-US" sz="2000" dirty="0" smtClean="0">
                <a:solidFill>
                  <a:schemeClr val="bg2">
                    <a:lumMod val="10000"/>
                  </a:schemeClr>
                </a:solidFill>
              </a:rPr>
              <a:t>P67-138 (db 284-989)</a:t>
            </a:r>
            <a:endParaRPr lang="en-US" sz="2000" dirty="0">
              <a:solidFill>
                <a:schemeClr val="bg2">
                  <a:lumMod val="10000"/>
                </a:schemeClr>
              </a:solidFill>
            </a:endParaRPr>
          </a:p>
        </p:txBody>
      </p:sp>
      <p:sp>
        <p:nvSpPr>
          <p:cNvPr id="2" name="Rounded Rectangle 1"/>
          <p:cNvSpPr/>
          <p:nvPr/>
        </p:nvSpPr>
        <p:spPr>
          <a:xfrm>
            <a:off x="5991225" y="5495925"/>
            <a:ext cx="3019620" cy="1143000"/>
          </a:xfrm>
          <a:prstGeom prst="roundRect">
            <a:avLst/>
          </a:prstGeom>
          <a:solidFill>
            <a:srgbClr val="D4FC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Tax Maps as of 2012</a:t>
            </a:r>
            <a:endParaRPr lang="en-US" sz="2400" dirty="0">
              <a:solidFill>
                <a:schemeClr val="tx1"/>
              </a:solidFill>
            </a:endParaRPr>
          </a:p>
        </p:txBody>
      </p:sp>
    </p:spTree>
    <p:extLst>
      <p:ext uri="{BB962C8B-B14F-4D97-AF65-F5344CB8AC3E}">
        <p14:creationId xmlns:p14="http://schemas.microsoft.com/office/powerpoint/2010/main" val="10672343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par>
                                <p:cTn id="17" presetID="53"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33375" y="381000"/>
            <a:ext cx="8810625" cy="6038850"/>
            <a:chOff x="333375" y="381000"/>
            <a:chExt cx="8810625" cy="6038850"/>
          </a:xfrm>
        </p:grpSpPr>
        <p:pic>
          <p:nvPicPr>
            <p:cNvPr id="2050" name="Picture 2"/>
            <p:cNvPicPr>
              <a:picLocks noChangeAspect="1" noChangeArrowheads="1"/>
            </p:cNvPicPr>
            <p:nvPr/>
          </p:nvPicPr>
          <p:blipFill>
            <a:blip r:embed="rId2" cstate="print"/>
            <a:srcRect/>
            <a:stretch>
              <a:fillRect/>
            </a:stretch>
          </p:blipFill>
          <p:spPr bwMode="auto">
            <a:xfrm>
              <a:off x="333375" y="381000"/>
              <a:ext cx="8810625" cy="603885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172200" y="457200"/>
              <a:ext cx="2438400" cy="1265776"/>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1828800" y="457200"/>
              <a:ext cx="3343275" cy="1362075"/>
            </a:xfrm>
            <a:prstGeom prst="rect">
              <a:avLst/>
            </a:prstGeom>
            <a:noFill/>
            <a:ln w="9525">
              <a:noFill/>
              <a:miter lim="800000"/>
              <a:headEnd/>
              <a:tailEnd/>
            </a:ln>
          </p:spPr>
        </p:pic>
      </p:grpSp>
      <p:sp>
        <p:nvSpPr>
          <p:cNvPr id="5" name="Slide Number Placeholder 4"/>
          <p:cNvSpPr>
            <a:spLocks noGrp="1"/>
          </p:cNvSpPr>
          <p:nvPr>
            <p:ph type="sldNum" sz="quarter" idx="12"/>
          </p:nvPr>
        </p:nvSpPr>
        <p:spPr/>
        <p:txBody>
          <a:bodyPr/>
          <a:lstStyle/>
          <a:p>
            <a:fld id="{037EA441-6C55-4A85-BCFA-08FAC9143886}" type="slidenum">
              <a:rPr lang="en-US" smtClean="0"/>
              <a:pPr/>
              <a:t>72</a:t>
            </a:fld>
            <a:endParaRPr lang="en-US"/>
          </a:p>
        </p:txBody>
      </p:sp>
      <p:sp>
        <p:nvSpPr>
          <p:cNvPr id="12" name="Rectangle 11"/>
          <p:cNvSpPr/>
          <p:nvPr/>
        </p:nvSpPr>
        <p:spPr>
          <a:xfrm>
            <a:off x="1295400" y="5867400"/>
            <a:ext cx="6324600" cy="8382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Plat recorded in April 2016</a:t>
            </a:r>
            <a:r>
              <a:rPr lang="en-US" sz="3600" dirty="0" smtClean="0"/>
              <a:t>. </a:t>
            </a:r>
            <a:endParaRPr lang="en-US" sz="3600" dirty="0"/>
          </a:p>
        </p:txBody>
      </p:sp>
      <p:grpSp>
        <p:nvGrpSpPr>
          <p:cNvPr id="24" name="Group 23"/>
          <p:cNvGrpSpPr/>
          <p:nvPr/>
        </p:nvGrpSpPr>
        <p:grpSpPr>
          <a:xfrm>
            <a:off x="3176588" y="2247900"/>
            <a:ext cx="1971675" cy="2200275"/>
            <a:chOff x="3176588" y="2247900"/>
            <a:chExt cx="1971675" cy="2200275"/>
          </a:xfrm>
        </p:grpSpPr>
        <p:sp>
          <p:nvSpPr>
            <p:cNvPr id="6" name="Freeform 5"/>
            <p:cNvSpPr/>
            <p:nvPr/>
          </p:nvSpPr>
          <p:spPr>
            <a:xfrm>
              <a:off x="3176588" y="2247900"/>
              <a:ext cx="1971675" cy="2200275"/>
            </a:xfrm>
            <a:custGeom>
              <a:avLst/>
              <a:gdLst>
                <a:gd name="connsiteX0" fmla="*/ 962025 w 1971675"/>
                <a:gd name="connsiteY0" fmla="*/ 0 h 2200275"/>
                <a:gd name="connsiteX1" fmla="*/ 1033462 w 1971675"/>
                <a:gd name="connsiteY1" fmla="*/ 9525 h 2200275"/>
                <a:gd name="connsiteX2" fmla="*/ 1085850 w 1971675"/>
                <a:gd name="connsiteY2" fmla="*/ 28575 h 2200275"/>
                <a:gd name="connsiteX3" fmla="*/ 1133475 w 1971675"/>
                <a:gd name="connsiteY3" fmla="*/ 57150 h 2200275"/>
                <a:gd name="connsiteX4" fmla="*/ 1171575 w 1971675"/>
                <a:gd name="connsiteY4" fmla="*/ 85725 h 2200275"/>
                <a:gd name="connsiteX5" fmla="*/ 1204912 w 1971675"/>
                <a:gd name="connsiteY5" fmla="*/ 119063 h 2200275"/>
                <a:gd name="connsiteX6" fmla="*/ 1085850 w 1971675"/>
                <a:gd name="connsiteY6" fmla="*/ 247650 h 2200275"/>
                <a:gd name="connsiteX7" fmla="*/ 1238250 w 1971675"/>
                <a:gd name="connsiteY7" fmla="*/ 423863 h 2200275"/>
                <a:gd name="connsiteX8" fmla="*/ 1581150 w 1971675"/>
                <a:gd name="connsiteY8" fmla="*/ 928688 h 2200275"/>
                <a:gd name="connsiteX9" fmla="*/ 1700212 w 1971675"/>
                <a:gd name="connsiteY9" fmla="*/ 1123950 h 2200275"/>
                <a:gd name="connsiteX10" fmla="*/ 1828800 w 1971675"/>
                <a:gd name="connsiteY10" fmla="*/ 1076325 h 2200275"/>
                <a:gd name="connsiteX11" fmla="*/ 1862137 w 1971675"/>
                <a:gd name="connsiteY11" fmla="*/ 1128713 h 2200275"/>
                <a:gd name="connsiteX12" fmla="*/ 1890712 w 1971675"/>
                <a:gd name="connsiteY12" fmla="*/ 1214438 h 2200275"/>
                <a:gd name="connsiteX13" fmla="*/ 1914525 w 1971675"/>
                <a:gd name="connsiteY13" fmla="*/ 1323975 h 2200275"/>
                <a:gd name="connsiteX14" fmla="*/ 1928812 w 1971675"/>
                <a:gd name="connsiteY14" fmla="*/ 1438275 h 2200275"/>
                <a:gd name="connsiteX15" fmla="*/ 1933575 w 1971675"/>
                <a:gd name="connsiteY15" fmla="*/ 1528763 h 2200275"/>
                <a:gd name="connsiteX16" fmla="*/ 1952625 w 1971675"/>
                <a:gd name="connsiteY16" fmla="*/ 1585913 h 2200275"/>
                <a:gd name="connsiteX17" fmla="*/ 1952625 w 1971675"/>
                <a:gd name="connsiteY17" fmla="*/ 1585913 h 2200275"/>
                <a:gd name="connsiteX18" fmla="*/ 1971675 w 1971675"/>
                <a:gd name="connsiteY18" fmla="*/ 1614488 h 2200275"/>
                <a:gd name="connsiteX19" fmla="*/ 1585912 w 1971675"/>
                <a:gd name="connsiteY19" fmla="*/ 1919288 h 2200275"/>
                <a:gd name="connsiteX20" fmla="*/ 1552575 w 1971675"/>
                <a:gd name="connsiteY20" fmla="*/ 2200275 h 2200275"/>
                <a:gd name="connsiteX21" fmla="*/ 1471612 w 1971675"/>
                <a:gd name="connsiteY21" fmla="*/ 2062163 h 2200275"/>
                <a:gd name="connsiteX22" fmla="*/ 1347787 w 1971675"/>
                <a:gd name="connsiteY22" fmla="*/ 2085975 h 2200275"/>
                <a:gd name="connsiteX23" fmla="*/ 1066800 w 1971675"/>
                <a:gd name="connsiteY23" fmla="*/ 1985963 h 2200275"/>
                <a:gd name="connsiteX24" fmla="*/ 895350 w 1971675"/>
                <a:gd name="connsiteY24" fmla="*/ 1971675 h 2200275"/>
                <a:gd name="connsiteX25" fmla="*/ 728662 w 1971675"/>
                <a:gd name="connsiteY25" fmla="*/ 1933575 h 2200275"/>
                <a:gd name="connsiteX26" fmla="*/ 642937 w 1971675"/>
                <a:gd name="connsiteY26" fmla="*/ 1919288 h 2200275"/>
                <a:gd name="connsiteX27" fmla="*/ 500062 w 1971675"/>
                <a:gd name="connsiteY27" fmla="*/ 1857375 h 2200275"/>
                <a:gd name="connsiteX28" fmla="*/ 385762 w 1971675"/>
                <a:gd name="connsiteY28" fmla="*/ 1814513 h 2200275"/>
                <a:gd name="connsiteX29" fmla="*/ 300037 w 1971675"/>
                <a:gd name="connsiteY29" fmla="*/ 1733550 h 2200275"/>
                <a:gd name="connsiteX30" fmla="*/ 228600 w 1971675"/>
                <a:gd name="connsiteY30" fmla="*/ 1719263 h 2200275"/>
                <a:gd name="connsiteX31" fmla="*/ 209550 w 1971675"/>
                <a:gd name="connsiteY31" fmla="*/ 1704975 h 2200275"/>
                <a:gd name="connsiteX32" fmla="*/ 176212 w 1971675"/>
                <a:gd name="connsiteY32" fmla="*/ 1676400 h 2200275"/>
                <a:gd name="connsiteX33" fmla="*/ 0 w 1971675"/>
                <a:gd name="connsiteY33" fmla="*/ 1638300 h 2200275"/>
                <a:gd name="connsiteX34" fmla="*/ 962025 w 1971675"/>
                <a:gd name="connsiteY34"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1675" h="2200275">
                  <a:moveTo>
                    <a:pt x="962025" y="0"/>
                  </a:moveTo>
                  <a:lnTo>
                    <a:pt x="1033462" y="9525"/>
                  </a:lnTo>
                  <a:lnTo>
                    <a:pt x="1085850" y="28575"/>
                  </a:lnTo>
                  <a:lnTo>
                    <a:pt x="1133475" y="57150"/>
                  </a:lnTo>
                  <a:lnTo>
                    <a:pt x="1171575" y="85725"/>
                  </a:lnTo>
                  <a:lnTo>
                    <a:pt x="1204912" y="119063"/>
                  </a:lnTo>
                  <a:lnTo>
                    <a:pt x="1085850" y="247650"/>
                  </a:lnTo>
                  <a:lnTo>
                    <a:pt x="1238250" y="423863"/>
                  </a:lnTo>
                  <a:lnTo>
                    <a:pt x="1581150" y="928688"/>
                  </a:lnTo>
                  <a:lnTo>
                    <a:pt x="1700212" y="1123950"/>
                  </a:lnTo>
                  <a:lnTo>
                    <a:pt x="1828800" y="1076325"/>
                  </a:lnTo>
                  <a:lnTo>
                    <a:pt x="1862137" y="1128713"/>
                  </a:lnTo>
                  <a:lnTo>
                    <a:pt x="1890712" y="1214438"/>
                  </a:lnTo>
                  <a:lnTo>
                    <a:pt x="1914525" y="1323975"/>
                  </a:lnTo>
                  <a:lnTo>
                    <a:pt x="1928812" y="1438275"/>
                  </a:lnTo>
                  <a:lnTo>
                    <a:pt x="1933575" y="1528763"/>
                  </a:lnTo>
                  <a:lnTo>
                    <a:pt x="1952625" y="1585913"/>
                  </a:lnTo>
                  <a:lnTo>
                    <a:pt x="1952625" y="1585913"/>
                  </a:lnTo>
                  <a:lnTo>
                    <a:pt x="1971675" y="1614488"/>
                  </a:lnTo>
                  <a:lnTo>
                    <a:pt x="1585912" y="1919288"/>
                  </a:lnTo>
                  <a:lnTo>
                    <a:pt x="1552575" y="2200275"/>
                  </a:lnTo>
                  <a:lnTo>
                    <a:pt x="1471612" y="2062163"/>
                  </a:lnTo>
                  <a:lnTo>
                    <a:pt x="1347787" y="2085975"/>
                  </a:lnTo>
                  <a:lnTo>
                    <a:pt x="1066800" y="1985963"/>
                  </a:lnTo>
                  <a:lnTo>
                    <a:pt x="895350" y="1971675"/>
                  </a:lnTo>
                  <a:lnTo>
                    <a:pt x="728662" y="1933575"/>
                  </a:lnTo>
                  <a:lnTo>
                    <a:pt x="642937" y="1919288"/>
                  </a:lnTo>
                  <a:lnTo>
                    <a:pt x="500062" y="1857375"/>
                  </a:lnTo>
                  <a:lnTo>
                    <a:pt x="385762" y="1814513"/>
                  </a:lnTo>
                  <a:lnTo>
                    <a:pt x="300037" y="1733550"/>
                  </a:lnTo>
                  <a:lnTo>
                    <a:pt x="228600" y="1719263"/>
                  </a:lnTo>
                  <a:lnTo>
                    <a:pt x="209550" y="1704975"/>
                  </a:lnTo>
                  <a:lnTo>
                    <a:pt x="176212" y="1676400"/>
                  </a:lnTo>
                  <a:lnTo>
                    <a:pt x="0" y="1638300"/>
                  </a:lnTo>
                  <a:lnTo>
                    <a:pt x="962025" y="0"/>
                  </a:ln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3276600"/>
              <a:ext cx="1295400"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18.62 acres</a:t>
              </a:r>
              <a:endParaRPr lang="en-US" sz="1600" dirty="0">
                <a:solidFill>
                  <a:schemeClr val="tx1"/>
                </a:solidFill>
              </a:endParaRPr>
            </a:p>
          </p:txBody>
        </p:sp>
      </p:grpSp>
      <p:grpSp>
        <p:nvGrpSpPr>
          <p:cNvPr id="25" name="Group 24"/>
          <p:cNvGrpSpPr/>
          <p:nvPr/>
        </p:nvGrpSpPr>
        <p:grpSpPr>
          <a:xfrm>
            <a:off x="4757738" y="2605088"/>
            <a:ext cx="1100137" cy="1262062"/>
            <a:chOff x="4757738" y="2605088"/>
            <a:chExt cx="1100137" cy="1262062"/>
          </a:xfrm>
        </p:grpSpPr>
        <p:sp>
          <p:nvSpPr>
            <p:cNvPr id="8" name="Freeform 7"/>
            <p:cNvSpPr/>
            <p:nvPr/>
          </p:nvSpPr>
          <p:spPr>
            <a:xfrm>
              <a:off x="4757738" y="2605088"/>
              <a:ext cx="1100137" cy="1262062"/>
            </a:xfrm>
            <a:custGeom>
              <a:avLst/>
              <a:gdLst>
                <a:gd name="connsiteX0" fmla="*/ 0 w 1100137"/>
                <a:gd name="connsiteY0" fmla="*/ 571500 h 1262062"/>
                <a:gd name="connsiteX1" fmla="*/ 171450 w 1100137"/>
                <a:gd name="connsiteY1" fmla="*/ 438150 h 1262062"/>
                <a:gd name="connsiteX2" fmla="*/ 171450 w 1100137"/>
                <a:gd name="connsiteY2" fmla="*/ 342900 h 1262062"/>
                <a:gd name="connsiteX3" fmla="*/ 352425 w 1100137"/>
                <a:gd name="connsiteY3" fmla="*/ 157162 h 1262062"/>
                <a:gd name="connsiteX4" fmla="*/ 442912 w 1100137"/>
                <a:gd name="connsiteY4" fmla="*/ 142875 h 1262062"/>
                <a:gd name="connsiteX5" fmla="*/ 495300 w 1100137"/>
                <a:gd name="connsiteY5" fmla="*/ 128587 h 1262062"/>
                <a:gd name="connsiteX6" fmla="*/ 633412 w 1100137"/>
                <a:gd name="connsiteY6" fmla="*/ 138112 h 1262062"/>
                <a:gd name="connsiteX7" fmla="*/ 909637 w 1100137"/>
                <a:gd name="connsiteY7" fmla="*/ 0 h 1262062"/>
                <a:gd name="connsiteX8" fmla="*/ 942975 w 1100137"/>
                <a:gd name="connsiteY8" fmla="*/ 42862 h 1262062"/>
                <a:gd name="connsiteX9" fmla="*/ 947737 w 1100137"/>
                <a:gd name="connsiteY9" fmla="*/ 80962 h 1262062"/>
                <a:gd name="connsiteX10" fmla="*/ 976312 w 1100137"/>
                <a:gd name="connsiteY10" fmla="*/ 114300 h 1262062"/>
                <a:gd name="connsiteX11" fmla="*/ 990600 w 1100137"/>
                <a:gd name="connsiteY11" fmla="*/ 157162 h 1262062"/>
                <a:gd name="connsiteX12" fmla="*/ 990600 w 1100137"/>
                <a:gd name="connsiteY12" fmla="*/ 157162 h 1262062"/>
                <a:gd name="connsiteX13" fmla="*/ 1004887 w 1100137"/>
                <a:gd name="connsiteY13" fmla="*/ 252412 h 1262062"/>
                <a:gd name="connsiteX14" fmla="*/ 1009650 w 1100137"/>
                <a:gd name="connsiteY14" fmla="*/ 261937 h 1262062"/>
                <a:gd name="connsiteX15" fmla="*/ 995362 w 1100137"/>
                <a:gd name="connsiteY15" fmla="*/ 314325 h 1262062"/>
                <a:gd name="connsiteX16" fmla="*/ 995362 w 1100137"/>
                <a:gd name="connsiteY16" fmla="*/ 314325 h 1262062"/>
                <a:gd name="connsiteX17" fmla="*/ 1033462 w 1100137"/>
                <a:gd name="connsiteY17" fmla="*/ 390525 h 1262062"/>
                <a:gd name="connsiteX18" fmla="*/ 1066800 w 1100137"/>
                <a:gd name="connsiteY18" fmla="*/ 414337 h 1262062"/>
                <a:gd name="connsiteX19" fmla="*/ 1066800 w 1100137"/>
                <a:gd name="connsiteY19" fmla="*/ 447675 h 1262062"/>
                <a:gd name="connsiteX20" fmla="*/ 1085850 w 1100137"/>
                <a:gd name="connsiteY20" fmla="*/ 500062 h 1262062"/>
                <a:gd name="connsiteX21" fmla="*/ 1100137 w 1100137"/>
                <a:gd name="connsiteY21" fmla="*/ 519112 h 1262062"/>
                <a:gd name="connsiteX22" fmla="*/ 1095375 w 1100137"/>
                <a:gd name="connsiteY22" fmla="*/ 571500 h 1262062"/>
                <a:gd name="connsiteX23" fmla="*/ 1081087 w 1100137"/>
                <a:gd name="connsiteY23" fmla="*/ 609600 h 1262062"/>
                <a:gd name="connsiteX24" fmla="*/ 1081087 w 1100137"/>
                <a:gd name="connsiteY24" fmla="*/ 628650 h 1262062"/>
                <a:gd name="connsiteX25" fmla="*/ 1081087 w 1100137"/>
                <a:gd name="connsiteY25" fmla="*/ 676275 h 1262062"/>
                <a:gd name="connsiteX26" fmla="*/ 1081087 w 1100137"/>
                <a:gd name="connsiteY26" fmla="*/ 747712 h 1262062"/>
                <a:gd name="connsiteX27" fmla="*/ 1042987 w 1100137"/>
                <a:gd name="connsiteY27" fmla="*/ 785812 h 1262062"/>
                <a:gd name="connsiteX28" fmla="*/ 1038225 w 1100137"/>
                <a:gd name="connsiteY28" fmla="*/ 785812 h 1262062"/>
                <a:gd name="connsiteX29" fmla="*/ 1038225 w 1100137"/>
                <a:gd name="connsiteY29" fmla="*/ 823912 h 1262062"/>
                <a:gd name="connsiteX30" fmla="*/ 1038225 w 1100137"/>
                <a:gd name="connsiteY30" fmla="*/ 857250 h 1262062"/>
                <a:gd name="connsiteX31" fmla="*/ 1038225 w 1100137"/>
                <a:gd name="connsiteY31" fmla="*/ 881062 h 1262062"/>
                <a:gd name="connsiteX32" fmla="*/ 1023937 w 1100137"/>
                <a:gd name="connsiteY32" fmla="*/ 909637 h 1262062"/>
                <a:gd name="connsiteX33" fmla="*/ 1019175 w 1100137"/>
                <a:gd name="connsiteY33" fmla="*/ 933450 h 1262062"/>
                <a:gd name="connsiteX34" fmla="*/ 1033462 w 1100137"/>
                <a:gd name="connsiteY34" fmla="*/ 976312 h 1262062"/>
                <a:gd name="connsiteX35" fmla="*/ 395287 w 1100137"/>
                <a:gd name="connsiteY35" fmla="*/ 1262062 h 1262062"/>
                <a:gd name="connsiteX36" fmla="*/ 352425 w 1100137"/>
                <a:gd name="connsiteY36" fmla="*/ 1190625 h 1262062"/>
                <a:gd name="connsiteX37" fmla="*/ 347662 w 1100137"/>
                <a:gd name="connsiteY37" fmla="*/ 1066800 h 1262062"/>
                <a:gd name="connsiteX38" fmla="*/ 338137 w 1100137"/>
                <a:gd name="connsiteY38" fmla="*/ 947737 h 1262062"/>
                <a:gd name="connsiteX39" fmla="*/ 319087 w 1100137"/>
                <a:gd name="connsiteY39" fmla="*/ 847725 h 1262062"/>
                <a:gd name="connsiteX40" fmla="*/ 295275 w 1100137"/>
                <a:gd name="connsiteY40" fmla="*/ 804862 h 1262062"/>
                <a:gd name="connsiteX41" fmla="*/ 285750 w 1100137"/>
                <a:gd name="connsiteY41" fmla="*/ 766762 h 1262062"/>
                <a:gd name="connsiteX42" fmla="*/ 257175 w 1100137"/>
                <a:gd name="connsiteY42" fmla="*/ 714375 h 1262062"/>
                <a:gd name="connsiteX43" fmla="*/ 128587 w 1100137"/>
                <a:gd name="connsiteY43" fmla="*/ 771525 h 1262062"/>
                <a:gd name="connsiteX44" fmla="*/ 0 w 1100137"/>
                <a:gd name="connsiteY44" fmla="*/ 571500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37" h="1262062">
                  <a:moveTo>
                    <a:pt x="0" y="571500"/>
                  </a:moveTo>
                  <a:lnTo>
                    <a:pt x="171450" y="438150"/>
                  </a:lnTo>
                  <a:lnTo>
                    <a:pt x="171450" y="342900"/>
                  </a:lnTo>
                  <a:lnTo>
                    <a:pt x="352425" y="157162"/>
                  </a:lnTo>
                  <a:lnTo>
                    <a:pt x="442912" y="142875"/>
                  </a:lnTo>
                  <a:lnTo>
                    <a:pt x="495300" y="128587"/>
                  </a:lnTo>
                  <a:lnTo>
                    <a:pt x="633412" y="138112"/>
                  </a:lnTo>
                  <a:lnTo>
                    <a:pt x="909637" y="0"/>
                  </a:lnTo>
                  <a:lnTo>
                    <a:pt x="942975" y="42862"/>
                  </a:lnTo>
                  <a:lnTo>
                    <a:pt x="947737" y="80962"/>
                  </a:lnTo>
                  <a:lnTo>
                    <a:pt x="976312" y="114300"/>
                  </a:lnTo>
                  <a:lnTo>
                    <a:pt x="990600" y="157162"/>
                  </a:lnTo>
                  <a:lnTo>
                    <a:pt x="990600" y="157162"/>
                  </a:lnTo>
                  <a:lnTo>
                    <a:pt x="1004887" y="252412"/>
                  </a:lnTo>
                  <a:lnTo>
                    <a:pt x="1009650" y="261937"/>
                  </a:lnTo>
                  <a:lnTo>
                    <a:pt x="995362" y="314325"/>
                  </a:lnTo>
                  <a:lnTo>
                    <a:pt x="995362" y="314325"/>
                  </a:lnTo>
                  <a:lnTo>
                    <a:pt x="1033462" y="390525"/>
                  </a:lnTo>
                  <a:lnTo>
                    <a:pt x="1066800" y="414337"/>
                  </a:lnTo>
                  <a:lnTo>
                    <a:pt x="1066800" y="447675"/>
                  </a:lnTo>
                  <a:lnTo>
                    <a:pt x="1085850" y="500062"/>
                  </a:lnTo>
                  <a:lnTo>
                    <a:pt x="1100137" y="519112"/>
                  </a:lnTo>
                  <a:lnTo>
                    <a:pt x="1095375" y="571500"/>
                  </a:lnTo>
                  <a:lnTo>
                    <a:pt x="1081087" y="609600"/>
                  </a:lnTo>
                  <a:lnTo>
                    <a:pt x="1081087" y="628650"/>
                  </a:lnTo>
                  <a:lnTo>
                    <a:pt x="1081087" y="676275"/>
                  </a:lnTo>
                  <a:lnTo>
                    <a:pt x="1081087" y="747712"/>
                  </a:lnTo>
                  <a:lnTo>
                    <a:pt x="1042987" y="785812"/>
                  </a:lnTo>
                  <a:lnTo>
                    <a:pt x="1038225" y="785812"/>
                  </a:lnTo>
                  <a:lnTo>
                    <a:pt x="1038225" y="823912"/>
                  </a:lnTo>
                  <a:lnTo>
                    <a:pt x="1038225" y="857250"/>
                  </a:lnTo>
                  <a:lnTo>
                    <a:pt x="1038225" y="881062"/>
                  </a:lnTo>
                  <a:lnTo>
                    <a:pt x="1023937" y="909637"/>
                  </a:lnTo>
                  <a:lnTo>
                    <a:pt x="1019175" y="933450"/>
                  </a:lnTo>
                  <a:lnTo>
                    <a:pt x="1033462" y="976312"/>
                  </a:lnTo>
                  <a:lnTo>
                    <a:pt x="395287" y="1262062"/>
                  </a:lnTo>
                  <a:lnTo>
                    <a:pt x="352425" y="1190625"/>
                  </a:lnTo>
                  <a:lnTo>
                    <a:pt x="347662" y="1066800"/>
                  </a:lnTo>
                  <a:lnTo>
                    <a:pt x="338137" y="947737"/>
                  </a:lnTo>
                  <a:lnTo>
                    <a:pt x="319087" y="847725"/>
                  </a:lnTo>
                  <a:lnTo>
                    <a:pt x="295275" y="804862"/>
                  </a:lnTo>
                  <a:lnTo>
                    <a:pt x="285750" y="766762"/>
                  </a:lnTo>
                  <a:lnTo>
                    <a:pt x="257175" y="714375"/>
                  </a:lnTo>
                  <a:lnTo>
                    <a:pt x="128587" y="771525"/>
                  </a:lnTo>
                  <a:lnTo>
                    <a:pt x="0" y="57150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53000" y="2895600"/>
              <a:ext cx="838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7.13 acres</a:t>
              </a:r>
              <a:endParaRPr lang="en-US" sz="1600" dirty="0">
                <a:solidFill>
                  <a:schemeClr val="tx1"/>
                </a:solidFill>
              </a:endParaRPr>
            </a:p>
          </p:txBody>
        </p:sp>
      </p:grpSp>
      <p:sp>
        <p:nvSpPr>
          <p:cNvPr id="10" name="Down Arrow 9"/>
          <p:cNvSpPr/>
          <p:nvPr/>
        </p:nvSpPr>
        <p:spPr>
          <a:xfrm>
            <a:off x="5257800" y="1371600"/>
            <a:ext cx="381000" cy="1219200"/>
          </a:xfrm>
          <a:prstGeom prst="downArrow">
            <a:avLst/>
          </a:prstGeom>
          <a:solidFill>
            <a:srgbClr val="FF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477000" y="4038600"/>
            <a:ext cx="2362200" cy="609600"/>
          </a:xfrm>
          <a:prstGeom prst="roundRect">
            <a:avLst/>
          </a:prstGeom>
          <a:solidFill>
            <a:srgbClr val="82E329"/>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2">
                    <a:lumMod val="10000"/>
                  </a:schemeClr>
                </a:solidFill>
              </a:rPr>
              <a:t>Mary Beth Ledford</a:t>
            </a:r>
          </a:p>
        </p:txBody>
      </p:sp>
      <p:grpSp>
        <p:nvGrpSpPr>
          <p:cNvPr id="21" name="Group 20"/>
          <p:cNvGrpSpPr/>
          <p:nvPr/>
        </p:nvGrpSpPr>
        <p:grpSpPr>
          <a:xfrm>
            <a:off x="4733925" y="3590925"/>
            <a:ext cx="1557338" cy="1671638"/>
            <a:chOff x="4733925" y="3590925"/>
            <a:chExt cx="1557338" cy="1671638"/>
          </a:xfrm>
        </p:grpSpPr>
        <p:sp>
          <p:nvSpPr>
            <p:cNvPr id="11" name="Freeform 10"/>
            <p:cNvSpPr/>
            <p:nvPr/>
          </p:nvSpPr>
          <p:spPr>
            <a:xfrm>
              <a:off x="4733925" y="3590925"/>
              <a:ext cx="1557338" cy="1671638"/>
            </a:xfrm>
            <a:custGeom>
              <a:avLst/>
              <a:gdLst>
                <a:gd name="connsiteX0" fmla="*/ 1062038 w 1557338"/>
                <a:gd name="connsiteY0" fmla="*/ 0 h 1671638"/>
                <a:gd name="connsiteX1" fmla="*/ 1100138 w 1557338"/>
                <a:gd name="connsiteY1" fmla="*/ 42863 h 1671638"/>
                <a:gd name="connsiteX2" fmla="*/ 1095375 w 1557338"/>
                <a:gd name="connsiteY2" fmla="*/ 90488 h 1671638"/>
                <a:gd name="connsiteX3" fmla="*/ 1076325 w 1557338"/>
                <a:gd name="connsiteY3" fmla="*/ 152400 h 1671638"/>
                <a:gd name="connsiteX4" fmla="*/ 1066800 w 1557338"/>
                <a:gd name="connsiteY4" fmla="*/ 233363 h 1671638"/>
                <a:gd name="connsiteX5" fmla="*/ 1057275 w 1557338"/>
                <a:gd name="connsiteY5" fmla="*/ 280988 h 1671638"/>
                <a:gd name="connsiteX6" fmla="*/ 1042988 w 1557338"/>
                <a:gd name="connsiteY6" fmla="*/ 314325 h 1671638"/>
                <a:gd name="connsiteX7" fmla="*/ 1014413 w 1557338"/>
                <a:gd name="connsiteY7" fmla="*/ 352425 h 1671638"/>
                <a:gd name="connsiteX8" fmla="*/ 1014413 w 1557338"/>
                <a:gd name="connsiteY8" fmla="*/ 404813 h 1671638"/>
                <a:gd name="connsiteX9" fmla="*/ 1038225 w 1557338"/>
                <a:gd name="connsiteY9" fmla="*/ 466725 h 1671638"/>
                <a:gd name="connsiteX10" fmla="*/ 1057275 w 1557338"/>
                <a:gd name="connsiteY10" fmla="*/ 519113 h 1671638"/>
                <a:gd name="connsiteX11" fmla="*/ 1076325 w 1557338"/>
                <a:gd name="connsiteY11" fmla="*/ 585788 h 1671638"/>
                <a:gd name="connsiteX12" fmla="*/ 1090613 w 1557338"/>
                <a:gd name="connsiteY12" fmla="*/ 600075 h 1671638"/>
                <a:gd name="connsiteX13" fmla="*/ 1090613 w 1557338"/>
                <a:gd name="connsiteY13" fmla="*/ 676275 h 1671638"/>
                <a:gd name="connsiteX14" fmla="*/ 1119188 w 1557338"/>
                <a:gd name="connsiteY14" fmla="*/ 652463 h 1671638"/>
                <a:gd name="connsiteX15" fmla="*/ 1138238 w 1557338"/>
                <a:gd name="connsiteY15" fmla="*/ 647700 h 1671638"/>
                <a:gd name="connsiteX16" fmla="*/ 1162050 w 1557338"/>
                <a:gd name="connsiteY16" fmla="*/ 757238 h 1671638"/>
                <a:gd name="connsiteX17" fmla="*/ 1166813 w 1557338"/>
                <a:gd name="connsiteY17" fmla="*/ 814388 h 1671638"/>
                <a:gd name="connsiteX18" fmla="*/ 1190625 w 1557338"/>
                <a:gd name="connsiteY18" fmla="*/ 866775 h 1671638"/>
                <a:gd name="connsiteX19" fmla="*/ 1209675 w 1557338"/>
                <a:gd name="connsiteY19" fmla="*/ 909638 h 1671638"/>
                <a:gd name="connsiteX20" fmla="*/ 1233488 w 1557338"/>
                <a:gd name="connsiteY20" fmla="*/ 962025 h 1671638"/>
                <a:gd name="connsiteX21" fmla="*/ 1266825 w 1557338"/>
                <a:gd name="connsiteY21" fmla="*/ 1019175 h 1671638"/>
                <a:gd name="connsiteX22" fmla="*/ 1290638 w 1557338"/>
                <a:gd name="connsiteY22" fmla="*/ 1047750 h 1671638"/>
                <a:gd name="connsiteX23" fmla="*/ 1304925 w 1557338"/>
                <a:gd name="connsiteY23" fmla="*/ 1066800 h 1671638"/>
                <a:gd name="connsiteX24" fmla="*/ 1300163 w 1557338"/>
                <a:gd name="connsiteY24" fmla="*/ 1090613 h 1671638"/>
                <a:gd name="connsiteX25" fmla="*/ 1276350 w 1557338"/>
                <a:gd name="connsiteY25" fmla="*/ 1123950 h 1671638"/>
                <a:gd name="connsiteX26" fmla="*/ 1285875 w 1557338"/>
                <a:gd name="connsiteY26" fmla="*/ 1133475 h 1671638"/>
                <a:gd name="connsiteX27" fmla="*/ 1400175 w 1557338"/>
                <a:gd name="connsiteY27" fmla="*/ 1223963 h 1671638"/>
                <a:gd name="connsiteX28" fmla="*/ 1419225 w 1557338"/>
                <a:gd name="connsiteY28" fmla="*/ 1209675 h 1671638"/>
                <a:gd name="connsiteX29" fmla="*/ 1419225 w 1557338"/>
                <a:gd name="connsiteY29" fmla="*/ 1209675 h 1671638"/>
                <a:gd name="connsiteX30" fmla="*/ 1447800 w 1557338"/>
                <a:gd name="connsiteY30" fmla="*/ 1271588 h 1671638"/>
                <a:gd name="connsiteX31" fmla="*/ 1457325 w 1557338"/>
                <a:gd name="connsiteY31" fmla="*/ 1285875 h 1671638"/>
                <a:gd name="connsiteX32" fmla="*/ 1500188 w 1557338"/>
                <a:gd name="connsiteY32" fmla="*/ 1281113 h 1671638"/>
                <a:gd name="connsiteX33" fmla="*/ 1500188 w 1557338"/>
                <a:gd name="connsiteY33" fmla="*/ 1281113 h 1671638"/>
                <a:gd name="connsiteX34" fmla="*/ 1481138 w 1557338"/>
                <a:gd name="connsiteY34" fmla="*/ 1343025 h 1671638"/>
                <a:gd name="connsiteX35" fmla="*/ 1514475 w 1557338"/>
                <a:gd name="connsiteY35" fmla="*/ 1357313 h 1671638"/>
                <a:gd name="connsiteX36" fmla="*/ 1504950 w 1557338"/>
                <a:gd name="connsiteY36" fmla="*/ 1400175 h 1671638"/>
                <a:gd name="connsiteX37" fmla="*/ 1466850 w 1557338"/>
                <a:gd name="connsiteY37" fmla="*/ 1395413 h 1671638"/>
                <a:gd name="connsiteX38" fmla="*/ 1481138 w 1557338"/>
                <a:gd name="connsiteY38" fmla="*/ 1433513 h 1671638"/>
                <a:gd name="connsiteX39" fmla="*/ 1495425 w 1557338"/>
                <a:gd name="connsiteY39" fmla="*/ 1466850 h 1671638"/>
                <a:gd name="connsiteX40" fmla="*/ 1514475 w 1557338"/>
                <a:gd name="connsiteY40" fmla="*/ 1481138 h 1671638"/>
                <a:gd name="connsiteX41" fmla="*/ 1514475 w 1557338"/>
                <a:gd name="connsiteY41" fmla="*/ 1509713 h 1671638"/>
                <a:gd name="connsiteX42" fmla="*/ 1552575 w 1557338"/>
                <a:gd name="connsiteY42" fmla="*/ 1543050 h 1671638"/>
                <a:gd name="connsiteX43" fmla="*/ 1557338 w 1557338"/>
                <a:gd name="connsiteY43" fmla="*/ 1571625 h 1671638"/>
                <a:gd name="connsiteX44" fmla="*/ 1547813 w 1557338"/>
                <a:gd name="connsiteY44" fmla="*/ 1619250 h 1671638"/>
                <a:gd name="connsiteX45" fmla="*/ 1514475 w 1557338"/>
                <a:gd name="connsiteY45" fmla="*/ 1609725 h 1671638"/>
                <a:gd name="connsiteX46" fmla="*/ 1543050 w 1557338"/>
                <a:gd name="connsiteY46" fmla="*/ 1671638 h 1671638"/>
                <a:gd name="connsiteX47" fmla="*/ 0 w 1557338"/>
                <a:gd name="connsiteY47" fmla="*/ 871538 h 1671638"/>
                <a:gd name="connsiteX48" fmla="*/ 28575 w 1557338"/>
                <a:gd name="connsiteY48" fmla="*/ 581025 h 1671638"/>
                <a:gd name="connsiteX49" fmla="*/ 428625 w 1557338"/>
                <a:gd name="connsiteY49" fmla="*/ 276225 h 1671638"/>
                <a:gd name="connsiteX50" fmla="*/ 1062038 w 1557338"/>
                <a:gd name="connsiteY50" fmla="*/ 0 h 16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57338" h="1671638">
                  <a:moveTo>
                    <a:pt x="1062038" y="0"/>
                  </a:moveTo>
                  <a:lnTo>
                    <a:pt x="1100138" y="42863"/>
                  </a:lnTo>
                  <a:lnTo>
                    <a:pt x="1095375" y="90488"/>
                  </a:lnTo>
                  <a:lnTo>
                    <a:pt x="1076325" y="152400"/>
                  </a:lnTo>
                  <a:lnTo>
                    <a:pt x="1066800" y="233363"/>
                  </a:lnTo>
                  <a:lnTo>
                    <a:pt x="1057275" y="280988"/>
                  </a:lnTo>
                  <a:lnTo>
                    <a:pt x="1042988" y="314325"/>
                  </a:lnTo>
                  <a:lnTo>
                    <a:pt x="1014413" y="352425"/>
                  </a:lnTo>
                  <a:lnTo>
                    <a:pt x="1014413" y="404813"/>
                  </a:lnTo>
                  <a:lnTo>
                    <a:pt x="1038225" y="466725"/>
                  </a:lnTo>
                  <a:lnTo>
                    <a:pt x="1057275" y="519113"/>
                  </a:lnTo>
                  <a:lnTo>
                    <a:pt x="1076325" y="585788"/>
                  </a:lnTo>
                  <a:lnTo>
                    <a:pt x="1090613" y="600075"/>
                  </a:lnTo>
                  <a:lnTo>
                    <a:pt x="1090613" y="676275"/>
                  </a:lnTo>
                  <a:lnTo>
                    <a:pt x="1119188" y="652463"/>
                  </a:lnTo>
                  <a:lnTo>
                    <a:pt x="1138238" y="647700"/>
                  </a:lnTo>
                  <a:lnTo>
                    <a:pt x="1162050" y="757238"/>
                  </a:lnTo>
                  <a:lnTo>
                    <a:pt x="1166813" y="814388"/>
                  </a:lnTo>
                  <a:lnTo>
                    <a:pt x="1190625" y="866775"/>
                  </a:lnTo>
                  <a:lnTo>
                    <a:pt x="1209675" y="909638"/>
                  </a:lnTo>
                  <a:lnTo>
                    <a:pt x="1233488" y="962025"/>
                  </a:lnTo>
                  <a:lnTo>
                    <a:pt x="1266825" y="1019175"/>
                  </a:lnTo>
                  <a:lnTo>
                    <a:pt x="1290638" y="1047750"/>
                  </a:lnTo>
                  <a:lnTo>
                    <a:pt x="1304925" y="1066800"/>
                  </a:lnTo>
                  <a:lnTo>
                    <a:pt x="1300163" y="1090613"/>
                  </a:lnTo>
                  <a:lnTo>
                    <a:pt x="1276350" y="1123950"/>
                  </a:lnTo>
                  <a:lnTo>
                    <a:pt x="1285875" y="1133475"/>
                  </a:lnTo>
                  <a:lnTo>
                    <a:pt x="1400175" y="1223963"/>
                  </a:lnTo>
                  <a:lnTo>
                    <a:pt x="1419225" y="1209675"/>
                  </a:lnTo>
                  <a:lnTo>
                    <a:pt x="1419225" y="1209675"/>
                  </a:lnTo>
                  <a:lnTo>
                    <a:pt x="1447800" y="1271588"/>
                  </a:lnTo>
                  <a:lnTo>
                    <a:pt x="1457325" y="1285875"/>
                  </a:lnTo>
                  <a:lnTo>
                    <a:pt x="1500188" y="1281113"/>
                  </a:lnTo>
                  <a:lnTo>
                    <a:pt x="1500188" y="1281113"/>
                  </a:lnTo>
                  <a:lnTo>
                    <a:pt x="1481138" y="1343025"/>
                  </a:lnTo>
                  <a:lnTo>
                    <a:pt x="1514475" y="1357313"/>
                  </a:lnTo>
                  <a:lnTo>
                    <a:pt x="1504950" y="1400175"/>
                  </a:lnTo>
                  <a:lnTo>
                    <a:pt x="1466850" y="1395413"/>
                  </a:lnTo>
                  <a:lnTo>
                    <a:pt x="1481138" y="1433513"/>
                  </a:lnTo>
                  <a:lnTo>
                    <a:pt x="1495425" y="1466850"/>
                  </a:lnTo>
                  <a:lnTo>
                    <a:pt x="1514475" y="1481138"/>
                  </a:lnTo>
                  <a:lnTo>
                    <a:pt x="1514475" y="1509713"/>
                  </a:lnTo>
                  <a:lnTo>
                    <a:pt x="1552575" y="1543050"/>
                  </a:lnTo>
                  <a:lnTo>
                    <a:pt x="1557338" y="1571625"/>
                  </a:lnTo>
                  <a:lnTo>
                    <a:pt x="1547813" y="1619250"/>
                  </a:lnTo>
                  <a:lnTo>
                    <a:pt x="1514475" y="1609725"/>
                  </a:lnTo>
                  <a:lnTo>
                    <a:pt x="1543050" y="1671638"/>
                  </a:lnTo>
                  <a:lnTo>
                    <a:pt x="0" y="871538"/>
                  </a:lnTo>
                  <a:lnTo>
                    <a:pt x="28575" y="581025"/>
                  </a:lnTo>
                  <a:lnTo>
                    <a:pt x="428625" y="276225"/>
                  </a:lnTo>
                  <a:lnTo>
                    <a:pt x="1062038" y="0"/>
                  </a:lnTo>
                  <a:close/>
                </a:path>
              </a:pathLst>
            </a:custGeom>
            <a:solidFill>
              <a:srgbClr val="82E3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953000" y="4191000"/>
              <a:ext cx="685800" cy="304800"/>
            </a:xfrm>
            <a:prstGeom prst="rect">
              <a:avLst/>
            </a:prstGeom>
            <a:solidFill>
              <a:srgbClr val="82E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10.00 acres</a:t>
              </a:r>
              <a:endParaRPr lang="en-US" sz="1600" dirty="0">
                <a:solidFill>
                  <a:schemeClr val="tx1"/>
                </a:solidFill>
              </a:endParaRPr>
            </a:p>
          </p:txBody>
        </p:sp>
      </p:grpSp>
      <p:sp>
        <p:nvSpPr>
          <p:cNvPr id="20" name="Rounded Rectangle 19"/>
          <p:cNvSpPr/>
          <p:nvPr/>
        </p:nvSpPr>
        <p:spPr>
          <a:xfrm>
            <a:off x="1219200" y="4191000"/>
            <a:ext cx="1905000" cy="762000"/>
          </a:xfrm>
          <a:prstGeom prst="roundRect">
            <a:avLst/>
          </a:prstGeom>
          <a:solidFill>
            <a:schemeClr val="accent1">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bg2">
                  <a:lumMod val="10000"/>
                </a:schemeClr>
              </a:solidFill>
            </a:endParaRPr>
          </a:p>
          <a:p>
            <a:pPr algn="ctr"/>
            <a:r>
              <a:rPr lang="en-US" sz="2000" dirty="0" smtClean="0">
                <a:solidFill>
                  <a:schemeClr val="bg2">
                    <a:lumMod val="10000"/>
                  </a:schemeClr>
                </a:solidFill>
              </a:rPr>
              <a:t>David </a:t>
            </a:r>
            <a:r>
              <a:rPr lang="en-US" sz="2000" dirty="0" err="1" smtClean="0">
                <a:solidFill>
                  <a:schemeClr val="bg2">
                    <a:lumMod val="10000"/>
                  </a:schemeClr>
                </a:solidFill>
              </a:rPr>
              <a:t>Gasperson</a:t>
            </a:r>
            <a:endParaRPr lang="en-US" sz="2000" dirty="0" smtClean="0">
              <a:solidFill>
                <a:schemeClr val="bg2">
                  <a:lumMod val="10000"/>
                </a:schemeClr>
              </a:solidFill>
            </a:endParaRPr>
          </a:p>
          <a:p>
            <a:pPr algn="ctr"/>
            <a:endParaRPr lang="en-US" dirty="0">
              <a:solidFill>
                <a:schemeClr val="bg2">
                  <a:lumMod val="10000"/>
                </a:schemeClr>
              </a:solidFill>
            </a:endParaRPr>
          </a:p>
        </p:txBody>
      </p:sp>
    </p:spTree>
    <p:extLst>
      <p:ext uri="{BB962C8B-B14F-4D97-AF65-F5344CB8AC3E}">
        <p14:creationId xmlns:p14="http://schemas.microsoft.com/office/powerpoint/2010/main" val="17704983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1000" fill="hold"/>
                                        <p:tgtEl>
                                          <p:spTgt spid="24"/>
                                        </p:tgtEl>
                                        <p:attrNameLst>
                                          <p:attrName>ppt_w</p:attrName>
                                        </p:attrNameLst>
                                      </p:cBhvr>
                                      <p:tavLst>
                                        <p:tav tm="0">
                                          <p:val>
                                            <p:strVal val="#ppt_w+.3"/>
                                          </p:val>
                                        </p:tav>
                                        <p:tav tm="100000">
                                          <p:val>
                                            <p:strVal val="#ppt_w"/>
                                          </p:val>
                                        </p:tav>
                                      </p:tavLst>
                                    </p:anim>
                                    <p:anim calcmode="lin" valueType="num">
                                      <p:cBhvr>
                                        <p:cTn id="19" dur="1000" fill="hold"/>
                                        <p:tgtEl>
                                          <p:spTgt spid="24"/>
                                        </p:tgtEl>
                                        <p:attrNameLst>
                                          <p:attrName>ppt_h</p:attrName>
                                        </p:attrNameLst>
                                      </p:cBhvr>
                                      <p:tavLst>
                                        <p:tav tm="0">
                                          <p:val>
                                            <p:strVal val="#ppt_h"/>
                                          </p:val>
                                        </p:tav>
                                        <p:tav tm="100000">
                                          <p:val>
                                            <p:strVal val="#ppt_h"/>
                                          </p:val>
                                        </p:tav>
                                      </p:tavLst>
                                    </p:anim>
                                    <p:animEffect transition="in" filter="fade">
                                      <p:cBhvr>
                                        <p:cTn id="20" dur="1000"/>
                                        <p:tgtEl>
                                          <p:spTgt spid="24"/>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strVal val="#ppt_w+.3"/>
                                          </p:val>
                                        </p:tav>
                                        <p:tav tm="100000">
                                          <p:val>
                                            <p:strVal val="#ppt_w"/>
                                          </p:val>
                                        </p:tav>
                                      </p:tavLst>
                                    </p:anim>
                                    <p:anim calcmode="lin" valueType="num">
                                      <p:cBhvr>
                                        <p:cTn id="31" dur="1000" fill="hold"/>
                                        <p:tgtEl>
                                          <p:spTgt spid="21"/>
                                        </p:tgtEl>
                                        <p:attrNameLst>
                                          <p:attrName>ppt_h</p:attrName>
                                        </p:attrNameLst>
                                      </p:cBhvr>
                                      <p:tavLst>
                                        <p:tav tm="0">
                                          <p:val>
                                            <p:strVal val="#ppt_h"/>
                                          </p:val>
                                        </p:tav>
                                        <p:tav tm="100000">
                                          <p:val>
                                            <p:strVal val="#ppt_h"/>
                                          </p:val>
                                        </p:tav>
                                      </p:tavLst>
                                    </p:anim>
                                    <p:animEffect transition="in" filter="fade">
                                      <p:cBhvr>
                                        <p:cTn id="32" dur="1000"/>
                                        <p:tgtEl>
                                          <p:spTgt spid="21"/>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dissolve">
                                      <p:cBhvr>
                                        <p:cTn id="42" dur="2000"/>
                                        <p:tgtEl>
                                          <p:spTgt spid="25"/>
                                        </p:tgtEl>
                                      </p:cBhvr>
                                    </p:animEffect>
                                  </p:childTnLst>
                                </p:cTn>
                              </p:par>
                              <p:par>
                                <p:cTn id="43" presetID="47"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6"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333375" y="381000"/>
            <a:ext cx="8810625" cy="6038850"/>
            <a:chOff x="333375" y="381000"/>
            <a:chExt cx="8810625" cy="6038850"/>
          </a:xfrm>
        </p:grpSpPr>
        <p:pic>
          <p:nvPicPr>
            <p:cNvPr id="2050" name="Picture 2"/>
            <p:cNvPicPr>
              <a:picLocks noChangeAspect="1" noChangeArrowheads="1"/>
            </p:cNvPicPr>
            <p:nvPr/>
          </p:nvPicPr>
          <p:blipFill>
            <a:blip r:embed="rId2" cstate="print"/>
            <a:srcRect/>
            <a:stretch>
              <a:fillRect/>
            </a:stretch>
          </p:blipFill>
          <p:spPr bwMode="auto">
            <a:xfrm>
              <a:off x="333375" y="381000"/>
              <a:ext cx="8810625" cy="603885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172200" y="457200"/>
              <a:ext cx="2438400" cy="1265776"/>
            </a:xfrm>
            <a:prstGeom prst="rect">
              <a:avLst/>
            </a:prstGeom>
            <a:noFill/>
            <a:ln w="9525">
              <a:noFill/>
              <a:miter lim="800000"/>
              <a:headEnd/>
              <a:tailEnd/>
            </a:ln>
          </p:spPr>
        </p:pic>
      </p:grpSp>
      <p:sp>
        <p:nvSpPr>
          <p:cNvPr id="5" name="Slide Number Placeholder 4"/>
          <p:cNvSpPr>
            <a:spLocks noGrp="1"/>
          </p:cNvSpPr>
          <p:nvPr>
            <p:ph type="sldNum" sz="quarter" idx="12"/>
          </p:nvPr>
        </p:nvSpPr>
        <p:spPr/>
        <p:txBody>
          <a:bodyPr/>
          <a:lstStyle/>
          <a:p>
            <a:fld id="{037EA441-6C55-4A85-BCFA-08FAC9143886}" type="slidenum">
              <a:rPr lang="en-US" smtClean="0"/>
              <a:pPr/>
              <a:t>73</a:t>
            </a:fld>
            <a:endParaRPr lang="en-US"/>
          </a:p>
        </p:txBody>
      </p:sp>
      <p:grpSp>
        <p:nvGrpSpPr>
          <p:cNvPr id="3" name="Group 23"/>
          <p:cNvGrpSpPr/>
          <p:nvPr/>
        </p:nvGrpSpPr>
        <p:grpSpPr>
          <a:xfrm>
            <a:off x="3176588" y="2247900"/>
            <a:ext cx="1971675" cy="2200275"/>
            <a:chOff x="3176588" y="2247900"/>
            <a:chExt cx="1971675" cy="2200275"/>
          </a:xfrm>
        </p:grpSpPr>
        <p:sp>
          <p:nvSpPr>
            <p:cNvPr id="6" name="Freeform 5"/>
            <p:cNvSpPr/>
            <p:nvPr/>
          </p:nvSpPr>
          <p:spPr>
            <a:xfrm>
              <a:off x="3176588" y="2247900"/>
              <a:ext cx="1971675" cy="2200275"/>
            </a:xfrm>
            <a:custGeom>
              <a:avLst/>
              <a:gdLst>
                <a:gd name="connsiteX0" fmla="*/ 962025 w 1971675"/>
                <a:gd name="connsiteY0" fmla="*/ 0 h 2200275"/>
                <a:gd name="connsiteX1" fmla="*/ 1033462 w 1971675"/>
                <a:gd name="connsiteY1" fmla="*/ 9525 h 2200275"/>
                <a:gd name="connsiteX2" fmla="*/ 1085850 w 1971675"/>
                <a:gd name="connsiteY2" fmla="*/ 28575 h 2200275"/>
                <a:gd name="connsiteX3" fmla="*/ 1133475 w 1971675"/>
                <a:gd name="connsiteY3" fmla="*/ 57150 h 2200275"/>
                <a:gd name="connsiteX4" fmla="*/ 1171575 w 1971675"/>
                <a:gd name="connsiteY4" fmla="*/ 85725 h 2200275"/>
                <a:gd name="connsiteX5" fmla="*/ 1204912 w 1971675"/>
                <a:gd name="connsiteY5" fmla="*/ 119063 h 2200275"/>
                <a:gd name="connsiteX6" fmla="*/ 1085850 w 1971675"/>
                <a:gd name="connsiteY6" fmla="*/ 247650 h 2200275"/>
                <a:gd name="connsiteX7" fmla="*/ 1238250 w 1971675"/>
                <a:gd name="connsiteY7" fmla="*/ 423863 h 2200275"/>
                <a:gd name="connsiteX8" fmla="*/ 1581150 w 1971675"/>
                <a:gd name="connsiteY8" fmla="*/ 928688 h 2200275"/>
                <a:gd name="connsiteX9" fmla="*/ 1700212 w 1971675"/>
                <a:gd name="connsiteY9" fmla="*/ 1123950 h 2200275"/>
                <a:gd name="connsiteX10" fmla="*/ 1828800 w 1971675"/>
                <a:gd name="connsiteY10" fmla="*/ 1076325 h 2200275"/>
                <a:gd name="connsiteX11" fmla="*/ 1862137 w 1971675"/>
                <a:gd name="connsiteY11" fmla="*/ 1128713 h 2200275"/>
                <a:gd name="connsiteX12" fmla="*/ 1890712 w 1971675"/>
                <a:gd name="connsiteY12" fmla="*/ 1214438 h 2200275"/>
                <a:gd name="connsiteX13" fmla="*/ 1914525 w 1971675"/>
                <a:gd name="connsiteY13" fmla="*/ 1323975 h 2200275"/>
                <a:gd name="connsiteX14" fmla="*/ 1928812 w 1971675"/>
                <a:gd name="connsiteY14" fmla="*/ 1438275 h 2200275"/>
                <a:gd name="connsiteX15" fmla="*/ 1933575 w 1971675"/>
                <a:gd name="connsiteY15" fmla="*/ 1528763 h 2200275"/>
                <a:gd name="connsiteX16" fmla="*/ 1952625 w 1971675"/>
                <a:gd name="connsiteY16" fmla="*/ 1585913 h 2200275"/>
                <a:gd name="connsiteX17" fmla="*/ 1952625 w 1971675"/>
                <a:gd name="connsiteY17" fmla="*/ 1585913 h 2200275"/>
                <a:gd name="connsiteX18" fmla="*/ 1971675 w 1971675"/>
                <a:gd name="connsiteY18" fmla="*/ 1614488 h 2200275"/>
                <a:gd name="connsiteX19" fmla="*/ 1585912 w 1971675"/>
                <a:gd name="connsiteY19" fmla="*/ 1919288 h 2200275"/>
                <a:gd name="connsiteX20" fmla="*/ 1552575 w 1971675"/>
                <a:gd name="connsiteY20" fmla="*/ 2200275 h 2200275"/>
                <a:gd name="connsiteX21" fmla="*/ 1471612 w 1971675"/>
                <a:gd name="connsiteY21" fmla="*/ 2062163 h 2200275"/>
                <a:gd name="connsiteX22" fmla="*/ 1347787 w 1971675"/>
                <a:gd name="connsiteY22" fmla="*/ 2085975 h 2200275"/>
                <a:gd name="connsiteX23" fmla="*/ 1066800 w 1971675"/>
                <a:gd name="connsiteY23" fmla="*/ 1985963 h 2200275"/>
                <a:gd name="connsiteX24" fmla="*/ 895350 w 1971675"/>
                <a:gd name="connsiteY24" fmla="*/ 1971675 h 2200275"/>
                <a:gd name="connsiteX25" fmla="*/ 728662 w 1971675"/>
                <a:gd name="connsiteY25" fmla="*/ 1933575 h 2200275"/>
                <a:gd name="connsiteX26" fmla="*/ 642937 w 1971675"/>
                <a:gd name="connsiteY26" fmla="*/ 1919288 h 2200275"/>
                <a:gd name="connsiteX27" fmla="*/ 500062 w 1971675"/>
                <a:gd name="connsiteY27" fmla="*/ 1857375 h 2200275"/>
                <a:gd name="connsiteX28" fmla="*/ 385762 w 1971675"/>
                <a:gd name="connsiteY28" fmla="*/ 1814513 h 2200275"/>
                <a:gd name="connsiteX29" fmla="*/ 300037 w 1971675"/>
                <a:gd name="connsiteY29" fmla="*/ 1733550 h 2200275"/>
                <a:gd name="connsiteX30" fmla="*/ 228600 w 1971675"/>
                <a:gd name="connsiteY30" fmla="*/ 1719263 h 2200275"/>
                <a:gd name="connsiteX31" fmla="*/ 209550 w 1971675"/>
                <a:gd name="connsiteY31" fmla="*/ 1704975 h 2200275"/>
                <a:gd name="connsiteX32" fmla="*/ 176212 w 1971675"/>
                <a:gd name="connsiteY32" fmla="*/ 1676400 h 2200275"/>
                <a:gd name="connsiteX33" fmla="*/ 0 w 1971675"/>
                <a:gd name="connsiteY33" fmla="*/ 1638300 h 2200275"/>
                <a:gd name="connsiteX34" fmla="*/ 962025 w 1971675"/>
                <a:gd name="connsiteY34"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1675" h="2200275">
                  <a:moveTo>
                    <a:pt x="962025" y="0"/>
                  </a:moveTo>
                  <a:lnTo>
                    <a:pt x="1033462" y="9525"/>
                  </a:lnTo>
                  <a:lnTo>
                    <a:pt x="1085850" y="28575"/>
                  </a:lnTo>
                  <a:lnTo>
                    <a:pt x="1133475" y="57150"/>
                  </a:lnTo>
                  <a:lnTo>
                    <a:pt x="1171575" y="85725"/>
                  </a:lnTo>
                  <a:lnTo>
                    <a:pt x="1204912" y="119063"/>
                  </a:lnTo>
                  <a:lnTo>
                    <a:pt x="1085850" y="247650"/>
                  </a:lnTo>
                  <a:lnTo>
                    <a:pt x="1238250" y="423863"/>
                  </a:lnTo>
                  <a:lnTo>
                    <a:pt x="1581150" y="928688"/>
                  </a:lnTo>
                  <a:lnTo>
                    <a:pt x="1700212" y="1123950"/>
                  </a:lnTo>
                  <a:lnTo>
                    <a:pt x="1828800" y="1076325"/>
                  </a:lnTo>
                  <a:lnTo>
                    <a:pt x="1862137" y="1128713"/>
                  </a:lnTo>
                  <a:lnTo>
                    <a:pt x="1890712" y="1214438"/>
                  </a:lnTo>
                  <a:lnTo>
                    <a:pt x="1914525" y="1323975"/>
                  </a:lnTo>
                  <a:lnTo>
                    <a:pt x="1928812" y="1438275"/>
                  </a:lnTo>
                  <a:lnTo>
                    <a:pt x="1933575" y="1528763"/>
                  </a:lnTo>
                  <a:lnTo>
                    <a:pt x="1952625" y="1585913"/>
                  </a:lnTo>
                  <a:lnTo>
                    <a:pt x="1952625" y="1585913"/>
                  </a:lnTo>
                  <a:lnTo>
                    <a:pt x="1971675" y="1614488"/>
                  </a:lnTo>
                  <a:lnTo>
                    <a:pt x="1585912" y="1919288"/>
                  </a:lnTo>
                  <a:lnTo>
                    <a:pt x="1552575" y="2200275"/>
                  </a:lnTo>
                  <a:lnTo>
                    <a:pt x="1471612" y="2062163"/>
                  </a:lnTo>
                  <a:lnTo>
                    <a:pt x="1347787" y="2085975"/>
                  </a:lnTo>
                  <a:lnTo>
                    <a:pt x="1066800" y="1985963"/>
                  </a:lnTo>
                  <a:lnTo>
                    <a:pt x="895350" y="1971675"/>
                  </a:lnTo>
                  <a:lnTo>
                    <a:pt x="728662" y="1933575"/>
                  </a:lnTo>
                  <a:lnTo>
                    <a:pt x="642937" y="1919288"/>
                  </a:lnTo>
                  <a:lnTo>
                    <a:pt x="500062" y="1857375"/>
                  </a:lnTo>
                  <a:lnTo>
                    <a:pt x="385762" y="1814513"/>
                  </a:lnTo>
                  <a:lnTo>
                    <a:pt x="300037" y="1733550"/>
                  </a:lnTo>
                  <a:lnTo>
                    <a:pt x="228600" y="1719263"/>
                  </a:lnTo>
                  <a:lnTo>
                    <a:pt x="209550" y="1704975"/>
                  </a:lnTo>
                  <a:lnTo>
                    <a:pt x="176212" y="1676400"/>
                  </a:lnTo>
                  <a:lnTo>
                    <a:pt x="0" y="1638300"/>
                  </a:lnTo>
                  <a:lnTo>
                    <a:pt x="962025" y="0"/>
                  </a:ln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3276600"/>
              <a:ext cx="1295400"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18.62 acres</a:t>
              </a:r>
              <a:endParaRPr lang="en-US" sz="1600" dirty="0">
                <a:solidFill>
                  <a:schemeClr val="tx1"/>
                </a:solidFill>
              </a:endParaRPr>
            </a:p>
          </p:txBody>
        </p:sp>
      </p:grpSp>
      <p:grpSp>
        <p:nvGrpSpPr>
          <p:cNvPr id="4" name="Group 24"/>
          <p:cNvGrpSpPr/>
          <p:nvPr/>
        </p:nvGrpSpPr>
        <p:grpSpPr>
          <a:xfrm>
            <a:off x="4757738" y="2605088"/>
            <a:ext cx="1100137" cy="1262062"/>
            <a:chOff x="4757738" y="2605088"/>
            <a:chExt cx="1100137" cy="1262062"/>
          </a:xfrm>
        </p:grpSpPr>
        <p:sp>
          <p:nvSpPr>
            <p:cNvPr id="8" name="Freeform 7"/>
            <p:cNvSpPr/>
            <p:nvPr/>
          </p:nvSpPr>
          <p:spPr>
            <a:xfrm>
              <a:off x="4757738" y="2605088"/>
              <a:ext cx="1100137" cy="1262062"/>
            </a:xfrm>
            <a:custGeom>
              <a:avLst/>
              <a:gdLst>
                <a:gd name="connsiteX0" fmla="*/ 0 w 1100137"/>
                <a:gd name="connsiteY0" fmla="*/ 571500 h 1262062"/>
                <a:gd name="connsiteX1" fmla="*/ 171450 w 1100137"/>
                <a:gd name="connsiteY1" fmla="*/ 438150 h 1262062"/>
                <a:gd name="connsiteX2" fmla="*/ 171450 w 1100137"/>
                <a:gd name="connsiteY2" fmla="*/ 342900 h 1262062"/>
                <a:gd name="connsiteX3" fmla="*/ 352425 w 1100137"/>
                <a:gd name="connsiteY3" fmla="*/ 157162 h 1262062"/>
                <a:gd name="connsiteX4" fmla="*/ 442912 w 1100137"/>
                <a:gd name="connsiteY4" fmla="*/ 142875 h 1262062"/>
                <a:gd name="connsiteX5" fmla="*/ 495300 w 1100137"/>
                <a:gd name="connsiteY5" fmla="*/ 128587 h 1262062"/>
                <a:gd name="connsiteX6" fmla="*/ 633412 w 1100137"/>
                <a:gd name="connsiteY6" fmla="*/ 138112 h 1262062"/>
                <a:gd name="connsiteX7" fmla="*/ 909637 w 1100137"/>
                <a:gd name="connsiteY7" fmla="*/ 0 h 1262062"/>
                <a:gd name="connsiteX8" fmla="*/ 942975 w 1100137"/>
                <a:gd name="connsiteY8" fmla="*/ 42862 h 1262062"/>
                <a:gd name="connsiteX9" fmla="*/ 947737 w 1100137"/>
                <a:gd name="connsiteY9" fmla="*/ 80962 h 1262062"/>
                <a:gd name="connsiteX10" fmla="*/ 976312 w 1100137"/>
                <a:gd name="connsiteY10" fmla="*/ 114300 h 1262062"/>
                <a:gd name="connsiteX11" fmla="*/ 990600 w 1100137"/>
                <a:gd name="connsiteY11" fmla="*/ 157162 h 1262062"/>
                <a:gd name="connsiteX12" fmla="*/ 990600 w 1100137"/>
                <a:gd name="connsiteY12" fmla="*/ 157162 h 1262062"/>
                <a:gd name="connsiteX13" fmla="*/ 1004887 w 1100137"/>
                <a:gd name="connsiteY13" fmla="*/ 252412 h 1262062"/>
                <a:gd name="connsiteX14" fmla="*/ 1009650 w 1100137"/>
                <a:gd name="connsiteY14" fmla="*/ 261937 h 1262062"/>
                <a:gd name="connsiteX15" fmla="*/ 995362 w 1100137"/>
                <a:gd name="connsiteY15" fmla="*/ 314325 h 1262062"/>
                <a:gd name="connsiteX16" fmla="*/ 995362 w 1100137"/>
                <a:gd name="connsiteY16" fmla="*/ 314325 h 1262062"/>
                <a:gd name="connsiteX17" fmla="*/ 1033462 w 1100137"/>
                <a:gd name="connsiteY17" fmla="*/ 390525 h 1262062"/>
                <a:gd name="connsiteX18" fmla="*/ 1066800 w 1100137"/>
                <a:gd name="connsiteY18" fmla="*/ 414337 h 1262062"/>
                <a:gd name="connsiteX19" fmla="*/ 1066800 w 1100137"/>
                <a:gd name="connsiteY19" fmla="*/ 447675 h 1262062"/>
                <a:gd name="connsiteX20" fmla="*/ 1085850 w 1100137"/>
                <a:gd name="connsiteY20" fmla="*/ 500062 h 1262062"/>
                <a:gd name="connsiteX21" fmla="*/ 1100137 w 1100137"/>
                <a:gd name="connsiteY21" fmla="*/ 519112 h 1262062"/>
                <a:gd name="connsiteX22" fmla="*/ 1095375 w 1100137"/>
                <a:gd name="connsiteY22" fmla="*/ 571500 h 1262062"/>
                <a:gd name="connsiteX23" fmla="*/ 1081087 w 1100137"/>
                <a:gd name="connsiteY23" fmla="*/ 609600 h 1262062"/>
                <a:gd name="connsiteX24" fmla="*/ 1081087 w 1100137"/>
                <a:gd name="connsiteY24" fmla="*/ 628650 h 1262062"/>
                <a:gd name="connsiteX25" fmla="*/ 1081087 w 1100137"/>
                <a:gd name="connsiteY25" fmla="*/ 676275 h 1262062"/>
                <a:gd name="connsiteX26" fmla="*/ 1081087 w 1100137"/>
                <a:gd name="connsiteY26" fmla="*/ 747712 h 1262062"/>
                <a:gd name="connsiteX27" fmla="*/ 1042987 w 1100137"/>
                <a:gd name="connsiteY27" fmla="*/ 785812 h 1262062"/>
                <a:gd name="connsiteX28" fmla="*/ 1038225 w 1100137"/>
                <a:gd name="connsiteY28" fmla="*/ 785812 h 1262062"/>
                <a:gd name="connsiteX29" fmla="*/ 1038225 w 1100137"/>
                <a:gd name="connsiteY29" fmla="*/ 823912 h 1262062"/>
                <a:gd name="connsiteX30" fmla="*/ 1038225 w 1100137"/>
                <a:gd name="connsiteY30" fmla="*/ 857250 h 1262062"/>
                <a:gd name="connsiteX31" fmla="*/ 1038225 w 1100137"/>
                <a:gd name="connsiteY31" fmla="*/ 881062 h 1262062"/>
                <a:gd name="connsiteX32" fmla="*/ 1023937 w 1100137"/>
                <a:gd name="connsiteY32" fmla="*/ 909637 h 1262062"/>
                <a:gd name="connsiteX33" fmla="*/ 1019175 w 1100137"/>
                <a:gd name="connsiteY33" fmla="*/ 933450 h 1262062"/>
                <a:gd name="connsiteX34" fmla="*/ 1033462 w 1100137"/>
                <a:gd name="connsiteY34" fmla="*/ 976312 h 1262062"/>
                <a:gd name="connsiteX35" fmla="*/ 395287 w 1100137"/>
                <a:gd name="connsiteY35" fmla="*/ 1262062 h 1262062"/>
                <a:gd name="connsiteX36" fmla="*/ 352425 w 1100137"/>
                <a:gd name="connsiteY36" fmla="*/ 1190625 h 1262062"/>
                <a:gd name="connsiteX37" fmla="*/ 347662 w 1100137"/>
                <a:gd name="connsiteY37" fmla="*/ 1066800 h 1262062"/>
                <a:gd name="connsiteX38" fmla="*/ 338137 w 1100137"/>
                <a:gd name="connsiteY38" fmla="*/ 947737 h 1262062"/>
                <a:gd name="connsiteX39" fmla="*/ 319087 w 1100137"/>
                <a:gd name="connsiteY39" fmla="*/ 847725 h 1262062"/>
                <a:gd name="connsiteX40" fmla="*/ 295275 w 1100137"/>
                <a:gd name="connsiteY40" fmla="*/ 804862 h 1262062"/>
                <a:gd name="connsiteX41" fmla="*/ 285750 w 1100137"/>
                <a:gd name="connsiteY41" fmla="*/ 766762 h 1262062"/>
                <a:gd name="connsiteX42" fmla="*/ 257175 w 1100137"/>
                <a:gd name="connsiteY42" fmla="*/ 714375 h 1262062"/>
                <a:gd name="connsiteX43" fmla="*/ 128587 w 1100137"/>
                <a:gd name="connsiteY43" fmla="*/ 771525 h 1262062"/>
                <a:gd name="connsiteX44" fmla="*/ 0 w 1100137"/>
                <a:gd name="connsiteY44" fmla="*/ 571500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37" h="1262062">
                  <a:moveTo>
                    <a:pt x="0" y="571500"/>
                  </a:moveTo>
                  <a:lnTo>
                    <a:pt x="171450" y="438150"/>
                  </a:lnTo>
                  <a:lnTo>
                    <a:pt x="171450" y="342900"/>
                  </a:lnTo>
                  <a:lnTo>
                    <a:pt x="352425" y="157162"/>
                  </a:lnTo>
                  <a:lnTo>
                    <a:pt x="442912" y="142875"/>
                  </a:lnTo>
                  <a:lnTo>
                    <a:pt x="495300" y="128587"/>
                  </a:lnTo>
                  <a:lnTo>
                    <a:pt x="633412" y="138112"/>
                  </a:lnTo>
                  <a:lnTo>
                    <a:pt x="909637" y="0"/>
                  </a:lnTo>
                  <a:lnTo>
                    <a:pt x="942975" y="42862"/>
                  </a:lnTo>
                  <a:lnTo>
                    <a:pt x="947737" y="80962"/>
                  </a:lnTo>
                  <a:lnTo>
                    <a:pt x="976312" y="114300"/>
                  </a:lnTo>
                  <a:lnTo>
                    <a:pt x="990600" y="157162"/>
                  </a:lnTo>
                  <a:lnTo>
                    <a:pt x="990600" y="157162"/>
                  </a:lnTo>
                  <a:lnTo>
                    <a:pt x="1004887" y="252412"/>
                  </a:lnTo>
                  <a:lnTo>
                    <a:pt x="1009650" y="261937"/>
                  </a:lnTo>
                  <a:lnTo>
                    <a:pt x="995362" y="314325"/>
                  </a:lnTo>
                  <a:lnTo>
                    <a:pt x="995362" y="314325"/>
                  </a:lnTo>
                  <a:lnTo>
                    <a:pt x="1033462" y="390525"/>
                  </a:lnTo>
                  <a:lnTo>
                    <a:pt x="1066800" y="414337"/>
                  </a:lnTo>
                  <a:lnTo>
                    <a:pt x="1066800" y="447675"/>
                  </a:lnTo>
                  <a:lnTo>
                    <a:pt x="1085850" y="500062"/>
                  </a:lnTo>
                  <a:lnTo>
                    <a:pt x="1100137" y="519112"/>
                  </a:lnTo>
                  <a:lnTo>
                    <a:pt x="1095375" y="571500"/>
                  </a:lnTo>
                  <a:lnTo>
                    <a:pt x="1081087" y="609600"/>
                  </a:lnTo>
                  <a:lnTo>
                    <a:pt x="1081087" y="628650"/>
                  </a:lnTo>
                  <a:lnTo>
                    <a:pt x="1081087" y="676275"/>
                  </a:lnTo>
                  <a:lnTo>
                    <a:pt x="1081087" y="747712"/>
                  </a:lnTo>
                  <a:lnTo>
                    <a:pt x="1042987" y="785812"/>
                  </a:lnTo>
                  <a:lnTo>
                    <a:pt x="1038225" y="785812"/>
                  </a:lnTo>
                  <a:lnTo>
                    <a:pt x="1038225" y="823912"/>
                  </a:lnTo>
                  <a:lnTo>
                    <a:pt x="1038225" y="857250"/>
                  </a:lnTo>
                  <a:lnTo>
                    <a:pt x="1038225" y="881062"/>
                  </a:lnTo>
                  <a:lnTo>
                    <a:pt x="1023937" y="909637"/>
                  </a:lnTo>
                  <a:lnTo>
                    <a:pt x="1019175" y="933450"/>
                  </a:lnTo>
                  <a:lnTo>
                    <a:pt x="1033462" y="976312"/>
                  </a:lnTo>
                  <a:lnTo>
                    <a:pt x="395287" y="1262062"/>
                  </a:lnTo>
                  <a:lnTo>
                    <a:pt x="352425" y="1190625"/>
                  </a:lnTo>
                  <a:lnTo>
                    <a:pt x="347662" y="1066800"/>
                  </a:lnTo>
                  <a:lnTo>
                    <a:pt x="338137" y="947737"/>
                  </a:lnTo>
                  <a:lnTo>
                    <a:pt x="319087" y="847725"/>
                  </a:lnTo>
                  <a:lnTo>
                    <a:pt x="295275" y="804862"/>
                  </a:lnTo>
                  <a:lnTo>
                    <a:pt x="285750" y="766762"/>
                  </a:lnTo>
                  <a:lnTo>
                    <a:pt x="257175" y="714375"/>
                  </a:lnTo>
                  <a:lnTo>
                    <a:pt x="128587" y="771525"/>
                  </a:lnTo>
                  <a:lnTo>
                    <a:pt x="0" y="57150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53000" y="2819400"/>
              <a:ext cx="838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7.13 acres</a:t>
              </a:r>
              <a:endParaRPr lang="en-US" sz="1600" dirty="0">
                <a:solidFill>
                  <a:schemeClr val="tx1"/>
                </a:solidFill>
              </a:endParaRPr>
            </a:p>
          </p:txBody>
        </p:sp>
      </p:grpSp>
      <p:sp>
        <p:nvSpPr>
          <p:cNvPr id="21" name="Oval 20"/>
          <p:cNvSpPr/>
          <p:nvPr/>
        </p:nvSpPr>
        <p:spPr>
          <a:xfrm>
            <a:off x="2895600" y="1447800"/>
            <a:ext cx="1447800" cy="685800"/>
          </a:xfrm>
          <a:prstGeom prst="ellipse">
            <a:avLst/>
          </a:prstGeom>
          <a:noFill/>
          <a:ln w="57150">
            <a:solidFill>
              <a:srgbClr val="355CD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34200" y="3810000"/>
            <a:ext cx="1447800" cy="685800"/>
          </a:xfrm>
          <a:prstGeom prst="ellipse">
            <a:avLst/>
          </a:prstGeom>
          <a:noFill/>
          <a:ln w="57150">
            <a:solidFill>
              <a:srgbClr val="355CD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3"/>
          <p:cNvPicPr>
            <a:picLocks noChangeAspect="1" noChangeArrowheads="1"/>
          </p:cNvPicPr>
          <p:nvPr/>
        </p:nvPicPr>
        <p:blipFill>
          <a:blip r:embed="rId4" cstate="print"/>
          <a:srcRect/>
          <a:stretch>
            <a:fillRect/>
          </a:stretch>
        </p:blipFill>
        <p:spPr bwMode="auto">
          <a:xfrm>
            <a:off x="4648200" y="304800"/>
            <a:ext cx="4343400" cy="1656761"/>
          </a:xfrm>
          <a:prstGeom prst="rect">
            <a:avLst/>
          </a:prstGeom>
          <a:noFill/>
          <a:ln w="9525">
            <a:noFill/>
            <a:miter lim="800000"/>
            <a:headEnd/>
            <a:tailEnd/>
          </a:ln>
        </p:spPr>
      </p:pic>
      <p:pic>
        <p:nvPicPr>
          <p:cNvPr id="13316" name="Picture 4"/>
          <p:cNvPicPr>
            <a:picLocks noChangeAspect="1" noChangeArrowheads="1"/>
          </p:cNvPicPr>
          <p:nvPr/>
        </p:nvPicPr>
        <p:blipFill>
          <a:blip r:embed="rId5" cstate="print"/>
          <a:srcRect/>
          <a:stretch>
            <a:fillRect/>
          </a:stretch>
        </p:blipFill>
        <p:spPr bwMode="auto">
          <a:xfrm>
            <a:off x="2819400" y="4800600"/>
            <a:ext cx="6086475" cy="1857375"/>
          </a:xfrm>
          <a:prstGeom prst="rect">
            <a:avLst/>
          </a:prstGeom>
          <a:noFill/>
          <a:ln w="9525">
            <a:noFill/>
            <a:miter lim="800000"/>
            <a:headEnd/>
            <a:tailEnd/>
          </a:ln>
        </p:spPr>
      </p:pic>
      <p:sp>
        <p:nvSpPr>
          <p:cNvPr id="26" name="TextBox 25"/>
          <p:cNvSpPr txBox="1"/>
          <p:nvPr/>
        </p:nvSpPr>
        <p:spPr>
          <a:xfrm>
            <a:off x="3886200" y="2743200"/>
            <a:ext cx="533400" cy="646331"/>
          </a:xfrm>
          <a:prstGeom prst="rect">
            <a:avLst/>
          </a:prstGeom>
          <a:noFill/>
          <a:ln>
            <a:noFill/>
          </a:ln>
        </p:spPr>
        <p:txBody>
          <a:bodyPr wrap="square" rtlCol="0">
            <a:spAutoFit/>
          </a:bodyPr>
          <a:lstStyle/>
          <a:p>
            <a:r>
              <a:rPr lang="en-US" sz="3600" dirty="0" smtClean="0"/>
              <a:t>A</a:t>
            </a:r>
            <a:endParaRPr lang="en-US" sz="3600" dirty="0"/>
          </a:p>
        </p:txBody>
      </p:sp>
      <p:sp>
        <p:nvSpPr>
          <p:cNvPr id="27" name="TextBox 26"/>
          <p:cNvSpPr txBox="1"/>
          <p:nvPr/>
        </p:nvSpPr>
        <p:spPr>
          <a:xfrm>
            <a:off x="5105400" y="3200400"/>
            <a:ext cx="533400" cy="646331"/>
          </a:xfrm>
          <a:prstGeom prst="rect">
            <a:avLst/>
          </a:prstGeom>
          <a:noFill/>
          <a:ln>
            <a:noFill/>
          </a:ln>
        </p:spPr>
        <p:txBody>
          <a:bodyPr wrap="square" rtlCol="0">
            <a:spAutoFit/>
          </a:bodyPr>
          <a:lstStyle/>
          <a:p>
            <a:r>
              <a:rPr lang="en-US" sz="3600" dirty="0" smtClean="0"/>
              <a:t>B</a:t>
            </a:r>
            <a:endParaRPr lang="en-US" sz="3600" dirty="0"/>
          </a:p>
        </p:txBody>
      </p:sp>
      <p:sp>
        <p:nvSpPr>
          <p:cNvPr id="10" name="Rectangle 9"/>
          <p:cNvSpPr/>
          <p:nvPr/>
        </p:nvSpPr>
        <p:spPr>
          <a:xfrm>
            <a:off x="4757738" y="685800"/>
            <a:ext cx="3471862" cy="304800"/>
          </a:xfrm>
          <a:prstGeom prst="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24538" y="5410200"/>
            <a:ext cx="2133600" cy="304800"/>
          </a:xfrm>
          <a:prstGeom prst="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3686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fade">
                                      <p:cBhvr>
                                        <p:cTn id="11" dur="2000"/>
                                        <p:tgtEl>
                                          <p:spTgt spid="133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500"/>
                            </p:stCondLst>
                            <p:childTnLst>
                              <p:par>
                                <p:cTn id="20" presetID="53"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edge">
                                      <p:cBhvr>
                                        <p:cTn id="29" dur="1000"/>
                                        <p:tgtEl>
                                          <p:spTgt spid="2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316"/>
                                        </p:tgtEl>
                                        <p:attrNameLst>
                                          <p:attrName>style.visibility</p:attrName>
                                        </p:attrNameLst>
                                      </p:cBhvr>
                                      <p:to>
                                        <p:strVal val="visible"/>
                                      </p:to>
                                    </p:set>
                                    <p:animEffect transition="in" filter="fade">
                                      <p:cBhvr>
                                        <p:cTn id="33" dur="2000"/>
                                        <p:tgtEl>
                                          <p:spTgt spid="133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6" grpId="0"/>
      <p:bldP spid="27" grpId="0"/>
      <p:bldP spid="10"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333375" y="381000"/>
            <a:ext cx="8810625" cy="6038850"/>
            <a:chOff x="333375" y="381000"/>
            <a:chExt cx="8810625" cy="6038850"/>
          </a:xfrm>
        </p:grpSpPr>
        <p:pic>
          <p:nvPicPr>
            <p:cNvPr id="2050" name="Picture 2"/>
            <p:cNvPicPr>
              <a:picLocks noChangeAspect="1" noChangeArrowheads="1"/>
            </p:cNvPicPr>
            <p:nvPr/>
          </p:nvPicPr>
          <p:blipFill>
            <a:blip r:embed="rId2" cstate="print"/>
            <a:srcRect/>
            <a:stretch>
              <a:fillRect/>
            </a:stretch>
          </p:blipFill>
          <p:spPr bwMode="auto">
            <a:xfrm>
              <a:off x="333375" y="381000"/>
              <a:ext cx="8810625" cy="603885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172200" y="457200"/>
              <a:ext cx="2438400" cy="1265776"/>
            </a:xfrm>
            <a:prstGeom prst="rect">
              <a:avLst/>
            </a:prstGeom>
            <a:noFill/>
            <a:ln w="9525">
              <a:noFill/>
              <a:miter lim="800000"/>
              <a:headEnd/>
              <a:tailEnd/>
            </a:ln>
          </p:spPr>
        </p:pic>
      </p:grpSp>
      <p:sp>
        <p:nvSpPr>
          <p:cNvPr id="5" name="Slide Number Placeholder 4"/>
          <p:cNvSpPr>
            <a:spLocks noGrp="1"/>
          </p:cNvSpPr>
          <p:nvPr>
            <p:ph type="sldNum" sz="quarter" idx="12"/>
          </p:nvPr>
        </p:nvSpPr>
        <p:spPr/>
        <p:txBody>
          <a:bodyPr/>
          <a:lstStyle/>
          <a:p>
            <a:fld id="{037EA441-6C55-4A85-BCFA-08FAC9143886}" type="slidenum">
              <a:rPr lang="en-US" smtClean="0"/>
              <a:pPr/>
              <a:t>74</a:t>
            </a:fld>
            <a:endParaRPr lang="en-US"/>
          </a:p>
        </p:txBody>
      </p:sp>
      <p:grpSp>
        <p:nvGrpSpPr>
          <p:cNvPr id="3" name="Group 23"/>
          <p:cNvGrpSpPr/>
          <p:nvPr/>
        </p:nvGrpSpPr>
        <p:grpSpPr>
          <a:xfrm>
            <a:off x="3176588" y="2247900"/>
            <a:ext cx="1971675" cy="2200275"/>
            <a:chOff x="3176588" y="2247900"/>
            <a:chExt cx="1971675" cy="2200275"/>
          </a:xfrm>
        </p:grpSpPr>
        <p:sp>
          <p:nvSpPr>
            <p:cNvPr id="6" name="Freeform 5"/>
            <p:cNvSpPr/>
            <p:nvPr/>
          </p:nvSpPr>
          <p:spPr>
            <a:xfrm>
              <a:off x="3176588" y="2247900"/>
              <a:ext cx="1971675" cy="2200275"/>
            </a:xfrm>
            <a:custGeom>
              <a:avLst/>
              <a:gdLst>
                <a:gd name="connsiteX0" fmla="*/ 962025 w 1971675"/>
                <a:gd name="connsiteY0" fmla="*/ 0 h 2200275"/>
                <a:gd name="connsiteX1" fmla="*/ 1033462 w 1971675"/>
                <a:gd name="connsiteY1" fmla="*/ 9525 h 2200275"/>
                <a:gd name="connsiteX2" fmla="*/ 1085850 w 1971675"/>
                <a:gd name="connsiteY2" fmla="*/ 28575 h 2200275"/>
                <a:gd name="connsiteX3" fmla="*/ 1133475 w 1971675"/>
                <a:gd name="connsiteY3" fmla="*/ 57150 h 2200275"/>
                <a:gd name="connsiteX4" fmla="*/ 1171575 w 1971675"/>
                <a:gd name="connsiteY4" fmla="*/ 85725 h 2200275"/>
                <a:gd name="connsiteX5" fmla="*/ 1204912 w 1971675"/>
                <a:gd name="connsiteY5" fmla="*/ 119063 h 2200275"/>
                <a:gd name="connsiteX6" fmla="*/ 1085850 w 1971675"/>
                <a:gd name="connsiteY6" fmla="*/ 247650 h 2200275"/>
                <a:gd name="connsiteX7" fmla="*/ 1238250 w 1971675"/>
                <a:gd name="connsiteY7" fmla="*/ 423863 h 2200275"/>
                <a:gd name="connsiteX8" fmla="*/ 1581150 w 1971675"/>
                <a:gd name="connsiteY8" fmla="*/ 928688 h 2200275"/>
                <a:gd name="connsiteX9" fmla="*/ 1700212 w 1971675"/>
                <a:gd name="connsiteY9" fmla="*/ 1123950 h 2200275"/>
                <a:gd name="connsiteX10" fmla="*/ 1828800 w 1971675"/>
                <a:gd name="connsiteY10" fmla="*/ 1076325 h 2200275"/>
                <a:gd name="connsiteX11" fmla="*/ 1862137 w 1971675"/>
                <a:gd name="connsiteY11" fmla="*/ 1128713 h 2200275"/>
                <a:gd name="connsiteX12" fmla="*/ 1890712 w 1971675"/>
                <a:gd name="connsiteY12" fmla="*/ 1214438 h 2200275"/>
                <a:gd name="connsiteX13" fmla="*/ 1914525 w 1971675"/>
                <a:gd name="connsiteY13" fmla="*/ 1323975 h 2200275"/>
                <a:gd name="connsiteX14" fmla="*/ 1928812 w 1971675"/>
                <a:gd name="connsiteY14" fmla="*/ 1438275 h 2200275"/>
                <a:gd name="connsiteX15" fmla="*/ 1933575 w 1971675"/>
                <a:gd name="connsiteY15" fmla="*/ 1528763 h 2200275"/>
                <a:gd name="connsiteX16" fmla="*/ 1952625 w 1971675"/>
                <a:gd name="connsiteY16" fmla="*/ 1585913 h 2200275"/>
                <a:gd name="connsiteX17" fmla="*/ 1952625 w 1971675"/>
                <a:gd name="connsiteY17" fmla="*/ 1585913 h 2200275"/>
                <a:gd name="connsiteX18" fmla="*/ 1971675 w 1971675"/>
                <a:gd name="connsiteY18" fmla="*/ 1614488 h 2200275"/>
                <a:gd name="connsiteX19" fmla="*/ 1585912 w 1971675"/>
                <a:gd name="connsiteY19" fmla="*/ 1919288 h 2200275"/>
                <a:gd name="connsiteX20" fmla="*/ 1552575 w 1971675"/>
                <a:gd name="connsiteY20" fmla="*/ 2200275 h 2200275"/>
                <a:gd name="connsiteX21" fmla="*/ 1471612 w 1971675"/>
                <a:gd name="connsiteY21" fmla="*/ 2062163 h 2200275"/>
                <a:gd name="connsiteX22" fmla="*/ 1347787 w 1971675"/>
                <a:gd name="connsiteY22" fmla="*/ 2085975 h 2200275"/>
                <a:gd name="connsiteX23" fmla="*/ 1066800 w 1971675"/>
                <a:gd name="connsiteY23" fmla="*/ 1985963 h 2200275"/>
                <a:gd name="connsiteX24" fmla="*/ 895350 w 1971675"/>
                <a:gd name="connsiteY24" fmla="*/ 1971675 h 2200275"/>
                <a:gd name="connsiteX25" fmla="*/ 728662 w 1971675"/>
                <a:gd name="connsiteY25" fmla="*/ 1933575 h 2200275"/>
                <a:gd name="connsiteX26" fmla="*/ 642937 w 1971675"/>
                <a:gd name="connsiteY26" fmla="*/ 1919288 h 2200275"/>
                <a:gd name="connsiteX27" fmla="*/ 500062 w 1971675"/>
                <a:gd name="connsiteY27" fmla="*/ 1857375 h 2200275"/>
                <a:gd name="connsiteX28" fmla="*/ 385762 w 1971675"/>
                <a:gd name="connsiteY28" fmla="*/ 1814513 h 2200275"/>
                <a:gd name="connsiteX29" fmla="*/ 300037 w 1971675"/>
                <a:gd name="connsiteY29" fmla="*/ 1733550 h 2200275"/>
                <a:gd name="connsiteX30" fmla="*/ 228600 w 1971675"/>
                <a:gd name="connsiteY30" fmla="*/ 1719263 h 2200275"/>
                <a:gd name="connsiteX31" fmla="*/ 209550 w 1971675"/>
                <a:gd name="connsiteY31" fmla="*/ 1704975 h 2200275"/>
                <a:gd name="connsiteX32" fmla="*/ 176212 w 1971675"/>
                <a:gd name="connsiteY32" fmla="*/ 1676400 h 2200275"/>
                <a:gd name="connsiteX33" fmla="*/ 0 w 1971675"/>
                <a:gd name="connsiteY33" fmla="*/ 1638300 h 2200275"/>
                <a:gd name="connsiteX34" fmla="*/ 962025 w 1971675"/>
                <a:gd name="connsiteY34"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1675" h="2200275">
                  <a:moveTo>
                    <a:pt x="962025" y="0"/>
                  </a:moveTo>
                  <a:lnTo>
                    <a:pt x="1033462" y="9525"/>
                  </a:lnTo>
                  <a:lnTo>
                    <a:pt x="1085850" y="28575"/>
                  </a:lnTo>
                  <a:lnTo>
                    <a:pt x="1133475" y="57150"/>
                  </a:lnTo>
                  <a:lnTo>
                    <a:pt x="1171575" y="85725"/>
                  </a:lnTo>
                  <a:lnTo>
                    <a:pt x="1204912" y="119063"/>
                  </a:lnTo>
                  <a:lnTo>
                    <a:pt x="1085850" y="247650"/>
                  </a:lnTo>
                  <a:lnTo>
                    <a:pt x="1238250" y="423863"/>
                  </a:lnTo>
                  <a:lnTo>
                    <a:pt x="1581150" y="928688"/>
                  </a:lnTo>
                  <a:lnTo>
                    <a:pt x="1700212" y="1123950"/>
                  </a:lnTo>
                  <a:lnTo>
                    <a:pt x="1828800" y="1076325"/>
                  </a:lnTo>
                  <a:lnTo>
                    <a:pt x="1862137" y="1128713"/>
                  </a:lnTo>
                  <a:lnTo>
                    <a:pt x="1890712" y="1214438"/>
                  </a:lnTo>
                  <a:lnTo>
                    <a:pt x="1914525" y="1323975"/>
                  </a:lnTo>
                  <a:lnTo>
                    <a:pt x="1928812" y="1438275"/>
                  </a:lnTo>
                  <a:lnTo>
                    <a:pt x="1933575" y="1528763"/>
                  </a:lnTo>
                  <a:lnTo>
                    <a:pt x="1952625" y="1585913"/>
                  </a:lnTo>
                  <a:lnTo>
                    <a:pt x="1952625" y="1585913"/>
                  </a:lnTo>
                  <a:lnTo>
                    <a:pt x="1971675" y="1614488"/>
                  </a:lnTo>
                  <a:lnTo>
                    <a:pt x="1585912" y="1919288"/>
                  </a:lnTo>
                  <a:lnTo>
                    <a:pt x="1552575" y="2200275"/>
                  </a:lnTo>
                  <a:lnTo>
                    <a:pt x="1471612" y="2062163"/>
                  </a:lnTo>
                  <a:lnTo>
                    <a:pt x="1347787" y="2085975"/>
                  </a:lnTo>
                  <a:lnTo>
                    <a:pt x="1066800" y="1985963"/>
                  </a:lnTo>
                  <a:lnTo>
                    <a:pt x="895350" y="1971675"/>
                  </a:lnTo>
                  <a:lnTo>
                    <a:pt x="728662" y="1933575"/>
                  </a:lnTo>
                  <a:lnTo>
                    <a:pt x="642937" y="1919288"/>
                  </a:lnTo>
                  <a:lnTo>
                    <a:pt x="500062" y="1857375"/>
                  </a:lnTo>
                  <a:lnTo>
                    <a:pt x="385762" y="1814513"/>
                  </a:lnTo>
                  <a:lnTo>
                    <a:pt x="300037" y="1733550"/>
                  </a:lnTo>
                  <a:lnTo>
                    <a:pt x="228600" y="1719263"/>
                  </a:lnTo>
                  <a:lnTo>
                    <a:pt x="209550" y="1704975"/>
                  </a:lnTo>
                  <a:lnTo>
                    <a:pt x="176212" y="1676400"/>
                  </a:lnTo>
                  <a:lnTo>
                    <a:pt x="0" y="1638300"/>
                  </a:lnTo>
                  <a:lnTo>
                    <a:pt x="962025" y="0"/>
                  </a:ln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57600" y="3276600"/>
              <a:ext cx="1295400"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18.62 acres</a:t>
              </a:r>
              <a:endParaRPr lang="en-US" sz="1600" dirty="0">
                <a:solidFill>
                  <a:schemeClr val="tx1"/>
                </a:solidFill>
              </a:endParaRPr>
            </a:p>
          </p:txBody>
        </p:sp>
      </p:grpSp>
      <p:grpSp>
        <p:nvGrpSpPr>
          <p:cNvPr id="4" name="Group 24"/>
          <p:cNvGrpSpPr/>
          <p:nvPr/>
        </p:nvGrpSpPr>
        <p:grpSpPr>
          <a:xfrm>
            <a:off x="4757738" y="2605088"/>
            <a:ext cx="1100137" cy="1262062"/>
            <a:chOff x="4757738" y="2605088"/>
            <a:chExt cx="1100137" cy="1262062"/>
          </a:xfrm>
        </p:grpSpPr>
        <p:sp>
          <p:nvSpPr>
            <p:cNvPr id="8" name="Freeform 7"/>
            <p:cNvSpPr/>
            <p:nvPr/>
          </p:nvSpPr>
          <p:spPr>
            <a:xfrm>
              <a:off x="4757738" y="2605088"/>
              <a:ext cx="1100137" cy="1262062"/>
            </a:xfrm>
            <a:custGeom>
              <a:avLst/>
              <a:gdLst>
                <a:gd name="connsiteX0" fmla="*/ 0 w 1100137"/>
                <a:gd name="connsiteY0" fmla="*/ 571500 h 1262062"/>
                <a:gd name="connsiteX1" fmla="*/ 171450 w 1100137"/>
                <a:gd name="connsiteY1" fmla="*/ 438150 h 1262062"/>
                <a:gd name="connsiteX2" fmla="*/ 171450 w 1100137"/>
                <a:gd name="connsiteY2" fmla="*/ 342900 h 1262062"/>
                <a:gd name="connsiteX3" fmla="*/ 352425 w 1100137"/>
                <a:gd name="connsiteY3" fmla="*/ 157162 h 1262062"/>
                <a:gd name="connsiteX4" fmla="*/ 442912 w 1100137"/>
                <a:gd name="connsiteY4" fmla="*/ 142875 h 1262062"/>
                <a:gd name="connsiteX5" fmla="*/ 495300 w 1100137"/>
                <a:gd name="connsiteY5" fmla="*/ 128587 h 1262062"/>
                <a:gd name="connsiteX6" fmla="*/ 633412 w 1100137"/>
                <a:gd name="connsiteY6" fmla="*/ 138112 h 1262062"/>
                <a:gd name="connsiteX7" fmla="*/ 909637 w 1100137"/>
                <a:gd name="connsiteY7" fmla="*/ 0 h 1262062"/>
                <a:gd name="connsiteX8" fmla="*/ 942975 w 1100137"/>
                <a:gd name="connsiteY8" fmla="*/ 42862 h 1262062"/>
                <a:gd name="connsiteX9" fmla="*/ 947737 w 1100137"/>
                <a:gd name="connsiteY9" fmla="*/ 80962 h 1262062"/>
                <a:gd name="connsiteX10" fmla="*/ 976312 w 1100137"/>
                <a:gd name="connsiteY10" fmla="*/ 114300 h 1262062"/>
                <a:gd name="connsiteX11" fmla="*/ 990600 w 1100137"/>
                <a:gd name="connsiteY11" fmla="*/ 157162 h 1262062"/>
                <a:gd name="connsiteX12" fmla="*/ 990600 w 1100137"/>
                <a:gd name="connsiteY12" fmla="*/ 157162 h 1262062"/>
                <a:gd name="connsiteX13" fmla="*/ 1004887 w 1100137"/>
                <a:gd name="connsiteY13" fmla="*/ 252412 h 1262062"/>
                <a:gd name="connsiteX14" fmla="*/ 1009650 w 1100137"/>
                <a:gd name="connsiteY14" fmla="*/ 261937 h 1262062"/>
                <a:gd name="connsiteX15" fmla="*/ 995362 w 1100137"/>
                <a:gd name="connsiteY15" fmla="*/ 314325 h 1262062"/>
                <a:gd name="connsiteX16" fmla="*/ 995362 w 1100137"/>
                <a:gd name="connsiteY16" fmla="*/ 314325 h 1262062"/>
                <a:gd name="connsiteX17" fmla="*/ 1033462 w 1100137"/>
                <a:gd name="connsiteY17" fmla="*/ 390525 h 1262062"/>
                <a:gd name="connsiteX18" fmla="*/ 1066800 w 1100137"/>
                <a:gd name="connsiteY18" fmla="*/ 414337 h 1262062"/>
                <a:gd name="connsiteX19" fmla="*/ 1066800 w 1100137"/>
                <a:gd name="connsiteY19" fmla="*/ 447675 h 1262062"/>
                <a:gd name="connsiteX20" fmla="*/ 1085850 w 1100137"/>
                <a:gd name="connsiteY20" fmla="*/ 500062 h 1262062"/>
                <a:gd name="connsiteX21" fmla="*/ 1100137 w 1100137"/>
                <a:gd name="connsiteY21" fmla="*/ 519112 h 1262062"/>
                <a:gd name="connsiteX22" fmla="*/ 1095375 w 1100137"/>
                <a:gd name="connsiteY22" fmla="*/ 571500 h 1262062"/>
                <a:gd name="connsiteX23" fmla="*/ 1081087 w 1100137"/>
                <a:gd name="connsiteY23" fmla="*/ 609600 h 1262062"/>
                <a:gd name="connsiteX24" fmla="*/ 1081087 w 1100137"/>
                <a:gd name="connsiteY24" fmla="*/ 628650 h 1262062"/>
                <a:gd name="connsiteX25" fmla="*/ 1081087 w 1100137"/>
                <a:gd name="connsiteY25" fmla="*/ 676275 h 1262062"/>
                <a:gd name="connsiteX26" fmla="*/ 1081087 w 1100137"/>
                <a:gd name="connsiteY26" fmla="*/ 747712 h 1262062"/>
                <a:gd name="connsiteX27" fmla="*/ 1042987 w 1100137"/>
                <a:gd name="connsiteY27" fmla="*/ 785812 h 1262062"/>
                <a:gd name="connsiteX28" fmla="*/ 1038225 w 1100137"/>
                <a:gd name="connsiteY28" fmla="*/ 785812 h 1262062"/>
                <a:gd name="connsiteX29" fmla="*/ 1038225 w 1100137"/>
                <a:gd name="connsiteY29" fmla="*/ 823912 h 1262062"/>
                <a:gd name="connsiteX30" fmla="*/ 1038225 w 1100137"/>
                <a:gd name="connsiteY30" fmla="*/ 857250 h 1262062"/>
                <a:gd name="connsiteX31" fmla="*/ 1038225 w 1100137"/>
                <a:gd name="connsiteY31" fmla="*/ 881062 h 1262062"/>
                <a:gd name="connsiteX32" fmla="*/ 1023937 w 1100137"/>
                <a:gd name="connsiteY32" fmla="*/ 909637 h 1262062"/>
                <a:gd name="connsiteX33" fmla="*/ 1019175 w 1100137"/>
                <a:gd name="connsiteY33" fmla="*/ 933450 h 1262062"/>
                <a:gd name="connsiteX34" fmla="*/ 1033462 w 1100137"/>
                <a:gd name="connsiteY34" fmla="*/ 976312 h 1262062"/>
                <a:gd name="connsiteX35" fmla="*/ 395287 w 1100137"/>
                <a:gd name="connsiteY35" fmla="*/ 1262062 h 1262062"/>
                <a:gd name="connsiteX36" fmla="*/ 352425 w 1100137"/>
                <a:gd name="connsiteY36" fmla="*/ 1190625 h 1262062"/>
                <a:gd name="connsiteX37" fmla="*/ 347662 w 1100137"/>
                <a:gd name="connsiteY37" fmla="*/ 1066800 h 1262062"/>
                <a:gd name="connsiteX38" fmla="*/ 338137 w 1100137"/>
                <a:gd name="connsiteY38" fmla="*/ 947737 h 1262062"/>
                <a:gd name="connsiteX39" fmla="*/ 319087 w 1100137"/>
                <a:gd name="connsiteY39" fmla="*/ 847725 h 1262062"/>
                <a:gd name="connsiteX40" fmla="*/ 295275 w 1100137"/>
                <a:gd name="connsiteY40" fmla="*/ 804862 h 1262062"/>
                <a:gd name="connsiteX41" fmla="*/ 285750 w 1100137"/>
                <a:gd name="connsiteY41" fmla="*/ 766762 h 1262062"/>
                <a:gd name="connsiteX42" fmla="*/ 257175 w 1100137"/>
                <a:gd name="connsiteY42" fmla="*/ 714375 h 1262062"/>
                <a:gd name="connsiteX43" fmla="*/ 128587 w 1100137"/>
                <a:gd name="connsiteY43" fmla="*/ 771525 h 1262062"/>
                <a:gd name="connsiteX44" fmla="*/ 0 w 1100137"/>
                <a:gd name="connsiteY44" fmla="*/ 571500 h 1262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37" h="1262062">
                  <a:moveTo>
                    <a:pt x="0" y="571500"/>
                  </a:moveTo>
                  <a:lnTo>
                    <a:pt x="171450" y="438150"/>
                  </a:lnTo>
                  <a:lnTo>
                    <a:pt x="171450" y="342900"/>
                  </a:lnTo>
                  <a:lnTo>
                    <a:pt x="352425" y="157162"/>
                  </a:lnTo>
                  <a:lnTo>
                    <a:pt x="442912" y="142875"/>
                  </a:lnTo>
                  <a:lnTo>
                    <a:pt x="495300" y="128587"/>
                  </a:lnTo>
                  <a:lnTo>
                    <a:pt x="633412" y="138112"/>
                  </a:lnTo>
                  <a:lnTo>
                    <a:pt x="909637" y="0"/>
                  </a:lnTo>
                  <a:lnTo>
                    <a:pt x="942975" y="42862"/>
                  </a:lnTo>
                  <a:lnTo>
                    <a:pt x="947737" y="80962"/>
                  </a:lnTo>
                  <a:lnTo>
                    <a:pt x="976312" y="114300"/>
                  </a:lnTo>
                  <a:lnTo>
                    <a:pt x="990600" y="157162"/>
                  </a:lnTo>
                  <a:lnTo>
                    <a:pt x="990600" y="157162"/>
                  </a:lnTo>
                  <a:lnTo>
                    <a:pt x="1004887" y="252412"/>
                  </a:lnTo>
                  <a:lnTo>
                    <a:pt x="1009650" y="261937"/>
                  </a:lnTo>
                  <a:lnTo>
                    <a:pt x="995362" y="314325"/>
                  </a:lnTo>
                  <a:lnTo>
                    <a:pt x="995362" y="314325"/>
                  </a:lnTo>
                  <a:lnTo>
                    <a:pt x="1033462" y="390525"/>
                  </a:lnTo>
                  <a:lnTo>
                    <a:pt x="1066800" y="414337"/>
                  </a:lnTo>
                  <a:lnTo>
                    <a:pt x="1066800" y="447675"/>
                  </a:lnTo>
                  <a:lnTo>
                    <a:pt x="1085850" y="500062"/>
                  </a:lnTo>
                  <a:lnTo>
                    <a:pt x="1100137" y="519112"/>
                  </a:lnTo>
                  <a:lnTo>
                    <a:pt x="1095375" y="571500"/>
                  </a:lnTo>
                  <a:lnTo>
                    <a:pt x="1081087" y="609600"/>
                  </a:lnTo>
                  <a:lnTo>
                    <a:pt x="1081087" y="628650"/>
                  </a:lnTo>
                  <a:lnTo>
                    <a:pt x="1081087" y="676275"/>
                  </a:lnTo>
                  <a:lnTo>
                    <a:pt x="1081087" y="747712"/>
                  </a:lnTo>
                  <a:lnTo>
                    <a:pt x="1042987" y="785812"/>
                  </a:lnTo>
                  <a:lnTo>
                    <a:pt x="1038225" y="785812"/>
                  </a:lnTo>
                  <a:lnTo>
                    <a:pt x="1038225" y="823912"/>
                  </a:lnTo>
                  <a:lnTo>
                    <a:pt x="1038225" y="857250"/>
                  </a:lnTo>
                  <a:lnTo>
                    <a:pt x="1038225" y="881062"/>
                  </a:lnTo>
                  <a:lnTo>
                    <a:pt x="1023937" y="909637"/>
                  </a:lnTo>
                  <a:lnTo>
                    <a:pt x="1019175" y="933450"/>
                  </a:lnTo>
                  <a:lnTo>
                    <a:pt x="1033462" y="976312"/>
                  </a:lnTo>
                  <a:lnTo>
                    <a:pt x="395287" y="1262062"/>
                  </a:lnTo>
                  <a:lnTo>
                    <a:pt x="352425" y="1190625"/>
                  </a:lnTo>
                  <a:lnTo>
                    <a:pt x="347662" y="1066800"/>
                  </a:lnTo>
                  <a:lnTo>
                    <a:pt x="338137" y="947737"/>
                  </a:lnTo>
                  <a:lnTo>
                    <a:pt x="319087" y="847725"/>
                  </a:lnTo>
                  <a:lnTo>
                    <a:pt x="295275" y="804862"/>
                  </a:lnTo>
                  <a:lnTo>
                    <a:pt x="285750" y="766762"/>
                  </a:lnTo>
                  <a:lnTo>
                    <a:pt x="257175" y="714375"/>
                  </a:lnTo>
                  <a:lnTo>
                    <a:pt x="128587" y="771525"/>
                  </a:lnTo>
                  <a:lnTo>
                    <a:pt x="0" y="57150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53000" y="2819400"/>
              <a:ext cx="838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7.13 acres</a:t>
              </a:r>
              <a:endParaRPr lang="en-US" sz="1600" dirty="0">
                <a:solidFill>
                  <a:schemeClr val="tx1"/>
                </a:solidFill>
              </a:endParaRPr>
            </a:p>
          </p:txBody>
        </p:sp>
      </p:grpSp>
      <p:sp>
        <p:nvSpPr>
          <p:cNvPr id="23" name="Oval 22"/>
          <p:cNvSpPr/>
          <p:nvPr/>
        </p:nvSpPr>
        <p:spPr>
          <a:xfrm>
            <a:off x="381000" y="3200400"/>
            <a:ext cx="1447800" cy="914400"/>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p:cNvGrpSpPr/>
          <p:nvPr/>
        </p:nvGrpSpPr>
        <p:grpSpPr>
          <a:xfrm>
            <a:off x="3886200" y="2743200"/>
            <a:ext cx="1752600" cy="1103531"/>
            <a:chOff x="3886200" y="2743200"/>
            <a:chExt cx="1752600" cy="1103531"/>
          </a:xfrm>
        </p:grpSpPr>
        <p:sp>
          <p:nvSpPr>
            <p:cNvPr id="26" name="TextBox 25"/>
            <p:cNvSpPr txBox="1"/>
            <p:nvPr/>
          </p:nvSpPr>
          <p:spPr>
            <a:xfrm>
              <a:off x="3886200" y="2743200"/>
              <a:ext cx="533400" cy="646331"/>
            </a:xfrm>
            <a:prstGeom prst="rect">
              <a:avLst/>
            </a:prstGeom>
            <a:noFill/>
            <a:ln>
              <a:noFill/>
            </a:ln>
          </p:spPr>
          <p:txBody>
            <a:bodyPr wrap="square" rtlCol="0">
              <a:spAutoFit/>
            </a:bodyPr>
            <a:lstStyle/>
            <a:p>
              <a:r>
                <a:rPr lang="en-US" sz="3600" dirty="0" smtClean="0"/>
                <a:t>A</a:t>
              </a:r>
              <a:endParaRPr lang="en-US" sz="3600" dirty="0"/>
            </a:p>
          </p:txBody>
        </p:sp>
        <p:sp>
          <p:nvSpPr>
            <p:cNvPr id="27" name="TextBox 26"/>
            <p:cNvSpPr txBox="1"/>
            <p:nvPr/>
          </p:nvSpPr>
          <p:spPr>
            <a:xfrm>
              <a:off x="5105400" y="3200400"/>
              <a:ext cx="533400" cy="646331"/>
            </a:xfrm>
            <a:prstGeom prst="rect">
              <a:avLst/>
            </a:prstGeom>
            <a:noFill/>
            <a:ln>
              <a:noFill/>
            </a:ln>
          </p:spPr>
          <p:txBody>
            <a:bodyPr wrap="square" rtlCol="0">
              <a:spAutoFit/>
            </a:bodyPr>
            <a:lstStyle/>
            <a:p>
              <a:r>
                <a:rPr lang="en-US" sz="3600" dirty="0" smtClean="0"/>
                <a:t>B</a:t>
              </a:r>
              <a:endParaRPr lang="en-US" sz="3600" dirty="0"/>
            </a:p>
          </p:txBody>
        </p:sp>
      </p:grpSp>
      <p:pic>
        <p:nvPicPr>
          <p:cNvPr id="22" name="Picture 3"/>
          <p:cNvPicPr>
            <a:picLocks noChangeAspect="1" noChangeArrowheads="1"/>
          </p:cNvPicPr>
          <p:nvPr/>
        </p:nvPicPr>
        <p:blipFill>
          <a:blip r:embed="rId4" cstate="print"/>
          <a:srcRect/>
          <a:stretch>
            <a:fillRect/>
          </a:stretch>
        </p:blipFill>
        <p:spPr bwMode="auto">
          <a:xfrm>
            <a:off x="3810000" y="85725"/>
            <a:ext cx="5095875" cy="6772275"/>
          </a:xfrm>
          <a:prstGeom prst="rect">
            <a:avLst/>
          </a:prstGeom>
          <a:noFill/>
          <a:ln w="9525">
            <a:noFill/>
            <a:miter lim="800000"/>
            <a:headEnd/>
            <a:tailEnd/>
          </a:ln>
        </p:spPr>
      </p:pic>
      <p:grpSp>
        <p:nvGrpSpPr>
          <p:cNvPr id="24" name="Group 14"/>
          <p:cNvGrpSpPr/>
          <p:nvPr/>
        </p:nvGrpSpPr>
        <p:grpSpPr>
          <a:xfrm>
            <a:off x="4510088" y="423863"/>
            <a:ext cx="3548062" cy="6210300"/>
            <a:chOff x="4510088" y="423863"/>
            <a:chExt cx="3548062" cy="6210300"/>
          </a:xfrm>
        </p:grpSpPr>
        <p:sp>
          <p:nvSpPr>
            <p:cNvPr id="25" name="Freeform 24"/>
            <p:cNvSpPr/>
            <p:nvPr/>
          </p:nvSpPr>
          <p:spPr>
            <a:xfrm>
              <a:off x="4510088" y="423863"/>
              <a:ext cx="2705100" cy="2943225"/>
            </a:xfrm>
            <a:custGeom>
              <a:avLst/>
              <a:gdLst>
                <a:gd name="connsiteX0" fmla="*/ 0 w 2705100"/>
                <a:gd name="connsiteY0" fmla="*/ 0 h 2943225"/>
                <a:gd name="connsiteX1" fmla="*/ 276225 w 2705100"/>
                <a:gd name="connsiteY1" fmla="*/ 271462 h 2943225"/>
                <a:gd name="connsiteX2" fmla="*/ 795337 w 2705100"/>
                <a:gd name="connsiteY2" fmla="*/ 542925 h 2943225"/>
                <a:gd name="connsiteX3" fmla="*/ 981075 w 2705100"/>
                <a:gd name="connsiteY3" fmla="*/ 695325 h 2943225"/>
                <a:gd name="connsiteX4" fmla="*/ 1176337 w 2705100"/>
                <a:gd name="connsiteY4" fmla="*/ 776287 h 2943225"/>
                <a:gd name="connsiteX5" fmla="*/ 1300162 w 2705100"/>
                <a:gd name="connsiteY5" fmla="*/ 842962 h 2943225"/>
                <a:gd name="connsiteX6" fmla="*/ 1423987 w 2705100"/>
                <a:gd name="connsiteY6" fmla="*/ 847725 h 2943225"/>
                <a:gd name="connsiteX7" fmla="*/ 1514475 w 2705100"/>
                <a:gd name="connsiteY7" fmla="*/ 823912 h 2943225"/>
                <a:gd name="connsiteX8" fmla="*/ 1681162 w 2705100"/>
                <a:gd name="connsiteY8" fmla="*/ 923925 h 2943225"/>
                <a:gd name="connsiteX9" fmla="*/ 1838325 w 2705100"/>
                <a:gd name="connsiteY9" fmla="*/ 904875 h 2943225"/>
                <a:gd name="connsiteX10" fmla="*/ 2062162 w 2705100"/>
                <a:gd name="connsiteY10" fmla="*/ 976312 h 2943225"/>
                <a:gd name="connsiteX11" fmla="*/ 2319337 w 2705100"/>
                <a:gd name="connsiteY11" fmla="*/ 1000125 h 2943225"/>
                <a:gd name="connsiteX12" fmla="*/ 2376487 w 2705100"/>
                <a:gd name="connsiteY12" fmla="*/ 1000125 h 2943225"/>
                <a:gd name="connsiteX13" fmla="*/ 2381250 w 2705100"/>
                <a:gd name="connsiteY13" fmla="*/ 1052512 h 2943225"/>
                <a:gd name="connsiteX14" fmla="*/ 2424112 w 2705100"/>
                <a:gd name="connsiteY14" fmla="*/ 1090612 h 2943225"/>
                <a:gd name="connsiteX15" fmla="*/ 2419350 w 2705100"/>
                <a:gd name="connsiteY15" fmla="*/ 1185862 h 2943225"/>
                <a:gd name="connsiteX16" fmla="*/ 2466975 w 2705100"/>
                <a:gd name="connsiteY16" fmla="*/ 1238250 h 2943225"/>
                <a:gd name="connsiteX17" fmla="*/ 2505075 w 2705100"/>
                <a:gd name="connsiteY17" fmla="*/ 1385887 h 2943225"/>
                <a:gd name="connsiteX18" fmla="*/ 2514600 w 2705100"/>
                <a:gd name="connsiteY18" fmla="*/ 1490662 h 2943225"/>
                <a:gd name="connsiteX19" fmla="*/ 2514600 w 2705100"/>
                <a:gd name="connsiteY19" fmla="*/ 1585912 h 2943225"/>
                <a:gd name="connsiteX20" fmla="*/ 2495550 w 2705100"/>
                <a:gd name="connsiteY20" fmla="*/ 1685925 h 2943225"/>
                <a:gd name="connsiteX21" fmla="*/ 2547937 w 2705100"/>
                <a:gd name="connsiteY21" fmla="*/ 1762125 h 2943225"/>
                <a:gd name="connsiteX22" fmla="*/ 2643187 w 2705100"/>
                <a:gd name="connsiteY22" fmla="*/ 1814512 h 2943225"/>
                <a:gd name="connsiteX23" fmla="*/ 2643187 w 2705100"/>
                <a:gd name="connsiteY23" fmla="*/ 1876425 h 2943225"/>
                <a:gd name="connsiteX24" fmla="*/ 2633662 w 2705100"/>
                <a:gd name="connsiteY24" fmla="*/ 1933575 h 2943225"/>
                <a:gd name="connsiteX25" fmla="*/ 2695575 w 2705100"/>
                <a:gd name="connsiteY25" fmla="*/ 2033587 h 2943225"/>
                <a:gd name="connsiteX26" fmla="*/ 2705100 w 2705100"/>
                <a:gd name="connsiteY26" fmla="*/ 2085975 h 2943225"/>
                <a:gd name="connsiteX27" fmla="*/ 2705100 w 2705100"/>
                <a:gd name="connsiteY27" fmla="*/ 2100262 h 2943225"/>
                <a:gd name="connsiteX28" fmla="*/ 2647950 w 2705100"/>
                <a:gd name="connsiteY28" fmla="*/ 2209800 h 2943225"/>
                <a:gd name="connsiteX29" fmla="*/ 2695575 w 2705100"/>
                <a:gd name="connsiteY29" fmla="*/ 2300287 h 2943225"/>
                <a:gd name="connsiteX30" fmla="*/ 2667000 w 2705100"/>
                <a:gd name="connsiteY30" fmla="*/ 2433637 h 2943225"/>
                <a:gd name="connsiteX31" fmla="*/ 2662237 w 2705100"/>
                <a:gd name="connsiteY31" fmla="*/ 2505075 h 2943225"/>
                <a:gd name="connsiteX32" fmla="*/ 2600325 w 2705100"/>
                <a:gd name="connsiteY32" fmla="*/ 2557462 h 2943225"/>
                <a:gd name="connsiteX33" fmla="*/ 2614612 w 2705100"/>
                <a:gd name="connsiteY33" fmla="*/ 2633662 h 2943225"/>
                <a:gd name="connsiteX34" fmla="*/ 2605087 w 2705100"/>
                <a:gd name="connsiteY34" fmla="*/ 2743200 h 2943225"/>
                <a:gd name="connsiteX35" fmla="*/ 2557462 w 2705100"/>
                <a:gd name="connsiteY35" fmla="*/ 2800350 h 2943225"/>
                <a:gd name="connsiteX36" fmla="*/ 2571750 w 2705100"/>
                <a:gd name="connsiteY36" fmla="*/ 2943225 h 294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05100" h="2943225">
                  <a:moveTo>
                    <a:pt x="0" y="0"/>
                  </a:moveTo>
                  <a:lnTo>
                    <a:pt x="276225" y="271462"/>
                  </a:lnTo>
                  <a:lnTo>
                    <a:pt x="795337" y="542925"/>
                  </a:lnTo>
                  <a:lnTo>
                    <a:pt x="981075" y="695325"/>
                  </a:lnTo>
                  <a:lnTo>
                    <a:pt x="1176337" y="776287"/>
                  </a:lnTo>
                  <a:lnTo>
                    <a:pt x="1300162" y="842962"/>
                  </a:lnTo>
                  <a:lnTo>
                    <a:pt x="1423987" y="847725"/>
                  </a:lnTo>
                  <a:lnTo>
                    <a:pt x="1514475" y="823912"/>
                  </a:lnTo>
                  <a:lnTo>
                    <a:pt x="1681162" y="923925"/>
                  </a:lnTo>
                  <a:lnTo>
                    <a:pt x="1838325" y="904875"/>
                  </a:lnTo>
                  <a:lnTo>
                    <a:pt x="2062162" y="976312"/>
                  </a:lnTo>
                  <a:lnTo>
                    <a:pt x="2319337" y="1000125"/>
                  </a:lnTo>
                  <a:lnTo>
                    <a:pt x="2376487" y="1000125"/>
                  </a:lnTo>
                  <a:lnTo>
                    <a:pt x="2381250" y="1052512"/>
                  </a:lnTo>
                  <a:lnTo>
                    <a:pt x="2424112" y="1090612"/>
                  </a:lnTo>
                  <a:lnTo>
                    <a:pt x="2419350" y="1185862"/>
                  </a:lnTo>
                  <a:lnTo>
                    <a:pt x="2466975" y="1238250"/>
                  </a:lnTo>
                  <a:lnTo>
                    <a:pt x="2505075" y="1385887"/>
                  </a:lnTo>
                  <a:lnTo>
                    <a:pt x="2514600" y="1490662"/>
                  </a:lnTo>
                  <a:lnTo>
                    <a:pt x="2514600" y="1585912"/>
                  </a:lnTo>
                  <a:lnTo>
                    <a:pt x="2495550" y="1685925"/>
                  </a:lnTo>
                  <a:lnTo>
                    <a:pt x="2547937" y="1762125"/>
                  </a:lnTo>
                  <a:lnTo>
                    <a:pt x="2643187" y="1814512"/>
                  </a:lnTo>
                  <a:lnTo>
                    <a:pt x="2643187" y="1876425"/>
                  </a:lnTo>
                  <a:lnTo>
                    <a:pt x="2633662" y="1933575"/>
                  </a:lnTo>
                  <a:lnTo>
                    <a:pt x="2695575" y="2033587"/>
                  </a:lnTo>
                  <a:lnTo>
                    <a:pt x="2705100" y="2085975"/>
                  </a:lnTo>
                  <a:lnTo>
                    <a:pt x="2705100" y="2100262"/>
                  </a:lnTo>
                  <a:lnTo>
                    <a:pt x="2647950" y="2209800"/>
                  </a:lnTo>
                  <a:lnTo>
                    <a:pt x="2695575" y="2300287"/>
                  </a:lnTo>
                  <a:lnTo>
                    <a:pt x="2667000" y="2433637"/>
                  </a:lnTo>
                  <a:lnTo>
                    <a:pt x="2662237" y="2505075"/>
                  </a:lnTo>
                  <a:lnTo>
                    <a:pt x="2600325" y="2557462"/>
                  </a:lnTo>
                  <a:lnTo>
                    <a:pt x="2614612" y="2633662"/>
                  </a:lnTo>
                  <a:lnTo>
                    <a:pt x="2605087" y="2743200"/>
                  </a:lnTo>
                  <a:lnTo>
                    <a:pt x="2557462" y="2800350"/>
                  </a:lnTo>
                  <a:lnTo>
                    <a:pt x="2571750" y="2943225"/>
                  </a:lnTo>
                </a:path>
              </a:pathLst>
            </a:custGeom>
            <a:ln w="762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7000875" y="3362325"/>
              <a:ext cx="1057275" cy="3271838"/>
            </a:xfrm>
            <a:custGeom>
              <a:avLst/>
              <a:gdLst>
                <a:gd name="connsiteX0" fmla="*/ 80963 w 1057275"/>
                <a:gd name="connsiteY0" fmla="*/ 0 h 3271838"/>
                <a:gd name="connsiteX1" fmla="*/ 142875 w 1057275"/>
                <a:gd name="connsiteY1" fmla="*/ 109538 h 3271838"/>
                <a:gd name="connsiteX2" fmla="*/ 152400 w 1057275"/>
                <a:gd name="connsiteY2" fmla="*/ 247650 h 3271838"/>
                <a:gd name="connsiteX3" fmla="*/ 104775 w 1057275"/>
                <a:gd name="connsiteY3" fmla="*/ 504825 h 3271838"/>
                <a:gd name="connsiteX4" fmla="*/ 71438 w 1057275"/>
                <a:gd name="connsiteY4" fmla="*/ 523875 h 3271838"/>
                <a:gd name="connsiteX5" fmla="*/ 47625 w 1057275"/>
                <a:gd name="connsiteY5" fmla="*/ 666750 h 3271838"/>
                <a:gd name="connsiteX6" fmla="*/ 0 w 1057275"/>
                <a:gd name="connsiteY6" fmla="*/ 690563 h 3271838"/>
                <a:gd name="connsiteX7" fmla="*/ 19050 w 1057275"/>
                <a:gd name="connsiteY7" fmla="*/ 885825 h 3271838"/>
                <a:gd name="connsiteX8" fmla="*/ 147638 w 1057275"/>
                <a:gd name="connsiteY8" fmla="*/ 1176338 h 3271838"/>
                <a:gd name="connsiteX9" fmla="*/ 142875 w 1057275"/>
                <a:gd name="connsiteY9" fmla="*/ 1347788 h 3271838"/>
                <a:gd name="connsiteX10" fmla="*/ 238125 w 1057275"/>
                <a:gd name="connsiteY10" fmla="*/ 1347788 h 3271838"/>
                <a:gd name="connsiteX11" fmla="*/ 300038 w 1057275"/>
                <a:gd name="connsiteY11" fmla="*/ 1652588 h 3271838"/>
                <a:gd name="connsiteX12" fmla="*/ 438150 w 1057275"/>
                <a:gd name="connsiteY12" fmla="*/ 1909763 h 3271838"/>
                <a:gd name="connsiteX13" fmla="*/ 519113 w 1057275"/>
                <a:gd name="connsiteY13" fmla="*/ 2019300 h 3271838"/>
                <a:gd name="connsiteX14" fmla="*/ 581025 w 1057275"/>
                <a:gd name="connsiteY14" fmla="*/ 2171700 h 3271838"/>
                <a:gd name="connsiteX15" fmla="*/ 538163 w 1057275"/>
                <a:gd name="connsiteY15" fmla="*/ 2247900 h 3271838"/>
                <a:gd name="connsiteX16" fmla="*/ 728663 w 1057275"/>
                <a:gd name="connsiteY16" fmla="*/ 2409825 h 3271838"/>
                <a:gd name="connsiteX17" fmla="*/ 819150 w 1057275"/>
                <a:gd name="connsiteY17" fmla="*/ 2443163 h 3271838"/>
                <a:gd name="connsiteX18" fmla="*/ 866775 w 1057275"/>
                <a:gd name="connsiteY18" fmla="*/ 2519363 h 3271838"/>
                <a:gd name="connsiteX19" fmla="*/ 952500 w 1057275"/>
                <a:gd name="connsiteY19" fmla="*/ 2576513 h 3271838"/>
                <a:gd name="connsiteX20" fmla="*/ 928688 w 1057275"/>
                <a:gd name="connsiteY20" fmla="*/ 2657475 h 3271838"/>
                <a:gd name="connsiteX21" fmla="*/ 952500 w 1057275"/>
                <a:gd name="connsiteY21" fmla="*/ 2705100 h 3271838"/>
                <a:gd name="connsiteX22" fmla="*/ 933450 w 1057275"/>
                <a:gd name="connsiteY22" fmla="*/ 2857500 h 3271838"/>
                <a:gd name="connsiteX23" fmla="*/ 971550 w 1057275"/>
                <a:gd name="connsiteY23" fmla="*/ 2976563 h 3271838"/>
                <a:gd name="connsiteX24" fmla="*/ 1057275 w 1057275"/>
                <a:gd name="connsiteY24" fmla="*/ 3086100 h 3271838"/>
                <a:gd name="connsiteX25" fmla="*/ 1038225 w 1057275"/>
                <a:gd name="connsiteY25" fmla="*/ 3271838 h 32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7275" h="3271838">
                  <a:moveTo>
                    <a:pt x="80963" y="0"/>
                  </a:moveTo>
                  <a:lnTo>
                    <a:pt x="142875" y="109538"/>
                  </a:lnTo>
                  <a:lnTo>
                    <a:pt x="152400" y="247650"/>
                  </a:lnTo>
                  <a:lnTo>
                    <a:pt x="104775" y="504825"/>
                  </a:lnTo>
                  <a:lnTo>
                    <a:pt x="71438" y="523875"/>
                  </a:lnTo>
                  <a:lnTo>
                    <a:pt x="47625" y="666750"/>
                  </a:lnTo>
                  <a:lnTo>
                    <a:pt x="0" y="690563"/>
                  </a:lnTo>
                  <a:lnTo>
                    <a:pt x="19050" y="885825"/>
                  </a:lnTo>
                  <a:lnTo>
                    <a:pt x="147638" y="1176338"/>
                  </a:lnTo>
                  <a:lnTo>
                    <a:pt x="142875" y="1347788"/>
                  </a:lnTo>
                  <a:lnTo>
                    <a:pt x="238125" y="1347788"/>
                  </a:lnTo>
                  <a:lnTo>
                    <a:pt x="300038" y="1652588"/>
                  </a:lnTo>
                  <a:lnTo>
                    <a:pt x="438150" y="1909763"/>
                  </a:lnTo>
                  <a:lnTo>
                    <a:pt x="519113" y="2019300"/>
                  </a:lnTo>
                  <a:lnTo>
                    <a:pt x="581025" y="2171700"/>
                  </a:lnTo>
                  <a:lnTo>
                    <a:pt x="538163" y="2247900"/>
                  </a:lnTo>
                  <a:lnTo>
                    <a:pt x="728663" y="2409825"/>
                  </a:lnTo>
                  <a:lnTo>
                    <a:pt x="819150" y="2443163"/>
                  </a:lnTo>
                  <a:lnTo>
                    <a:pt x="866775" y="2519363"/>
                  </a:lnTo>
                  <a:lnTo>
                    <a:pt x="952500" y="2576513"/>
                  </a:lnTo>
                  <a:lnTo>
                    <a:pt x="928688" y="2657475"/>
                  </a:lnTo>
                  <a:lnTo>
                    <a:pt x="952500" y="2705100"/>
                  </a:lnTo>
                  <a:lnTo>
                    <a:pt x="933450" y="2857500"/>
                  </a:lnTo>
                  <a:lnTo>
                    <a:pt x="971550" y="2976563"/>
                  </a:lnTo>
                  <a:lnTo>
                    <a:pt x="1057275" y="3086100"/>
                  </a:lnTo>
                  <a:lnTo>
                    <a:pt x="1038225" y="3271838"/>
                  </a:lnTo>
                </a:path>
              </a:pathLst>
            </a:custGeom>
            <a:ln w="762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17"/>
          <p:cNvGrpSpPr/>
          <p:nvPr/>
        </p:nvGrpSpPr>
        <p:grpSpPr>
          <a:xfrm>
            <a:off x="3962400" y="228600"/>
            <a:ext cx="4648200" cy="6405265"/>
            <a:chOff x="3962400" y="228600"/>
            <a:chExt cx="4648200" cy="6405265"/>
          </a:xfrm>
        </p:grpSpPr>
        <p:sp>
          <p:nvSpPr>
            <p:cNvPr id="31" name="TextBox 30"/>
            <p:cNvSpPr txBox="1"/>
            <p:nvPr/>
          </p:nvSpPr>
          <p:spPr>
            <a:xfrm>
              <a:off x="3962400" y="228600"/>
              <a:ext cx="457200" cy="461665"/>
            </a:xfrm>
            <a:prstGeom prst="rect">
              <a:avLst/>
            </a:prstGeom>
            <a:solidFill>
              <a:schemeClr val="accent1"/>
            </a:solidFill>
          </p:spPr>
          <p:txBody>
            <a:bodyPr wrap="square" rtlCol="0">
              <a:spAutoFit/>
            </a:bodyPr>
            <a:lstStyle/>
            <a:p>
              <a:r>
                <a:rPr lang="en-US" sz="2400" dirty="0" smtClean="0"/>
                <a:t>C</a:t>
              </a:r>
              <a:endParaRPr lang="en-US" sz="2400" dirty="0"/>
            </a:p>
          </p:txBody>
        </p:sp>
        <p:sp>
          <p:nvSpPr>
            <p:cNvPr id="32" name="TextBox 31"/>
            <p:cNvSpPr txBox="1"/>
            <p:nvPr/>
          </p:nvSpPr>
          <p:spPr>
            <a:xfrm>
              <a:off x="7010400" y="1143000"/>
              <a:ext cx="457200" cy="461665"/>
            </a:xfrm>
            <a:prstGeom prst="rect">
              <a:avLst/>
            </a:prstGeom>
            <a:solidFill>
              <a:schemeClr val="accent1"/>
            </a:solidFill>
          </p:spPr>
          <p:txBody>
            <a:bodyPr wrap="square" rtlCol="0">
              <a:spAutoFit/>
            </a:bodyPr>
            <a:lstStyle/>
            <a:p>
              <a:r>
                <a:rPr lang="en-US" sz="2400" dirty="0" smtClean="0"/>
                <a:t>D</a:t>
              </a:r>
              <a:endParaRPr lang="en-US" sz="2400" dirty="0"/>
            </a:p>
          </p:txBody>
        </p:sp>
        <p:sp>
          <p:nvSpPr>
            <p:cNvPr id="33" name="TextBox 32"/>
            <p:cNvSpPr txBox="1"/>
            <p:nvPr/>
          </p:nvSpPr>
          <p:spPr>
            <a:xfrm>
              <a:off x="7239000" y="3124200"/>
              <a:ext cx="457200" cy="461665"/>
            </a:xfrm>
            <a:prstGeom prst="rect">
              <a:avLst/>
            </a:prstGeom>
            <a:solidFill>
              <a:schemeClr val="accent1"/>
            </a:solidFill>
          </p:spPr>
          <p:txBody>
            <a:bodyPr wrap="square" rtlCol="0">
              <a:spAutoFit/>
            </a:bodyPr>
            <a:lstStyle/>
            <a:p>
              <a:r>
                <a:rPr lang="en-US" sz="2400" dirty="0" smtClean="0"/>
                <a:t> E</a:t>
              </a:r>
              <a:endParaRPr lang="en-US" sz="2400" dirty="0"/>
            </a:p>
          </p:txBody>
        </p:sp>
        <p:sp>
          <p:nvSpPr>
            <p:cNvPr id="34" name="TextBox 33"/>
            <p:cNvSpPr txBox="1"/>
            <p:nvPr/>
          </p:nvSpPr>
          <p:spPr>
            <a:xfrm>
              <a:off x="8153400" y="6172200"/>
              <a:ext cx="457200" cy="461665"/>
            </a:xfrm>
            <a:prstGeom prst="rect">
              <a:avLst/>
            </a:prstGeom>
            <a:solidFill>
              <a:schemeClr val="accent1"/>
            </a:solidFill>
          </p:spPr>
          <p:txBody>
            <a:bodyPr wrap="square" rtlCol="0">
              <a:spAutoFit/>
            </a:bodyPr>
            <a:lstStyle/>
            <a:p>
              <a:r>
                <a:rPr lang="en-US" sz="2400" dirty="0" smtClean="0"/>
                <a:t> F</a:t>
              </a:r>
              <a:endParaRPr lang="en-US" sz="2400" dirty="0"/>
            </a:p>
          </p:txBody>
        </p:sp>
      </p:grpSp>
      <p:pic>
        <p:nvPicPr>
          <p:cNvPr id="14338" name="Picture 2"/>
          <p:cNvPicPr>
            <a:picLocks noChangeAspect="1" noChangeArrowheads="1"/>
          </p:cNvPicPr>
          <p:nvPr/>
        </p:nvPicPr>
        <p:blipFill>
          <a:blip r:embed="rId5" cstate="print"/>
          <a:srcRect/>
          <a:stretch>
            <a:fillRect/>
          </a:stretch>
        </p:blipFill>
        <p:spPr bwMode="auto">
          <a:xfrm>
            <a:off x="381000" y="3657600"/>
            <a:ext cx="6124575" cy="3200400"/>
          </a:xfrm>
          <a:prstGeom prst="rect">
            <a:avLst/>
          </a:prstGeom>
          <a:noFill/>
          <a:ln w="9525">
            <a:noFill/>
            <a:miter lim="800000"/>
            <a:headEnd/>
            <a:tailEnd/>
          </a:ln>
        </p:spPr>
      </p:pic>
    </p:spTree>
    <p:extLst>
      <p:ext uri="{BB962C8B-B14F-4D97-AF65-F5344CB8AC3E}">
        <p14:creationId xmlns:p14="http://schemas.microsoft.com/office/powerpoint/2010/main" val="10431215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fade">
                                      <p:cBhvr>
                                        <p:cTn id="11" dur="2000"/>
                                        <p:tgtEl>
                                          <p:spTgt spid="1433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500"/>
                            </p:stCondLst>
                            <p:childTnLst>
                              <p:par>
                                <p:cTn id="20" presetID="20" presetClass="entr" presetSubtype="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edge">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edge">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a:bodyPr>
          <a:lstStyle/>
          <a:p>
            <a:r>
              <a:rPr lang="en-US" dirty="0" smtClean="0">
                <a:latin typeface="Albertus" pitchFamily="34" charset="0"/>
              </a:rPr>
              <a:t>Even if both Kelly and Kenneth</a:t>
            </a:r>
            <a:endParaRPr lang="en-US" dirty="0">
              <a:latin typeface="Albertus" pitchFamily="34" charset="0"/>
            </a:endParaRPr>
          </a:p>
        </p:txBody>
      </p:sp>
      <p:sp>
        <p:nvSpPr>
          <p:cNvPr id="4" name="Content Placeholder 3"/>
          <p:cNvSpPr>
            <a:spLocks noGrp="1"/>
          </p:cNvSpPr>
          <p:nvPr>
            <p:ph idx="1"/>
          </p:nvPr>
        </p:nvSpPr>
        <p:spPr>
          <a:xfrm>
            <a:off x="457200" y="1143000"/>
            <a:ext cx="8229600" cy="5486400"/>
          </a:xfrm>
        </p:spPr>
        <p:txBody>
          <a:bodyPr>
            <a:normAutofit/>
          </a:bodyPr>
          <a:lstStyle/>
          <a:p>
            <a:r>
              <a:rPr lang="en-US" sz="3200" dirty="0" smtClean="0"/>
              <a:t>Had signed the plat </a:t>
            </a:r>
          </a:p>
          <a:p>
            <a:pPr lvl="1"/>
            <a:r>
              <a:rPr lang="en-US" sz="3000" dirty="0" smtClean="0"/>
              <a:t>And even if the signatures were notarized, </a:t>
            </a:r>
          </a:p>
          <a:p>
            <a:endParaRPr lang="en-US" sz="800" dirty="0" smtClean="0"/>
          </a:p>
          <a:p>
            <a:r>
              <a:rPr lang="en-US" sz="3200" dirty="0" smtClean="0"/>
              <a:t>The plat still would not have changed the boundary between the two parcels.</a:t>
            </a:r>
          </a:p>
          <a:p>
            <a:endParaRPr lang="en-US" sz="800" dirty="0"/>
          </a:p>
          <a:p>
            <a:endParaRPr lang="en-US" sz="800" dirty="0" smtClean="0"/>
          </a:p>
          <a:p>
            <a:endParaRPr lang="en-US" sz="800" dirty="0" smtClean="0"/>
          </a:p>
          <a:p>
            <a:r>
              <a:rPr lang="en-US" dirty="0" smtClean="0"/>
              <a:t>Plats don’t convey </a:t>
            </a:r>
          </a:p>
          <a:p>
            <a:pPr marL="0" indent="0">
              <a:buNone/>
            </a:pPr>
            <a:r>
              <a:rPr lang="en-US" dirty="0" smtClean="0"/>
              <a:t>    title! </a:t>
            </a:r>
          </a:p>
          <a:p>
            <a:pPr marL="0" indent="0">
              <a:buNone/>
            </a:pPr>
            <a:endParaRPr lang="en-US" sz="800" dirty="0"/>
          </a:p>
          <a:p>
            <a:pPr marL="0" indent="0">
              <a:buNone/>
            </a:pPr>
            <a:endParaRPr lang="en-US" sz="800" dirty="0" smtClean="0"/>
          </a:p>
          <a:p>
            <a:r>
              <a:rPr lang="en-US" sz="3200" dirty="0" smtClean="0"/>
              <a:t>And what about 						their wives?  </a:t>
            </a:r>
            <a:endParaRPr lang="en-US" sz="3200" dirty="0"/>
          </a:p>
        </p:txBody>
      </p:sp>
      <p:sp>
        <p:nvSpPr>
          <p:cNvPr id="2" name="Slide Number Placeholder 1"/>
          <p:cNvSpPr>
            <a:spLocks noGrp="1"/>
          </p:cNvSpPr>
          <p:nvPr>
            <p:ph type="sldNum" sz="quarter" idx="12"/>
          </p:nvPr>
        </p:nvSpPr>
        <p:spPr/>
        <p:txBody>
          <a:bodyPr/>
          <a:lstStyle/>
          <a:p>
            <a:fld id="{037EA441-6C55-4A85-BCFA-08FAC9143886}" type="slidenum">
              <a:rPr lang="en-US" smtClean="0"/>
              <a:pPr/>
              <a:t>75</a:t>
            </a:fld>
            <a:endParaRPr lang="en-US"/>
          </a:p>
        </p:txBody>
      </p:sp>
      <p:pic>
        <p:nvPicPr>
          <p:cNvPr id="5" name="Picture 2"/>
          <p:cNvPicPr>
            <a:picLocks noChangeAspect="1" noChangeArrowheads="1"/>
          </p:cNvPicPr>
          <p:nvPr/>
        </p:nvPicPr>
        <p:blipFill>
          <a:blip r:embed="rId2" cstate="print"/>
          <a:srcRect/>
          <a:stretch>
            <a:fillRect/>
          </a:stretch>
        </p:blipFill>
        <p:spPr bwMode="auto">
          <a:xfrm>
            <a:off x="4495800" y="4114800"/>
            <a:ext cx="4364269" cy="2438400"/>
          </a:xfrm>
          <a:prstGeom prst="rect">
            <a:avLst/>
          </a:prstGeom>
          <a:noFill/>
          <a:ln w="57150">
            <a:solidFill>
              <a:srgbClr val="FF0000"/>
            </a:solidFill>
            <a:miter lim="800000"/>
            <a:headEnd/>
            <a:tailEnd/>
          </a:ln>
          <a:scene3d>
            <a:camera prst="orthographicFront"/>
            <a:lightRig rig="threePt" dir="t"/>
          </a:scene3d>
          <a:sp3d>
            <a:bevelT/>
          </a:sp3d>
        </p:spPr>
      </p:pic>
    </p:spTree>
    <p:extLst>
      <p:ext uri="{BB962C8B-B14F-4D97-AF65-F5344CB8AC3E}">
        <p14:creationId xmlns:p14="http://schemas.microsoft.com/office/powerpoint/2010/main" val="8310503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4"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to="" calcmode="lin" valueType="num">
                                      <p:cBhvr>
                                        <p:cTn id="13" dur="1" fill="hold"/>
                                        <p:tgtEl>
                                          <p:spTgt spid="4">
                                            <p:txEl>
                                              <p:pRg st="0" end="0"/>
                                            </p:txEl>
                                          </p:spTgt>
                                        </p:tgtEl>
                                        <p:attrNameLst>
                                          <p:attrName/>
                                        </p:attrNameLst>
                                      </p:cBhvr>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par>
                          <p:cTn id="18" fill="hold">
                            <p:stCondLst>
                              <p:cond delay="1500"/>
                            </p:stCondLst>
                            <p:childTnLst>
                              <p:par>
                                <p:cTn id="19" presetID="24" presetClass="entr" presetSubtype="0" fill="hold"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to="" calcmode="lin" valueType="num">
                                      <p:cBhvr>
                                        <p:cTn id="21" dur="1" fill="hold"/>
                                        <p:tgtEl>
                                          <p:spTgt spid="4">
                                            <p:txEl>
                                              <p:pRg st="3" end="3"/>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 to="" calcmode="lin" valueType="num">
                                      <p:cBhvr>
                                        <p:cTn id="26" dur="1" fill="hold"/>
                                        <p:tgtEl>
                                          <p:spTgt spid="4">
                                            <p:txEl>
                                              <p:pRg st="7" end="7"/>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 to="" calcmode="lin" valueType="num">
                                      <p:cBhvr>
                                        <p:cTn id="29" dur="1" fill="hold"/>
                                        <p:tgtEl>
                                          <p:spTgt spid="4">
                                            <p:txEl>
                                              <p:pRg st="8" end="8"/>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anim to="" calcmode="lin" valueType="num">
                                      <p:cBhvr>
                                        <p:cTn id="34" dur="1" fill="hold"/>
                                        <p:tgtEl>
                                          <p:spTgt spid="4">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7EA441-6C55-4A85-BCFA-08FAC9143886}" type="slidenum">
              <a:rPr lang="en-US" smtClean="0"/>
              <a:pPr/>
              <a:t>76</a:t>
            </a:fld>
            <a:endParaRPr lang="en-US"/>
          </a:p>
        </p:txBody>
      </p:sp>
      <p:sp>
        <p:nvSpPr>
          <p:cNvPr id="4" name="Content Placeholder 3"/>
          <p:cNvSpPr>
            <a:spLocks noGrp="1"/>
          </p:cNvSpPr>
          <p:nvPr>
            <p:ph idx="4294967295"/>
          </p:nvPr>
        </p:nvSpPr>
        <p:spPr>
          <a:xfrm>
            <a:off x="457200" y="533400"/>
            <a:ext cx="8305800" cy="6096000"/>
          </a:xfrm>
        </p:spPr>
        <p:txBody>
          <a:bodyPr>
            <a:normAutofit lnSpcReduction="10000"/>
          </a:bodyPr>
          <a:lstStyle/>
          <a:p>
            <a:r>
              <a:rPr lang="en-US" sz="2800" dirty="0" smtClean="0"/>
              <a:t>A true boundary line agreement should only be used when the exact location of the boundary is uncertain.</a:t>
            </a:r>
          </a:p>
          <a:p>
            <a:endParaRPr lang="en-US" sz="1050" dirty="0" smtClean="0"/>
          </a:p>
          <a:p>
            <a:endParaRPr lang="en-US" sz="1050" dirty="0" smtClean="0"/>
          </a:p>
          <a:p>
            <a:r>
              <a:rPr lang="en-US" sz="2800" dirty="0" smtClean="0"/>
              <a:t>When the boundary is known and the adjoining owners wish to change the boundary, that is a split.  They need to exchange deeds transferring title of the property effected. </a:t>
            </a:r>
          </a:p>
          <a:p>
            <a:endParaRPr lang="en-US" sz="1050" dirty="0" smtClean="0"/>
          </a:p>
          <a:p>
            <a:endParaRPr lang="en-US" sz="1050" dirty="0" smtClean="0"/>
          </a:p>
          <a:p>
            <a:r>
              <a:rPr lang="en-US" sz="2800" dirty="0" smtClean="0"/>
              <a:t>At the very minimum, there needs to be a document, other than just a plat, signed by both brothers and their wives and recorded in the register of deeds that each of the landowners agrees that the other person owns the land across the line. </a:t>
            </a:r>
          </a:p>
          <a:p>
            <a:endParaRPr lang="en-US" sz="2400" dirty="0" smtClean="0"/>
          </a:p>
          <a:p>
            <a:pPr>
              <a:buNone/>
            </a:pPr>
            <a:endParaRPr lang="en-US" sz="2400" dirty="0"/>
          </a:p>
        </p:txBody>
      </p:sp>
    </p:spTree>
    <p:extLst>
      <p:ext uri="{BB962C8B-B14F-4D97-AF65-F5344CB8AC3E}">
        <p14:creationId xmlns:p14="http://schemas.microsoft.com/office/powerpoint/2010/main" val="403191589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to="" calcmode="lin" valueType="num">
                                      <p:cBhvr>
                                        <p:cTn id="12" dur="1" fill="hold"/>
                                        <p:tgtEl>
                                          <p:spTgt spid="4">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 to="" calcmode="lin" valueType="num">
                                      <p:cBhvr>
                                        <p:cTn id="1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04800" y="457200"/>
            <a:ext cx="8686800" cy="626075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037EA441-6C55-4A85-BCFA-08FAC9143886}" type="slidenum">
              <a:rPr lang="en-US" smtClean="0"/>
              <a:pPr/>
              <a:t>77</a:t>
            </a:fld>
            <a:endParaRPr lang="en-US"/>
          </a:p>
        </p:txBody>
      </p:sp>
      <p:sp>
        <p:nvSpPr>
          <p:cNvPr id="4" name="Freeform 3"/>
          <p:cNvSpPr/>
          <p:nvPr/>
        </p:nvSpPr>
        <p:spPr>
          <a:xfrm>
            <a:off x="2397512" y="758283"/>
            <a:ext cx="3512634" cy="5586761"/>
          </a:xfrm>
          <a:custGeom>
            <a:avLst/>
            <a:gdLst>
              <a:gd name="connsiteX0" fmla="*/ 1694986 w 3512634"/>
              <a:gd name="connsiteY0" fmla="*/ 44605 h 5586761"/>
              <a:gd name="connsiteX1" fmla="*/ 2129883 w 3512634"/>
              <a:gd name="connsiteY1" fmla="*/ 44605 h 5586761"/>
              <a:gd name="connsiteX2" fmla="*/ 2274849 w 3512634"/>
              <a:gd name="connsiteY2" fmla="*/ 0 h 5586761"/>
              <a:gd name="connsiteX3" fmla="*/ 2364059 w 3512634"/>
              <a:gd name="connsiteY3" fmla="*/ 390293 h 5586761"/>
              <a:gd name="connsiteX4" fmla="*/ 3512634 w 3512634"/>
              <a:gd name="connsiteY4" fmla="*/ 1761893 h 5586761"/>
              <a:gd name="connsiteX5" fmla="*/ 3468029 w 3512634"/>
              <a:gd name="connsiteY5" fmla="*/ 1828800 h 5586761"/>
              <a:gd name="connsiteX6" fmla="*/ 3412273 w 3512634"/>
              <a:gd name="connsiteY6" fmla="*/ 2609385 h 5586761"/>
              <a:gd name="connsiteX7" fmla="*/ 3401122 w 3512634"/>
              <a:gd name="connsiteY7" fmla="*/ 2943922 h 5586761"/>
              <a:gd name="connsiteX8" fmla="*/ 1951464 w 3512634"/>
              <a:gd name="connsiteY8" fmla="*/ 5586761 h 5586761"/>
              <a:gd name="connsiteX9" fmla="*/ 1572322 w 3512634"/>
              <a:gd name="connsiteY9" fmla="*/ 5441795 h 5586761"/>
              <a:gd name="connsiteX10" fmla="*/ 1460810 w 3512634"/>
              <a:gd name="connsiteY10" fmla="*/ 4605454 h 5586761"/>
              <a:gd name="connsiteX11" fmla="*/ 1237786 w 3512634"/>
              <a:gd name="connsiteY11" fmla="*/ 4070195 h 5586761"/>
              <a:gd name="connsiteX12" fmla="*/ 825190 w 3512634"/>
              <a:gd name="connsiteY12" fmla="*/ 2877015 h 5586761"/>
              <a:gd name="connsiteX13" fmla="*/ 613317 w 3512634"/>
              <a:gd name="connsiteY13" fmla="*/ 2676293 h 5586761"/>
              <a:gd name="connsiteX14" fmla="*/ 524108 w 3512634"/>
              <a:gd name="connsiteY14" fmla="*/ 2263697 h 5586761"/>
              <a:gd name="connsiteX15" fmla="*/ 0 w 3512634"/>
              <a:gd name="connsiteY15" fmla="*/ 1839951 h 5586761"/>
              <a:gd name="connsiteX16" fmla="*/ 847493 w 3512634"/>
              <a:gd name="connsiteY16" fmla="*/ 457200 h 5586761"/>
              <a:gd name="connsiteX17" fmla="*/ 1550020 w 3512634"/>
              <a:gd name="connsiteY17" fmla="*/ 89210 h 5586761"/>
              <a:gd name="connsiteX18" fmla="*/ 1694986 w 3512634"/>
              <a:gd name="connsiteY18" fmla="*/ 44605 h 55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2634" h="5586761">
                <a:moveTo>
                  <a:pt x="1694986" y="44605"/>
                </a:moveTo>
                <a:lnTo>
                  <a:pt x="2129883" y="44605"/>
                </a:lnTo>
                <a:lnTo>
                  <a:pt x="2274849" y="0"/>
                </a:lnTo>
                <a:lnTo>
                  <a:pt x="2364059" y="390293"/>
                </a:lnTo>
                <a:lnTo>
                  <a:pt x="3512634" y="1761893"/>
                </a:lnTo>
                <a:lnTo>
                  <a:pt x="3468029" y="1828800"/>
                </a:lnTo>
                <a:lnTo>
                  <a:pt x="3412273" y="2609385"/>
                </a:lnTo>
                <a:lnTo>
                  <a:pt x="3401122" y="2943922"/>
                </a:lnTo>
                <a:lnTo>
                  <a:pt x="1951464" y="5586761"/>
                </a:lnTo>
                <a:lnTo>
                  <a:pt x="1572322" y="5441795"/>
                </a:lnTo>
                <a:lnTo>
                  <a:pt x="1460810" y="4605454"/>
                </a:lnTo>
                <a:lnTo>
                  <a:pt x="1237786" y="4070195"/>
                </a:lnTo>
                <a:lnTo>
                  <a:pt x="825190" y="2877015"/>
                </a:lnTo>
                <a:lnTo>
                  <a:pt x="613317" y="2676293"/>
                </a:lnTo>
                <a:lnTo>
                  <a:pt x="524108" y="2263697"/>
                </a:lnTo>
                <a:lnTo>
                  <a:pt x="0" y="1839951"/>
                </a:lnTo>
                <a:lnTo>
                  <a:pt x="847493" y="457200"/>
                </a:lnTo>
                <a:lnTo>
                  <a:pt x="1550020" y="89210"/>
                </a:lnTo>
                <a:lnTo>
                  <a:pt x="1694986" y="44605"/>
                </a:lnTo>
                <a:close/>
              </a:path>
            </a:pathLst>
          </a:custGeom>
          <a:solidFill>
            <a:srgbClr val="466D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419475" y="804863"/>
            <a:ext cx="2495550" cy="2514600"/>
          </a:xfrm>
          <a:custGeom>
            <a:avLst/>
            <a:gdLst>
              <a:gd name="connsiteX0" fmla="*/ 695325 w 2495550"/>
              <a:gd name="connsiteY0" fmla="*/ 42862 h 2514600"/>
              <a:gd name="connsiteX1" fmla="*/ 695325 w 2495550"/>
              <a:gd name="connsiteY1" fmla="*/ 185737 h 2514600"/>
              <a:gd name="connsiteX2" fmla="*/ 1152525 w 2495550"/>
              <a:gd name="connsiteY2" fmla="*/ 390525 h 2514600"/>
              <a:gd name="connsiteX3" fmla="*/ 1381125 w 2495550"/>
              <a:gd name="connsiteY3" fmla="*/ 385762 h 2514600"/>
              <a:gd name="connsiteX4" fmla="*/ 2495550 w 2495550"/>
              <a:gd name="connsiteY4" fmla="*/ 1704975 h 2514600"/>
              <a:gd name="connsiteX5" fmla="*/ 2433638 w 2495550"/>
              <a:gd name="connsiteY5" fmla="*/ 1924050 h 2514600"/>
              <a:gd name="connsiteX6" fmla="*/ 2438400 w 2495550"/>
              <a:gd name="connsiteY6" fmla="*/ 1966912 h 2514600"/>
              <a:gd name="connsiteX7" fmla="*/ 2319338 w 2495550"/>
              <a:gd name="connsiteY7" fmla="*/ 2233612 h 2514600"/>
              <a:gd name="connsiteX8" fmla="*/ 1252538 w 2495550"/>
              <a:gd name="connsiteY8" fmla="*/ 2514600 h 2514600"/>
              <a:gd name="connsiteX9" fmla="*/ 1295400 w 2495550"/>
              <a:gd name="connsiteY9" fmla="*/ 1362075 h 2514600"/>
              <a:gd name="connsiteX10" fmla="*/ 0 w 2495550"/>
              <a:gd name="connsiteY10" fmla="*/ 304800 h 2514600"/>
              <a:gd name="connsiteX11" fmla="*/ 547688 w 2495550"/>
              <a:gd name="connsiteY11" fmla="*/ 33337 h 2514600"/>
              <a:gd name="connsiteX12" fmla="*/ 638175 w 2495550"/>
              <a:gd name="connsiteY12" fmla="*/ 0 h 2514600"/>
              <a:gd name="connsiteX13" fmla="*/ 695325 w 2495550"/>
              <a:gd name="connsiteY13" fmla="*/ 42862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5550" h="2514600">
                <a:moveTo>
                  <a:pt x="695325" y="42862"/>
                </a:moveTo>
                <a:lnTo>
                  <a:pt x="695325" y="185737"/>
                </a:lnTo>
                <a:lnTo>
                  <a:pt x="1152525" y="390525"/>
                </a:lnTo>
                <a:lnTo>
                  <a:pt x="1381125" y="385762"/>
                </a:lnTo>
                <a:lnTo>
                  <a:pt x="2495550" y="1704975"/>
                </a:lnTo>
                <a:lnTo>
                  <a:pt x="2433638" y="1924050"/>
                </a:lnTo>
                <a:lnTo>
                  <a:pt x="2438400" y="1966912"/>
                </a:lnTo>
                <a:lnTo>
                  <a:pt x="2319338" y="2233612"/>
                </a:lnTo>
                <a:lnTo>
                  <a:pt x="1252538" y="2514600"/>
                </a:lnTo>
                <a:lnTo>
                  <a:pt x="1295400" y="1362075"/>
                </a:lnTo>
                <a:lnTo>
                  <a:pt x="0" y="304800"/>
                </a:lnTo>
                <a:lnTo>
                  <a:pt x="547688" y="33337"/>
                </a:lnTo>
                <a:lnTo>
                  <a:pt x="638175" y="0"/>
                </a:lnTo>
                <a:lnTo>
                  <a:pt x="695325" y="42862"/>
                </a:lnTo>
                <a:close/>
              </a:path>
            </a:pathLst>
          </a:cu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590800" y="1123950"/>
            <a:ext cx="2133600" cy="2205038"/>
          </a:xfrm>
          <a:custGeom>
            <a:avLst/>
            <a:gdLst>
              <a:gd name="connsiteX0" fmla="*/ 2133600 w 2133600"/>
              <a:gd name="connsiteY0" fmla="*/ 1042988 h 2205038"/>
              <a:gd name="connsiteX1" fmla="*/ 2081213 w 2133600"/>
              <a:gd name="connsiteY1" fmla="*/ 2205038 h 2205038"/>
              <a:gd name="connsiteX2" fmla="*/ 1019175 w 2133600"/>
              <a:gd name="connsiteY2" fmla="*/ 1624013 h 2205038"/>
              <a:gd name="connsiteX3" fmla="*/ 976313 w 2133600"/>
              <a:gd name="connsiteY3" fmla="*/ 1490663 h 2205038"/>
              <a:gd name="connsiteX4" fmla="*/ 890588 w 2133600"/>
              <a:gd name="connsiteY4" fmla="*/ 1500188 h 2205038"/>
              <a:gd name="connsiteX5" fmla="*/ 704850 w 2133600"/>
              <a:gd name="connsiteY5" fmla="*/ 1438275 h 2205038"/>
              <a:gd name="connsiteX6" fmla="*/ 428625 w 2133600"/>
              <a:gd name="connsiteY6" fmla="*/ 1395413 h 2205038"/>
              <a:gd name="connsiteX7" fmla="*/ 271463 w 2133600"/>
              <a:gd name="connsiteY7" fmla="*/ 1323975 h 2205038"/>
              <a:gd name="connsiteX8" fmla="*/ 247650 w 2133600"/>
              <a:gd name="connsiteY8" fmla="*/ 1323975 h 2205038"/>
              <a:gd name="connsiteX9" fmla="*/ 185738 w 2133600"/>
              <a:gd name="connsiteY9" fmla="*/ 1262063 h 2205038"/>
              <a:gd name="connsiteX10" fmla="*/ 147638 w 2133600"/>
              <a:gd name="connsiteY10" fmla="*/ 1247775 h 2205038"/>
              <a:gd name="connsiteX11" fmla="*/ 85725 w 2133600"/>
              <a:gd name="connsiteY11" fmla="*/ 1209675 h 2205038"/>
              <a:gd name="connsiteX12" fmla="*/ 0 w 2133600"/>
              <a:gd name="connsiteY12" fmla="*/ 1195388 h 2205038"/>
              <a:gd name="connsiteX13" fmla="*/ 666750 w 2133600"/>
              <a:gd name="connsiteY13" fmla="*/ 76200 h 2205038"/>
              <a:gd name="connsiteX14" fmla="*/ 819150 w 2133600"/>
              <a:gd name="connsiteY14" fmla="*/ 0 h 2205038"/>
              <a:gd name="connsiteX15" fmla="*/ 2133600 w 2133600"/>
              <a:gd name="connsiteY15" fmla="*/ 104298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3600" h="2205038">
                <a:moveTo>
                  <a:pt x="2133600" y="1042988"/>
                </a:moveTo>
                <a:lnTo>
                  <a:pt x="2081213" y="2205038"/>
                </a:lnTo>
                <a:lnTo>
                  <a:pt x="1019175" y="1624013"/>
                </a:lnTo>
                <a:lnTo>
                  <a:pt x="976313" y="1490663"/>
                </a:lnTo>
                <a:lnTo>
                  <a:pt x="890588" y="1500188"/>
                </a:lnTo>
                <a:lnTo>
                  <a:pt x="704850" y="1438275"/>
                </a:lnTo>
                <a:lnTo>
                  <a:pt x="428625" y="1395413"/>
                </a:lnTo>
                <a:lnTo>
                  <a:pt x="271463" y="1323975"/>
                </a:lnTo>
                <a:lnTo>
                  <a:pt x="247650" y="1323975"/>
                </a:lnTo>
                <a:lnTo>
                  <a:pt x="185738" y="1262063"/>
                </a:lnTo>
                <a:lnTo>
                  <a:pt x="147638" y="1247775"/>
                </a:lnTo>
                <a:lnTo>
                  <a:pt x="85725" y="1209675"/>
                </a:lnTo>
                <a:lnTo>
                  <a:pt x="0" y="1195388"/>
                </a:lnTo>
                <a:lnTo>
                  <a:pt x="666750" y="76200"/>
                </a:lnTo>
                <a:lnTo>
                  <a:pt x="819150" y="0"/>
                </a:lnTo>
                <a:lnTo>
                  <a:pt x="2133600" y="1042988"/>
                </a:lnTo>
                <a:close/>
              </a:path>
            </a:pathLst>
          </a:cu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576513" y="1200150"/>
            <a:ext cx="1314450" cy="1543050"/>
          </a:xfrm>
          <a:custGeom>
            <a:avLst/>
            <a:gdLst>
              <a:gd name="connsiteX0" fmla="*/ 0 w 1314450"/>
              <a:gd name="connsiteY0" fmla="*/ 1114425 h 1543050"/>
              <a:gd name="connsiteX1" fmla="*/ 0 w 1314450"/>
              <a:gd name="connsiteY1" fmla="*/ 1114425 h 1543050"/>
              <a:gd name="connsiteX2" fmla="*/ 666750 w 1314450"/>
              <a:gd name="connsiteY2" fmla="*/ 14288 h 1543050"/>
              <a:gd name="connsiteX3" fmla="*/ 695325 w 1314450"/>
              <a:gd name="connsiteY3" fmla="*/ 0 h 1543050"/>
              <a:gd name="connsiteX4" fmla="*/ 819150 w 1314450"/>
              <a:gd name="connsiteY4" fmla="*/ 90488 h 1543050"/>
              <a:gd name="connsiteX5" fmla="*/ 742950 w 1314450"/>
              <a:gd name="connsiteY5" fmla="*/ 180975 h 1543050"/>
              <a:gd name="connsiteX6" fmla="*/ 842962 w 1314450"/>
              <a:gd name="connsiteY6" fmla="*/ 290513 h 1543050"/>
              <a:gd name="connsiteX7" fmla="*/ 1152525 w 1314450"/>
              <a:gd name="connsiteY7" fmla="*/ 776288 h 1543050"/>
              <a:gd name="connsiteX8" fmla="*/ 1228725 w 1314450"/>
              <a:gd name="connsiteY8" fmla="*/ 728663 h 1543050"/>
              <a:gd name="connsiteX9" fmla="*/ 1285875 w 1314450"/>
              <a:gd name="connsiteY9" fmla="*/ 852488 h 1543050"/>
              <a:gd name="connsiteX10" fmla="*/ 1300162 w 1314450"/>
              <a:gd name="connsiteY10" fmla="*/ 1052513 h 1543050"/>
              <a:gd name="connsiteX11" fmla="*/ 1314450 w 1314450"/>
              <a:gd name="connsiteY11" fmla="*/ 1138238 h 1543050"/>
              <a:gd name="connsiteX12" fmla="*/ 1057275 w 1314450"/>
              <a:gd name="connsiteY12" fmla="*/ 1338263 h 1543050"/>
              <a:gd name="connsiteX13" fmla="*/ 1042987 w 1314450"/>
              <a:gd name="connsiteY13" fmla="*/ 1543050 h 1543050"/>
              <a:gd name="connsiteX14" fmla="*/ 985837 w 1314450"/>
              <a:gd name="connsiteY14" fmla="*/ 1414463 h 1543050"/>
              <a:gd name="connsiteX15" fmla="*/ 919162 w 1314450"/>
              <a:gd name="connsiteY15" fmla="*/ 1428750 h 1543050"/>
              <a:gd name="connsiteX16" fmla="*/ 695325 w 1314450"/>
              <a:gd name="connsiteY16" fmla="*/ 1362075 h 1543050"/>
              <a:gd name="connsiteX17" fmla="*/ 523875 w 1314450"/>
              <a:gd name="connsiteY17" fmla="*/ 1333500 h 1543050"/>
              <a:gd name="connsiteX18" fmla="*/ 423862 w 1314450"/>
              <a:gd name="connsiteY18" fmla="*/ 1319213 h 1543050"/>
              <a:gd name="connsiteX19" fmla="*/ 319087 w 1314450"/>
              <a:gd name="connsiteY19" fmla="*/ 1257300 h 1543050"/>
              <a:gd name="connsiteX20" fmla="*/ 271462 w 1314450"/>
              <a:gd name="connsiteY20" fmla="*/ 1247775 h 1543050"/>
              <a:gd name="connsiteX21" fmla="*/ 200025 w 1314450"/>
              <a:gd name="connsiteY21" fmla="*/ 1176338 h 1543050"/>
              <a:gd name="connsiteX22" fmla="*/ 157162 w 1314450"/>
              <a:gd name="connsiteY22" fmla="*/ 1171575 h 1543050"/>
              <a:gd name="connsiteX23" fmla="*/ 104775 w 1314450"/>
              <a:gd name="connsiteY23" fmla="*/ 1133475 h 1543050"/>
              <a:gd name="connsiteX24" fmla="*/ 0 w 1314450"/>
              <a:gd name="connsiteY24" fmla="*/ 1114425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4450" h="1543050">
                <a:moveTo>
                  <a:pt x="0" y="1114425"/>
                </a:moveTo>
                <a:lnTo>
                  <a:pt x="0" y="1114425"/>
                </a:lnTo>
                <a:lnTo>
                  <a:pt x="666750" y="14288"/>
                </a:lnTo>
                <a:lnTo>
                  <a:pt x="695325" y="0"/>
                </a:lnTo>
                <a:lnTo>
                  <a:pt x="819150" y="90488"/>
                </a:lnTo>
                <a:lnTo>
                  <a:pt x="742950" y="180975"/>
                </a:lnTo>
                <a:lnTo>
                  <a:pt x="842962" y="290513"/>
                </a:lnTo>
                <a:lnTo>
                  <a:pt x="1152525" y="776288"/>
                </a:lnTo>
                <a:lnTo>
                  <a:pt x="1228725" y="728663"/>
                </a:lnTo>
                <a:lnTo>
                  <a:pt x="1285875" y="852488"/>
                </a:lnTo>
                <a:lnTo>
                  <a:pt x="1300162" y="1052513"/>
                </a:lnTo>
                <a:lnTo>
                  <a:pt x="1314450" y="1138238"/>
                </a:lnTo>
                <a:lnTo>
                  <a:pt x="1057275" y="1338263"/>
                </a:lnTo>
                <a:lnTo>
                  <a:pt x="1042987" y="1543050"/>
                </a:lnTo>
                <a:lnTo>
                  <a:pt x="985837" y="1414463"/>
                </a:lnTo>
                <a:lnTo>
                  <a:pt x="919162" y="1428750"/>
                </a:lnTo>
                <a:lnTo>
                  <a:pt x="695325" y="1362075"/>
                </a:lnTo>
                <a:lnTo>
                  <a:pt x="523875" y="1333500"/>
                </a:lnTo>
                <a:lnTo>
                  <a:pt x="423862" y="1319213"/>
                </a:lnTo>
                <a:lnTo>
                  <a:pt x="319087" y="1257300"/>
                </a:lnTo>
                <a:lnTo>
                  <a:pt x="271462" y="1247775"/>
                </a:lnTo>
                <a:lnTo>
                  <a:pt x="200025" y="1176338"/>
                </a:lnTo>
                <a:lnTo>
                  <a:pt x="157162" y="1171575"/>
                </a:lnTo>
                <a:lnTo>
                  <a:pt x="104775" y="1133475"/>
                </a:lnTo>
                <a:lnTo>
                  <a:pt x="0" y="1114425"/>
                </a:lnTo>
                <a:close/>
              </a:path>
            </a:pathLst>
          </a:cu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09975" y="2185988"/>
            <a:ext cx="1066800" cy="1135856"/>
          </a:xfrm>
          <a:custGeom>
            <a:avLst/>
            <a:gdLst>
              <a:gd name="connsiteX0" fmla="*/ 728663 w 1066800"/>
              <a:gd name="connsiteY0" fmla="*/ 0 h 1135856"/>
              <a:gd name="connsiteX1" fmla="*/ 752475 w 1066800"/>
              <a:gd name="connsiteY1" fmla="*/ 64293 h 1135856"/>
              <a:gd name="connsiteX2" fmla="*/ 745331 w 1066800"/>
              <a:gd name="connsiteY2" fmla="*/ 97631 h 1135856"/>
              <a:gd name="connsiteX3" fmla="*/ 740569 w 1066800"/>
              <a:gd name="connsiteY3" fmla="*/ 126206 h 1135856"/>
              <a:gd name="connsiteX4" fmla="*/ 740569 w 1066800"/>
              <a:gd name="connsiteY4" fmla="*/ 145256 h 1135856"/>
              <a:gd name="connsiteX5" fmla="*/ 738188 w 1066800"/>
              <a:gd name="connsiteY5" fmla="*/ 169068 h 1135856"/>
              <a:gd name="connsiteX6" fmla="*/ 723900 w 1066800"/>
              <a:gd name="connsiteY6" fmla="*/ 178593 h 1135856"/>
              <a:gd name="connsiteX7" fmla="*/ 723900 w 1066800"/>
              <a:gd name="connsiteY7" fmla="*/ 207168 h 1135856"/>
              <a:gd name="connsiteX8" fmla="*/ 714375 w 1066800"/>
              <a:gd name="connsiteY8" fmla="*/ 233362 h 1135856"/>
              <a:gd name="connsiteX9" fmla="*/ 702469 w 1066800"/>
              <a:gd name="connsiteY9" fmla="*/ 242887 h 1135856"/>
              <a:gd name="connsiteX10" fmla="*/ 702469 w 1066800"/>
              <a:gd name="connsiteY10" fmla="*/ 285750 h 1135856"/>
              <a:gd name="connsiteX11" fmla="*/ 702469 w 1066800"/>
              <a:gd name="connsiteY11" fmla="*/ 302418 h 1135856"/>
              <a:gd name="connsiteX12" fmla="*/ 752475 w 1066800"/>
              <a:gd name="connsiteY12" fmla="*/ 407193 h 1135856"/>
              <a:gd name="connsiteX13" fmla="*/ 752475 w 1066800"/>
              <a:gd name="connsiteY13" fmla="*/ 464343 h 1135856"/>
              <a:gd name="connsiteX14" fmla="*/ 776288 w 1066800"/>
              <a:gd name="connsiteY14" fmla="*/ 464343 h 1135856"/>
              <a:gd name="connsiteX15" fmla="*/ 795338 w 1066800"/>
              <a:gd name="connsiteY15" fmla="*/ 531018 h 1135856"/>
              <a:gd name="connsiteX16" fmla="*/ 809625 w 1066800"/>
              <a:gd name="connsiteY16" fmla="*/ 585787 h 1135856"/>
              <a:gd name="connsiteX17" fmla="*/ 852488 w 1066800"/>
              <a:gd name="connsiteY17" fmla="*/ 666750 h 1135856"/>
              <a:gd name="connsiteX18" fmla="*/ 881063 w 1066800"/>
              <a:gd name="connsiteY18" fmla="*/ 690562 h 1135856"/>
              <a:gd name="connsiteX19" fmla="*/ 890588 w 1066800"/>
              <a:gd name="connsiteY19" fmla="*/ 733425 h 1135856"/>
              <a:gd name="connsiteX20" fmla="*/ 883444 w 1066800"/>
              <a:gd name="connsiteY20" fmla="*/ 776287 h 1135856"/>
              <a:gd name="connsiteX21" fmla="*/ 935831 w 1066800"/>
              <a:gd name="connsiteY21" fmla="*/ 816768 h 1135856"/>
              <a:gd name="connsiteX22" fmla="*/ 983456 w 1066800"/>
              <a:gd name="connsiteY22" fmla="*/ 845343 h 1135856"/>
              <a:gd name="connsiteX23" fmla="*/ 992981 w 1066800"/>
              <a:gd name="connsiteY23" fmla="*/ 866775 h 1135856"/>
              <a:gd name="connsiteX24" fmla="*/ 1021556 w 1066800"/>
              <a:gd name="connsiteY24" fmla="*/ 892968 h 1135856"/>
              <a:gd name="connsiteX25" fmla="*/ 1016794 w 1066800"/>
              <a:gd name="connsiteY25" fmla="*/ 919162 h 1135856"/>
              <a:gd name="connsiteX26" fmla="*/ 1031081 w 1066800"/>
              <a:gd name="connsiteY26" fmla="*/ 935831 h 1135856"/>
              <a:gd name="connsiteX27" fmla="*/ 1026319 w 1066800"/>
              <a:gd name="connsiteY27" fmla="*/ 959643 h 1135856"/>
              <a:gd name="connsiteX28" fmla="*/ 1014413 w 1066800"/>
              <a:gd name="connsiteY28" fmla="*/ 983456 h 1135856"/>
              <a:gd name="connsiteX29" fmla="*/ 1021556 w 1066800"/>
              <a:gd name="connsiteY29" fmla="*/ 1014412 h 1135856"/>
              <a:gd name="connsiteX30" fmla="*/ 1042988 w 1066800"/>
              <a:gd name="connsiteY30" fmla="*/ 1047750 h 1135856"/>
              <a:gd name="connsiteX31" fmla="*/ 1066800 w 1066800"/>
              <a:gd name="connsiteY31" fmla="*/ 1064418 h 1135856"/>
              <a:gd name="connsiteX32" fmla="*/ 1057275 w 1066800"/>
              <a:gd name="connsiteY32" fmla="*/ 1135856 h 1135856"/>
              <a:gd name="connsiteX33" fmla="*/ 0 w 1066800"/>
              <a:gd name="connsiteY33" fmla="*/ 559593 h 1135856"/>
              <a:gd name="connsiteX34" fmla="*/ 23813 w 1066800"/>
              <a:gd name="connsiteY34" fmla="*/ 357187 h 1135856"/>
              <a:gd name="connsiteX35" fmla="*/ 280988 w 1066800"/>
              <a:gd name="connsiteY35" fmla="*/ 142875 h 1135856"/>
              <a:gd name="connsiteX36" fmla="*/ 728663 w 1066800"/>
              <a:gd name="connsiteY36" fmla="*/ 0 h 113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66800" h="1135856">
                <a:moveTo>
                  <a:pt x="728663" y="0"/>
                </a:moveTo>
                <a:lnTo>
                  <a:pt x="752475" y="64293"/>
                </a:lnTo>
                <a:lnTo>
                  <a:pt x="745331" y="97631"/>
                </a:lnTo>
                <a:lnTo>
                  <a:pt x="740569" y="126206"/>
                </a:lnTo>
                <a:lnTo>
                  <a:pt x="740569" y="145256"/>
                </a:lnTo>
                <a:lnTo>
                  <a:pt x="738188" y="169068"/>
                </a:lnTo>
                <a:lnTo>
                  <a:pt x="723900" y="178593"/>
                </a:lnTo>
                <a:lnTo>
                  <a:pt x="723900" y="207168"/>
                </a:lnTo>
                <a:lnTo>
                  <a:pt x="714375" y="233362"/>
                </a:lnTo>
                <a:lnTo>
                  <a:pt x="702469" y="242887"/>
                </a:lnTo>
                <a:lnTo>
                  <a:pt x="702469" y="285750"/>
                </a:lnTo>
                <a:lnTo>
                  <a:pt x="702469" y="302418"/>
                </a:lnTo>
                <a:lnTo>
                  <a:pt x="752475" y="407193"/>
                </a:lnTo>
                <a:lnTo>
                  <a:pt x="752475" y="464343"/>
                </a:lnTo>
                <a:lnTo>
                  <a:pt x="776288" y="464343"/>
                </a:lnTo>
                <a:lnTo>
                  <a:pt x="795338" y="531018"/>
                </a:lnTo>
                <a:lnTo>
                  <a:pt x="809625" y="585787"/>
                </a:lnTo>
                <a:lnTo>
                  <a:pt x="852488" y="666750"/>
                </a:lnTo>
                <a:lnTo>
                  <a:pt x="881063" y="690562"/>
                </a:lnTo>
                <a:lnTo>
                  <a:pt x="890588" y="733425"/>
                </a:lnTo>
                <a:lnTo>
                  <a:pt x="883444" y="776287"/>
                </a:lnTo>
                <a:lnTo>
                  <a:pt x="935831" y="816768"/>
                </a:lnTo>
                <a:lnTo>
                  <a:pt x="983456" y="845343"/>
                </a:lnTo>
                <a:lnTo>
                  <a:pt x="992981" y="866775"/>
                </a:lnTo>
                <a:lnTo>
                  <a:pt x="1021556" y="892968"/>
                </a:lnTo>
                <a:lnTo>
                  <a:pt x="1016794" y="919162"/>
                </a:lnTo>
                <a:lnTo>
                  <a:pt x="1031081" y="935831"/>
                </a:lnTo>
                <a:lnTo>
                  <a:pt x="1026319" y="959643"/>
                </a:lnTo>
                <a:lnTo>
                  <a:pt x="1014413" y="983456"/>
                </a:lnTo>
                <a:lnTo>
                  <a:pt x="1021556" y="1014412"/>
                </a:lnTo>
                <a:lnTo>
                  <a:pt x="1042988" y="1047750"/>
                </a:lnTo>
                <a:lnTo>
                  <a:pt x="1066800" y="1064418"/>
                </a:lnTo>
                <a:lnTo>
                  <a:pt x="1057275" y="1135856"/>
                </a:lnTo>
                <a:lnTo>
                  <a:pt x="0" y="559593"/>
                </a:lnTo>
                <a:lnTo>
                  <a:pt x="23813" y="357187"/>
                </a:lnTo>
                <a:lnTo>
                  <a:pt x="280988" y="142875"/>
                </a:lnTo>
                <a:lnTo>
                  <a:pt x="728663" y="0"/>
                </a:lnTo>
                <a:close/>
              </a:path>
            </a:pathLst>
          </a:cu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37885">
            <a:off x="3609284" y="1478409"/>
            <a:ext cx="914400" cy="838200"/>
          </a:xfrm>
          <a:custGeom>
            <a:avLst/>
            <a:gdLst>
              <a:gd name="connsiteX0" fmla="*/ 1785937 w 2152650"/>
              <a:gd name="connsiteY0" fmla="*/ 0 h 2481262"/>
              <a:gd name="connsiteX1" fmla="*/ 1824037 w 2152650"/>
              <a:gd name="connsiteY1" fmla="*/ 66675 h 2481262"/>
              <a:gd name="connsiteX2" fmla="*/ 1881187 w 2152650"/>
              <a:gd name="connsiteY2" fmla="*/ 90487 h 2481262"/>
              <a:gd name="connsiteX3" fmla="*/ 1881187 w 2152650"/>
              <a:gd name="connsiteY3" fmla="*/ 171450 h 2481262"/>
              <a:gd name="connsiteX4" fmla="*/ 1928812 w 2152650"/>
              <a:gd name="connsiteY4" fmla="*/ 223837 h 2481262"/>
              <a:gd name="connsiteX5" fmla="*/ 1971675 w 2152650"/>
              <a:gd name="connsiteY5" fmla="*/ 481012 h 2481262"/>
              <a:gd name="connsiteX6" fmla="*/ 1990725 w 2152650"/>
              <a:gd name="connsiteY6" fmla="*/ 585787 h 2481262"/>
              <a:gd name="connsiteX7" fmla="*/ 1957387 w 2152650"/>
              <a:gd name="connsiteY7" fmla="*/ 676275 h 2481262"/>
              <a:gd name="connsiteX8" fmla="*/ 2014537 w 2152650"/>
              <a:gd name="connsiteY8" fmla="*/ 742950 h 2481262"/>
              <a:gd name="connsiteX9" fmla="*/ 2095500 w 2152650"/>
              <a:gd name="connsiteY9" fmla="*/ 814387 h 2481262"/>
              <a:gd name="connsiteX10" fmla="*/ 2105025 w 2152650"/>
              <a:gd name="connsiteY10" fmla="*/ 871537 h 2481262"/>
              <a:gd name="connsiteX11" fmla="*/ 2095500 w 2152650"/>
              <a:gd name="connsiteY11" fmla="*/ 928687 h 2481262"/>
              <a:gd name="connsiteX12" fmla="*/ 2152650 w 2152650"/>
              <a:gd name="connsiteY12" fmla="*/ 1023937 h 2481262"/>
              <a:gd name="connsiteX13" fmla="*/ 2152650 w 2152650"/>
              <a:gd name="connsiteY13" fmla="*/ 1076325 h 2481262"/>
              <a:gd name="connsiteX14" fmla="*/ 2138362 w 2152650"/>
              <a:gd name="connsiteY14" fmla="*/ 1095375 h 2481262"/>
              <a:gd name="connsiteX15" fmla="*/ 2105025 w 2152650"/>
              <a:gd name="connsiteY15" fmla="*/ 1204912 h 2481262"/>
              <a:gd name="connsiteX16" fmla="*/ 2147887 w 2152650"/>
              <a:gd name="connsiteY16" fmla="*/ 1304925 h 2481262"/>
              <a:gd name="connsiteX17" fmla="*/ 2124075 w 2152650"/>
              <a:gd name="connsiteY17" fmla="*/ 1419225 h 2481262"/>
              <a:gd name="connsiteX18" fmla="*/ 2128837 w 2152650"/>
              <a:gd name="connsiteY18" fmla="*/ 1514475 h 2481262"/>
              <a:gd name="connsiteX19" fmla="*/ 2057400 w 2152650"/>
              <a:gd name="connsiteY19" fmla="*/ 1552575 h 2481262"/>
              <a:gd name="connsiteX20" fmla="*/ 2066925 w 2152650"/>
              <a:gd name="connsiteY20" fmla="*/ 1614487 h 2481262"/>
              <a:gd name="connsiteX21" fmla="*/ 2076450 w 2152650"/>
              <a:gd name="connsiteY21" fmla="*/ 1733550 h 2481262"/>
              <a:gd name="connsiteX22" fmla="*/ 2024062 w 2152650"/>
              <a:gd name="connsiteY22" fmla="*/ 1795462 h 2481262"/>
              <a:gd name="connsiteX23" fmla="*/ 2024062 w 2152650"/>
              <a:gd name="connsiteY23" fmla="*/ 1952625 h 2481262"/>
              <a:gd name="connsiteX24" fmla="*/ 762000 w 2152650"/>
              <a:gd name="connsiteY24" fmla="*/ 2481262 h 2481262"/>
              <a:gd name="connsiteX25" fmla="*/ 738187 w 2152650"/>
              <a:gd name="connsiteY25" fmla="*/ 2438400 h 2481262"/>
              <a:gd name="connsiteX26" fmla="*/ 695325 w 2152650"/>
              <a:gd name="connsiteY26" fmla="*/ 2362200 h 2481262"/>
              <a:gd name="connsiteX27" fmla="*/ 666750 w 2152650"/>
              <a:gd name="connsiteY27" fmla="*/ 2138362 h 2481262"/>
              <a:gd name="connsiteX28" fmla="*/ 666750 w 2152650"/>
              <a:gd name="connsiteY28" fmla="*/ 1957387 h 2481262"/>
              <a:gd name="connsiteX29" fmla="*/ 647700 w 2152650"/>
              <a:gd name="connsiteY29" fmla="*/ 1771650 h 2481262"/>
              <a:gd name="connsiteX30" fmla="*/ 628650 w 2152650"/>
              <a:gd name="connsiteY30" fmla="*/ 1657350 h 2481262"/>
              <a:gd name="connsiteX31" fmla="*/ 566737 w 2152650"/>
              <a:gd name="connsiteY31" fmla="*/ 1524000 h 2481262"/>
              <a:gd name="connsiteX32" fmla="*/ 500062 w 2152650"/>
              <a:gd name="connsiteY32" fmla="*/ 1385887 h 2481262"/>
              <a:gd name="connsiteX33" fmla="*/ 233362 w 2152650"/>
              <a:gd name="connsiteY33" fmla="*/ 1509712 h 2481262"/>
              <a:gd name="connsiteX34" fmla="*/ 0 w 2152650"/>
              <a:gd name="connsiteY34" fmla="*/ 1123950 h 2481262"/>
              <a:gd name="connsiteX35" fmla="*/ 361950 w 2152650"/>
              <a:gd name="connsiteY35" fmla="*/ 900112 h 2481262"/>
              <a:gd name="connsiteX36" fmla="*/ 338137 w 2152650"/>
              <a:gd name="connsiteY36" fmla="*/ 681037 h 2481262"/>
              <a:gd name="connsiteX37" fmla="*/ 695325 w 2152650"/>
              <a:gd name="connsiteY37" fmla="*/ 333375 h 2481262"/>
              <a:gd name="connsiteX38" fmla="*/ 990600 w 2152650"/>
              <a:gd name="connsiteY38" fmla="*/ 280987 h 2481262"/>
              <a:gd name="connsiteX39" fmla="*/ 1276350 w 2152650"/>
              <a:gd name="connsiteY39" fmla="*/ 285750 h 2481262"/>
              <a:gd name="connsiteX40" fmla="*/ 1785937 w 2152650"/>
              <a:gd name="connsiteY40" fmla="*/ 0 h 248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52650" h="2481262">
                <a:moveTo>
                  <a:pt x="1785937" y="0"/>
                </a:moveTo>
                <a:lnTo>
                  <a:pt x="1824037" y="66675"/>
                </a:lnTo>
                <a:lnTo>
                  <a:pt x="1881187" y="90487"/>
                </a:lnTo>
                <a:lnTo>
                  <a:pt x="1881187" y="171450"/>
                </a:lnTo>
                <a:lnTo>
                  <a:pt x="1928812" y="223837"/>
                </a:lnTo>
                <a:lnTo>
                  <a:pt x="1971675" y="481012"/>
                </a:lnTo>
                <a:lnTo>
                  <a:pt x="1990725" y="585787"/>
                </a:lnTo>
                <a:lnTo>
                  <a:pt x="1957387" y="676275"/>
                </a:lnTo>
                <a:lnTo>
                  <a:pt x="2014537" y="742950"/>
                </a:lnTo>
                <a:lnTo>
                  <a:pt x="2095500" y="814387"/>
                </a:lnTo>
                <a:lnTo>
                  <a:pt x="2105025" y="871537"/>
                </a:lnTo>
                <a:lnTo>
                  <a:pt x="2095500" y="928687"/>
                </a:lnTo>
                <a:lnTo>
                  <a:pt x="2152650" y="1023937"/>
                </a:lnTo>
                <a:lnTo>
                  <a:pt x="2152650" y="1076325"/>
                </a:lnTo>
                <a:lnTo>
                  <a:pt x="2138362" y="1095375"/>
                </a:lnTo>
                <a:lnTo>
                  <a:pt x="2105025" y="1204912"/>
                </a:lnTo>
                <a:lnTo>
                  <a:pt x="2147887" y="1304925"/>
                </a:lnTo>
                <a:lnTo>
                  <a:pt x="2124075" y="1419225"/>
                </a:lnTo>
                <a:lnTo>
                  <a:pt x="2128837" y="1514475"/>
                </a:lnTo>
                <a:lnTo>
                  <a:pt x="2057400" y="1552575"/>
                </a:lnTo>
                <a:lnTo>
                  <a:pt x="2066925" y="1614487"/>
                </a:lnTo>
                <a:lnTo>
                  <a:pt x="2076450" y="1733550"/>
                </a:lnTo>
                <a:lnTo>
                  <a:pt x="2024062" y="1795462"/>
                </a:lnTo>
                <a:lnTo>
                  <a:pt x="2024062" y="1952625"/>
                </a:lnTo>
                <a:lnTo>
                  <a:pt x="762000" y="2481262"/>
                </a:lnTo>
                <a:lnTo>
                  <a:pt x="738187" y="2438400"/>
                </a:lnTo>
                <a:lnTo>
                  <a:pt x="695325" y="2362200"/>
                </a:lnTo>
                <a:lnTo>
                  <a:pt x="666750" y="2138362"/>
                </a:lnTo>
                <a:lnTo>
                  <a:pt x="666750" y="1957387"/>
                </a:lnTo>
                <a:lnTo>
                  <a:pt x="647700" y="1771650"/>
                </a:lnTo>
                <a:lnTo>
                  <a:pt x="628650" y="1657350"/>
                </a:lnTo>
                <a:lnTo>
                  <a:pt x="566737" y="1524000"/>
                </a:lnTo>
                <a:lnTo>
                  <a:pt x="500062" y="1385887"/>
                </a:lnTo>
                <a:lnTo>
                  <a:pt x="233362" y="1509712"/>
                </a:lnTo>
                <a:lnTo>
                  <a:pt x="0" y="1123950"/>
                </a:lnTo>
                <a:lnTo>
                  <a:pt x="361950" y="900112"/>
                </a:lnTo>
                <a:lnTo>
                  <a:pt x="338137" y="681037"/>
                </a:lnTo>
                <a:lnTo>
                  <a:pt x="695325" y="333375"/>
                </a:lnTo>
                <a:lnTo>
                  <a:pt x="990600" y="280987"/>
                </a:lnTo>
                <a:lnTo>
                  <a:pt x="1276350" y="285750"/>
                </a:lnTo>
                <a:lnTo>
                  <a:pt x="1785937" y="0"/>
                </a:lnTo>
                <a:close/>
              </a:path>
            </a:pathLst>
          </a:custGeom>
          <a:solidFill>
            <a:schemeClr val="tx2">
              <a:lumMod val="60000"/>
              <a:lumOff val="40000"/>
              <a:alpha val="50196"/>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3886200" y="2362200"/>
            <a:ext cx="533400" cy="2743200"/>
          </a:xfrm>
          <a:prstGeom prst="upArrow">
            <a:avLst/>
          </a:prstGeom>
          <a:solidFill>
            <a:srgbClr val="FD0909"/>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 y="4953000"/>
            <a:ext cx="7924800" cy="1524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April 2016, Kelly Lynch and his wife deeded 7.13 acres to David </a:t>
            </a:r>
            <a:r>
              <a:rPr lang="en-US" sz="2800" dirty="0" err="1" smtClean="0">
                <a:solidFill>
                  <a:schemeClr val="tx1"/>
                </a:solidFill>
              </a:rPr>
              <a:t>Gasperson</a:t>
            </a:r>
            <a:r>
              <a:rPr lang="en-US" sz="2800" dirty="0" smtClean="0">
                <a:solidFill>
                  <a:schemeClr val="tx1"/>
                </a:solidFill>
              </a:rPr>
              <a:t> and his wife in db 418-1392 based on the plat F-645</a:t>
            </a:r>
            <a:endParaRPr lang="en-US" sz="2800" dirty="0">
              <a:solidFill>
                <a:schemeClr val="tx1"/>
              </a:solidFill>
            </a:endParaRPr>
          </a:p>
        </p:txBody>
      </p:sp>
      <p:cxnSp>
        <p:nvCxnSpPr>
          <p:cNvPr id="15" name="Straight Arrow Connector 14"/>
          <p:cNvCxnSpPr/>
          <p:nvPr/>
        </p:nvCxnSpPr>
        <p:spPr>
          <a:xfrm>
            <a:off x="1905000" y="457200"/>
            <a:ext cx="11430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57200" y="228600"/>
            <a:ext cx="3200400" cy="1066800"/>
          </a:xfrm>
          <a:prstGeom prst="roundRect">
            <a:avLst/>
          </a:prstGeom>
          <a:solidFill>
            <a:srgbClr val="19FF8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2">
                    <a:lumMod val="10000"/>
                  </a:schemeClr>
                </a:solidFill>
              </a:rPr>
              <a:t>Gasperson</a:t>
            </a:r>
            <a:endParaRPr lang="en-US" sz="2400" dirty="0" smtClean="0">
              <a:solidFill>
                <a:schemeClr val="bg2">
                  <a:lumMod val="10000"/>
                </a:schemeClr>
              </a:solidFill>
            </a:endParaRPr>
          </a:p>
          <a:p>
            <a:pPr algn="ctr"/>
            <a:r>
              <a:rPr lang="en-US" sz="2400" dirty="0" smtClean="0">
                <a:solidFill>
                  <a:schemeClr val="bg2">
                    <a:lumMod val="10000"/>
                  </a:schemeClr>
                </a:solidFill>
              </a:rPr>
              <a:t>P67-164 </a:t>
            </a:r>
          </a:p>
          <a:p>
            <a:pPr algn="ctr"/>
            <a:r>
              <a:rPr lang="en-US" sz="2400" dirty="0" smtClean="0">
                <a:solidFill>
                  <a:schemeClr val="bg2">
                    <a:lumMod val="10000"/>
                  </a:schemeClr>
                </a:solidFill>
              </a:rPr>
              <a:t>(DB 389-2469) </a:t>
            </a:r>
            <a:endParaRPr lang="en-US" sz="2400" dirty="0">
              <a:solidFill>
                <a:schemeClr val="bg2">
                  <a:lumMod val="10000"/>
                </a:schemeClr>
              </a:solidFill>
            </a:endParaRPr>
          </a:p>
        </p:txBody>
      </p:sp>
    </p:spTree>
    <p:extLst>
      <p:ext uri="{BB962C8B-B14F-4D97-AF65-F5344CB8AC3E}">
        <p14:creationId xmlns:p14="http://schemas.microsoft.com/office/powerpoint/2010/main" val="18090061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38200" y="609600"/>
            <a:ext cx="8153400" cy="5410200"/>
          </a:xfrm>
          <a:prstGeom prst="rect">
            <a:avLst/>
          </a:prstGeom>
          <a:noFill/>
          <a:ln w="76200">
            <a:solidFill>
              <a:schemeClr val="bg1"/>
            </a:solidFill>
            <a:miter lim="800000"/>
            <a:headEnd/>
            <a:tailEnd/>
          </a:ln>
        </p:spPr>
      </p:pic>
      <p:sp>
        <p:nvSpPr>
          <p:cNvPr id="4" name="Freeform 3"/>
          <p:cNvSpPr/>
          <p:nvPr/>
        </p:nvSpPr>
        <p:spPr>
          <a:xfrm>
            <a:off x="1486494" y="1520097"/>
            <a:ext cx="3818179" cy="2553350"/>
          </a:xfrm>
          <a:custGeom>
            <a:avLst/>
            <a:gdLst>
              <a:gd name="connsiteX0" fmla="*/ 0 w 1784196"/>
              <a:gd name="connsiteY0" fmla="*/ 1059366 h 1438507"/>
              <a:gd name="connsiteX1" fmla="*/ 657922 w 1784196"/>
              <a:gd name="connsiteY1" fmla="*/ 33454 h 1438507"/>
              <a:gd name="connsiteX2" fmla="*/ 702527 w 1784196"/>
              <a:gd name="connsiteY2" fmla="*/ 0 h 1438507"/>
              <a:gd name="connsiteX3" fmla="*/ 802888 w 1784196"/>
              <a:gd name="connsiteY3" fmla="*/ 66907 h 1438507"/>
              <a:gd name="connsiteX4" fmla="*/ 758283 w 1784196"/>
              <a:gd name="connsiteY4" fmla="*/ 144966 h 1438507"/>
              <a:gd name="connsiteX5" fmla="*/ 1048215 w 1784196"/>
              <a:gd name="connsiteY5" fmla="*/ 624468 h 1438507"/>
              <a:gd name="connsiteX6" fmla="*/ 1182030 w 1784196"/>
              <a:gd name="connsiteY6" fmla="*/ 512956 h 1438507"/>
              <a:gd name="connsiteX7" fmla="*/ 1182030 w 1784196"/>
              <a:gd name="connsiteY7" fmla="*/ 479503 h 1438507"/>
              <a:gd name="connsiteX8" fmla="*/ 1326996 w 1784196"/>
              <a:gd name="connsiteY8" fmla="*/ 334537 h 1438507"/>
              <a:gd name="connsiteX9" fmla="*/ 1438508 w 1784196"/>
              <a:gd name="connsiteY9" fmla="*/ 356839 h 1438507"/>
              <a:gd name="connsiteX10" fmla="*/ 1672683 w 1784196"/>
              <a:gd name="connsiteY10" fmla="*/ 245327 h 1438507"/>
              <a:gd name="connsiteX11" fmla="*/ 1717288 w 1784196"/>
              <a:gd name="connsiteY11" fmla="*/ 312234 h 1438507"/>
              <a:gd name="connsiteX12" fmla="*/ 1717288 w 1784196"/>
              <a:gd name="connsiteY12" fmla="*/ 390293 h 1438507"/>
              <a:gd name="connsiteX13" fmla="*/ 1717288 w 1784196"/>
              <a:gd name="connsiteY13" fmla="*/ 390293 h 1438507"/>
              <a:gd name="connsiteX14" fmla="*/ 1750742 w 1784196"/>
              <a:gd name="connsiteY14" fmla="*/ 501805 h 1438507"/>
              <a:gd name="connsiteX15" fmla="*/ 1784196 w 1784196"/>
              <a:gd name="connsiteY15" fmla="*/ 557561 h 1438507"/>
              <a:gd name="connsiteX16" fmla="*/ 1784196 w 1784196"/>
              <a:gd name="connsiteY16" fmla="*/ 635620 h 1438507"/>
              <a:gd name="connsiteX17" fmla="*/ 1784196 w 1784196"/>
              <a:gd name="connsiteY17" fmla="*/ 758283 h 1438507"/>
              <a:gd name="connsiteX18" fmla="*/ 1761893 w 1784196"/>
              <a:gd name="connsiteY18" fmla="*/ 880946 h 1438507"/>
              <a:gd name="connsiteX19" fmla="*/ 1393903 w 1784196"/>
              <a:gd name="connsiteY19" fmla="*/ 1025912 h 1438507"/>
              <a:gd name="connsiteX20" fmla="*/ 1137425 w 1784196"/>
              <a:gd name="connsiteY20" fmla="*/ 1193181 h 1438507"/>
              <a:gd name="connsiteX21" fmla="*/ 1025913 w 1784196"/>
              <a:gd name="connsiteY21" fmla="*/ 1293542 h 1438507"/>
              <a:gd name="connsiteX22" fmla="*/ 1025913 w 1784196"/>
              <a:gd name="connsiteY22" fmla="*/ 1438507 h 1438507"/>
              <a:gd name="connsiteX23" fmla="*/ 1003610 w 1784196"/>
              <a:gd name="connsiteY23" fmla="*/ 1349298 h 1438507"/>
              <a:gd name="connsiteX24" fmla="*/ 914400 w 1784196"/>
              <a:gd name="connsiteY24" fmla="*/ 1349298 h 1438507"/>
              <a:gd name="connsiteX25" fmla="*/ 758283 w 1784196"/>
              <a:gd name="connsiteY25" fmla="*/ 1315844 h 1438507"/>
              <a:gd name="connsiteX26" fmla="*/ 646771 w 1784196"/>
              <a:gd name="connsiteY26" fmla="*/ 1293542 h 1438507"/>
              <a:gd name="connsiteX27" fmla="*/ 434898 w 1784196"/>
              <a:gd name="connsiteY27" fmla="*/ 1260088 h 1438507"/>
              <a:gd name="connsiteX28" fmla="*/ 278781 w 1784196"/>
              <a:gd name="connsiteY28" fmla="*/ 1193181 h 1438507"/>
              <a:gd name="connsiteX29" fmla="*/ 144966 w 1784196"/>
              <a:gd name="connsiteY29" fmla="*/ 1103971 h 1438507"/>
              <a:gd name="connsiteX30" fmla="*/ 0 w 1784196"/>
              <a:gd name="connsiteY30" fmla="*/ 1059366 h 14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4196" h="1438507">
                <a:moveTo>
                  <a:pt x="0" y="1059366"/>
                </a:moveTo>
                <a:lnTo>
                  <a:pt x="657922" y="33454"/>
                </a:lnTo>
                <a:lnTo>
                  <a:pt x="702527" y="0"/>
                </a:lnTo>
                <a:lnTo>
                  <a:pt x="802888" y="66907"/>
                </a:lnTo>
                <a:lnTo>
                  <a:pt x="758283" y="144966"/>
                </a:lnTo>
                <a:lnTo>
                  <a:pt x="1048215" y="624468"/>
                </a:lnTo>
                <a:lnTo>
                  <a:pt x="1182030" y="512956"/>
                </a:lnTo>
                <a:lnTo>
                  <a:pt x="1182030" y="479503"/>
                </a:lnTo>
                <a:lnTo>
                  <a:pt x="1326996" y="334537"/>
                </a:lnTo>
                <a:lnTo>
                  <a:pt x="1438508" y="356839"/>
                </a:lnTo>
                <a:lnTo>
                  <a:pt x="1672683" y="245327"/>
                </a:lnTo>
                <a:lnTo>
                  <a:pt x="1717288" y="312234"/>
                </a:lnTo>
                <a:lnTo>
                  <a:pt x="1717288" y="390293"/>
                </a:lnTo>
                <a:lnTo>
                  <a:pt x="1717288" y="390293"/>
                </a:lnTo>
                <a:lnTo>
                  <a:pt x="1750742" y="501805"/>
                </a:lnTo>
                <a:lnTo>
                  <a:pt x="1784196" y="557561"/>
                </a:lnTo>
                <a:lnTo>
                  <a:pt x="1784196" y="635620"/>
                </a:lnTo>
                <a:lnTo>
                  <a:pt x="1784196" y="758283"/>
                </a:lnTo>
                <a:lnTo>
                  <a:pt x="1761893" y="880946"/>
                </a:lnTo>
                <a:lnTo>
                  <a:pt x="1393903" y="1025912"/>
                </a:lnTo>
                <a:lnTo>
                  <a:pt x="1137425" y="1193181"/>
                </a:lnTo>
                <a:lnTo>
                  <a:pt x="1025913" y="1293542"/>
                </a:lnTo>
                <a:lnTo>
                  <a:pt x="1025913" y="1438507"/>
                </a:lnTo>
                <a:lnTo>
                  <a:pt x="1003610" y="1349298"/>
                </a:lnTo>
                <a:lnTo>
                  <a:pt x="914400" y="1349298"/>
                </a:lnTo>
                <a:lnTo>
                  <a:pt x="758283" y="1315844"/>
                </a:lnTo>
                <a:lnTo>
                  <a:pt x="646771" y="1293542"/>
                </a:lnTo>
                <a:lnTo>
                  <a:pt x="434898" y="1260088"/>
                </a:lnTo>
                <a:lnTo>
                  <a:pt x="278781" y="1193181"/>
                </a:lnTo>
                <a:lnTo>
                  <a:pt x="144966" y="1103971"/>
                </a:lnTo>
                <a:lnTo>
                  <a:pt x="0" y="105936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 y="5105400"/>
            <a:ext cx="7086600" cy="1524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David </a:t>
            </a:r>
            <a:r>
              <a:rPr lang="en-US" sz="3200" dirty="0" err="1" smtClean="0">
                <a:solidFill>
                  <a:schemeClr val="tx1"/>
                </a:solidFill>
              </a:rPr>
              <a:t>Gasperson</a:t>
            </a:r>
            <a:r>
              <a:rPr lang="en-US" sz="3200" dirty="0" smtClean="0">
                <a:solidFill>
                  <a:schemeClr val="tx1"/>
                </a:solidFill>
              </a:rPr>
              <a:t> and wife recorded an affidavit of recombination 			in DB 418-1400.  </a:t>
            </a:r>
            <a:endParaRPr lang="en-US" sz="3200" dirty="0">
              <a:solidFill>
                <a:schemeClr val="tx1"/>
              </a:solidFill>
            </a:endParaRPr>
          </a:p>
        </p:txBody>
      </p:sp>
      <p:sp>
        <p:nvSpPr>
          <p:cNvPr id="11" name="Freeform 10"/>
          <p:cNvSpPr/>
          <p:nvPr/>
        </p:nvSpPr>
        <p:spPr>
          <a:xfrm>
            <a:off x="1524000" y="1524000"/>
            <a:ext cx="2743200" cy="2590800"/>
          </a:xfrm>
          <a:custGeom>
            <a:avLst/>
            <a:gdLst>
              <a:gd name="connsiteX0" fmla="*/ 0 w 1314450"/>
              <a:gd name="connsiteY0" fmla="*/ 1114425 h 1543050"/>
              <a:gd name="connsiteX1" fmla="*/ 0 w 1314450"/>
              <a:gd name="connsiteY1" fmla="*/ 1114425 h 1543050"/>
              <a:gd name="connsiteX2" fmla="*/ 666750 w 1314450"/>
              <a:gd name="connsiteY2" fmla="*/ 14288 h 1543050"/>
              <a:gd name="connsiteX3" fmla="*/ 695325 w 1314450"/>
              <a:gd name="connsiteY3" fmla="*/ 0 h 1543050"/>
              <a:gd name="connsiteX4" fmla="*/ 819150 w 1314450"/>
              <a:gd name="connsiteY4" fmla="*/ 90488 h 1543050"/>
              <a:gd name="connsiteX5" fmla="*/ 742950 w 1314450"/>
              <a:gd name="connsiteY5" fmla="*/ 180975 h 1543050"/>
              <a:gd name="connsiteX6" fmla="*/ 842962 w 1314450"/>
              <a:gd name="connsiteY6" fmla="*/ 290513 h 1543050"/>
              <a:gd name="connsiteX7" fmla="*/ 1152525 w 1314450"/>
              <a:gd name="connsiteY7" fmla="*/ 776288 h 1543050"/>
              <a:gd name="connsiteX8" fmla="*/ 1228725 w 1314450"/>
              <a:gd name="connsiteY8" fmla="*/ 728663 h 1543050"/>
              <a:gd name="connsiteX9" fmla="*/ 1285875 w 1314450"/>
              <a:gd name="connsiteY9" fmla="*/ 852488 h 1543050"/>
              <a:gd name="connsiteX10" fmla="*/ 1300162 w 1314450"/>
              <a:gd name="connsiteY10" fmla="*/ 1052513 h 1543050"/>
              <a:gd name="connsiteX11" fmla="*/ 1314450 w 1314450"/>
              <a:gd name="connsiteY11" fmla="*/ 1138238 h 1543050"/>
              <a:gd name="connsiteX12" fmla="*/ 1057275 w 1314450"/>
              <a:gd name="connsiteY12" fmla="*/ 1338263 h 1543050"/>
              <a:gd name="connsiteX13" fmla="*/ 1042987 w 1314450"/>
              <a:gd name="connsiteY13" fmla="*/ 1543050 h 1543050"/>
              <a:gd name="connsiteX14" fmla="*/ 985837 w 1314450"/>
              <a:gd name="connsiteY14" fmla="*/ 1414463 h 1543050"/>
              <a:gd name="connsiteX15" fmla="*/ 919162 w 1314450"/>
              <a:gd name="connsiteY15" fmla="*/ 1428750 h 1543050"/>
              <a:gd name="connsiteX16" fmla="*/ 695325 w 1314450"/>
              <a:gd name="connsiteY16" fmla="*/ 1362075 h 1543050"/>
              <a:gd name="connsiteX17" fmla="*/ 523875 w 1314450"/>
              <a:gd name="connsiteY17" fmla="*/ 1333500 h 1543050"/>
              <a:gd name="connsiteX18" fmla="*/ 423862 w 1314450"/>
              <a:gd name="connsiteY18" fmla="*/ 1319213 h 1543050"/>
              <a:gd name="connsiteX19" fmla="*/ 319087 w 1314450"/>
              <a:gd name="connsiteY19" fmla="*/ 1257300 h 1543050"/>
              <a:gd name="connsiteX20" fmla="*/ 271462 w 1314450"/>
              <a:gd name="connsiteY20" fmla="*/ 1247775 h 1543050"/>
              <a:gd name="connsiteX21" fmla="*/ 200025 w 1314450"/>
              <a:gd name="connsiteY21" fmla="*/ 1176338 h 1543050"/>
              <a:gd name="connsiteX22" fmla="*/ 157162 w 1314450"/>
              <a:gd name="connsiteY22" fmla="*/ 1171575 h 1543050"/>
              <a:gd name="connsiteX23" fmla="*/ 104775 w 1314450"/>
              <a:gd name="connsiteY23" fmla="*/ 1133475 h 1543050"/>
              <a:gd name="connsiteX24" fmla="*/ 0 w 1314450"/>
              <a:gd name="connsiteY24" fmla="*/ 1114425 h 154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4450" h="1543050">
                <a:moveTo>
                  <a:pt x="0" y="1114425"/>
                </a:moveTo>
                <a:lnTo>
                  <a:pt x="0" y="1114425"/>
                </a:lnTo>
                <a:lnTo>
                  <a:pt x="666750" y="14288"/>
                </a:lnTo>
                <a:lnTo>
                  <a:pt x="695325" y="0"/>
                </a:lnTo>
                <a:lnTo>
                  <a:pt x="819150" y="90488"/>
                </a:lnTo>
                <a:lnTo>
                  <a:pt x="742950" y="180975"/>
                </a:lnTo>
                <a:lnTo>
                  <a:pt x="842962" y="290513"/>
                </a:lnTo>
                <a:lnTo>
                  <a:pt x="1152525" y="776288"/>
                </a:lnTo>
                <a:lnTo>
                  <a:pt x="1228725" y="728663"/>
                </a:lnTo>
                <a:lnTo>
                  <a:pt x="1285875" y="852488"/>
                </a:lnTo>
                <a:lnTo>
                  <a:pt x="1300162" y="1052513"/>
                </a:lnTo>
                <a:lnTo>
                  <a:pt x="1314450" y="1138238"/>
                </a:lnTo>
                <a:lnTo>
                  <a:pt x="1057275" y="1338263"/>
                </a:lnTo>
                <a:lnTo>
                  <a:pt x="1042987" y="1543050"/>
                </a:lnTo>
                <a:lnTo>
                  <a:pt x="985837" y="1414463"/>
                </a:lnTo>
                <a:lnTo>
                  <a:pt x="919162" y="1428750"/>
                </a:lnTo>
                <a:lnTo>
                  <a:pt x="695325" y="1362075"/>
                </a:lnTo>
                <a:lnTo>
                  <a:pt x="523875" y="1333500"/>
                </a:lnTo>
                <a:lnTo>
                  <a:pt x="423862" y="1319213"/>
                </a:lnTo>
                <a:lnTo>
                  <a:pt x="319087" y="1257300"/>
                </a:lnTo>
                <a:lnTo>
                  <a:pt x="271462" y="1247775"/>
                </a:lnTo>
                <a:lnTo>
                  <a:pt x="200025" y="1176338"/>
                </a:lnTo>
                <a:lnTo>
                  <a:pt x="157162" y="1171575"/>
                </a:lnTo>
                <a:lnTo>
                  <a:pt x="104775" y="1133475"/>
                </a:lnTo>
                <a:lnTo>
                  <a:pt x="0" y="1114425"/>
                </a:lnTo>
                <a:close/>
              </a:path>
            </a:pathLst>
          </a:cu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905000" y="457200"/>
            <a:ext cx="914400" cy="1828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57200" y="228600"/>
            <a:ext cx="3200400" cy="1066800"/>
          </a:xfrm>
          <a:prstGeom prst="roundRect">
            <a:avLst/>
          </a:prstGeom>
          <a:solidFill>
            <a:srgbClr val="19FF8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2">
                    <a:lumMod val="10000"/>
                  </a:schemeClr>
                </a:solidFill>
              </a:rPr>
              <a:t>Gasperson</a:t>
            </a:r>
            <a:endParaRPr lang="en-US" sz="2400" dirty="0" smtClean="0">
              <a:solidFill>
                <a:schemeClr val="bg2">
                  <a:lumMod val="10000"/>
                </a:schemeClr>
              </a:solidFill>
            </a:endParaRPr>
          </a:p>
          <a:p>
            <a:pPr algn="ctr"/>
            <a:r>
              <a:rPr lang="en-US" sz="2400" dirty="0" smtClean="0">
                <a:solidFill>
                  <a:schemeClr val="bg2">
                    <a:lumMod val="10000"/>
                  </a:schemeClr>
                </a:solidFill>
              </a:rPr>
              <a:t>(DB 389-2469) </a:t>
            </a:r>
            <a:endParaRPr lang="en-US" sz="2400" dirty="0">
              <a:solidFill>
                <a:schemeClr val="bg2">
                  <a:lumMod val="10000"/>
                </a:schemeClr>
              </a:solidFill>
            </a:endParaRPr>
          </a:p>
        </p:txBody>
      </p:sp>
      <p:cxnSp>
        <p:nvCxnSpPr>
          <p:cNvPr id="13" name="Straight Arrow Connector 12"/>
          <p:cNvCxnSpPr/>
          <p:nvPr/>
        </p:nvCxnSpPr>
        <p:spPr>
          <a:xfrm flipH="1">
            <a:off x="4953000" y="1066800"/>
            <a:ext cx="2286000" cy="1447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257800" y="457200"/>
            <a:ext cx="3200400" cy="1066800"/>
          </a:xfrm>
          <a:prstGeom prst="roundRect">
            <a:avLst/>
          </a:prstGeom>
          <a:solidFill>
            <a:srgbClr val="19FF81"/>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2">
                    <a:lumMod val="10000"/>
                  </a:schemeClr>
                </a:solidFill>
              </a:rPr>
              <a:t>Gasperson</a:t>
            </a:r>
            <a:r>
              <a:rPr lang="en-US" sz="2400" dirty="0" smtClean="0">
                <a:solidFill>
                  <a:schemeClr val="bg2">
                    <a:lumMod val="10000"/>
                  </a:schemeClr>
                </a:solidFill>
              </a:rPr>
              <a:t> </a:t>
            </a:r>
          </a:p>
          <a:p>
            <a:pPr algn="ctr"/>
            <a:r>
              <a:rPr lang="en-US" sz="2400" dirty="0" smtClean="0">
                <a:solidFill>
                  <a:schemeClr val="bg2">
                    <a:lumMod val="10000"/>
                  </a:schemeClr>
                </a:solidFill>
              </a:rPr>
              <a:t>(DB 418-1392) </a:t>
            </a:r>
            <a:endParaRPr lang="en-US" sz="2400" dirty="0">
              <a:solidFill>
                <a:schemeClr val="bg2">
                  <a:lumMod val="10000"/>
                </a:schemeClr>
              </a:solidFill>
            </a:endParaRPr>
          </a:p>
        </p:txBody>
      </p:sp>
      <p:sp>
        <p:nvSpPr>
          <p:cNvPr id="16" name="Freeform 15"/>
          <p:cNvSpPr/>
          <p:nvPr/>
        </p:nvSpPr>
        <p:spPr>
          <a:xfrm>
            <a:off x="1504950" y="1517650"/>
            <a:ext cx="3803650" cy="2616200"/>
          </a:xfrm>
          <a:custGeom>
            <a:avLst/>
            <a:gdLst>
              <a:gd name="connsiteX0" fmla="*/ 1492250 w 3803650"/>
              <a:gd name="connsiteY0" fmla="*/ 0 h 2616200"/>
              <a:gd name="connsiteX1" fmla="*/ 1739900 w 3803650"/>
              <a:gd name="connsiteY1" fmla="*/ 127000 h 2616200"/>
              <a:gd name="connsiteX2" fmla="*/ 1606550 w 3803650"/>
              <a:gd name="connsiteY2" fmla="*/ 273050 h 2616200"/>
              <a:gd name="connsiteX3" fmla="*/ 2260600 w 3803650"/>
              <a:gd name="connsiteY3" fmla="*/ 1104900 h 2616200"/>
              <a:gd name="connsiteX4" fmla="*/ 2514600 w 3803650"/>
              <a:gd name="connsiteY4" fmla="*/ 914400 h 2616200"/>
              <a:gd name="connsiteX5" fmla="*/ 2514600 w 3803650"/>
              <a:gd name="connsiteY5" fmla="*/ 850900 h 2616200"/>
              <a:gd name="connsiteX6" fmla="*/ 2832100 w 3803650"/>
              <a:gd name="connsiteY6" fmla="*/ 590550 h 2616200"/>
              <a:gd name="connsiteX7" fmla="*/ 3098800 w 3803650"/>
              <a:gd name="connsiteY7" fmla="*/ 603250 h 2616200"/>
              <a:gd name="connsiteX8" fmla="*/ 3511550 w 3803650"/>
              <a:gd name="connsiteY8" fmla="*/ 463550 h 2616200"/>
              <a:gd name="connsiteX9" fmla="*/ 3638550 w 3803650"/>
              <a:gd name="connsiteY9" fmla="*/ 527050 h 2616200"/>
              <a:gd name="connsiteX10" fmla="*/ 3702050 w 3803650"/>
              <a:gd name="connsiteY10" fmla="*/ 685800 h 2616200"/>
              <a:gd name="connsiteX11" fmla="*/ 3714750 w 3803650"/>
              <a:gd name="connsiteY11" fmla="*/ 850900 h 2616200"/>
              <a:gd name="connsiteX12" fmla="*/ 3765550 w 3803650"/>
              <a:gd name="connsiteY12" fmla="*/ 946150 h 2616200"/>
              <a:gd name="connsiteX13" fmla="*/ 3803650 w 3803650"/>
              <a:gd name="connsiteY13" fmla="*/ 1022350 h 2616200"/>
              <a:gd name="connsiteX14" fmla="*/ 3803650 w 3803650"/>
              <a:gd name="connsiteY14" fmla="*/ 1130300 h 2616200"/>
              <a:gd name="connsiteX15" fmla="*/ 3803650 w 3803650"/>
              <a:gd name="connsiteY15" fmla="*/ 1206500 h 2616200"/>
              <a:gd name="connsiteX16" fmla="*/ 3759200 w 3803650"/>
              <a:gd name="connsiteY16" fmla="*/ 1384300 h 2616200"/>
              <a:gd name="connsiteX17" fmla="*/ 3721100 w 3803650"/>
              <a:gd name="connsiteY17" fmla="*/ 1498600 h 2616200"/>
              <a:gd name="connsiteX18" fmla="*/ 3727450 w 3803650"/>
              <a:gd name="connsiteY18" fmla="*/ 1562100 h 2616200"/>
              <a:gd name="connsiteX19" fmla="*/ 2901950 w 3803650"/>
              <a:gd name="connsiteY19" fmla="*/ 1841500 h 2616200"/>
              <a:gd name="connsiteX20" fmla="*/ 2730500 w 3803650"/>
              <a:gd name="connsiteY20" fmla="*/ 1936750 h 2616200"/>
              <a:gd name="connsiteX21" fmla="*/ 2222500 w 3803650"/>
              <a:gd name="connsiteY21" fmla="*/ 2266950 h 2616200"/>
              <a:gd name="connsiteX22" fmla="*/ 2184400 w 3803650"/>
              <a:gd name="connsiteY22" fmla="*/ 2616200 h 2616200"/>
              <a:gd name="connsiteX23" fmla="*/ 2063750 w 3803650"/>
              <a:gd name="connsiteY23" fmla="*/ 2381250 h 2616200"/>
              <a:gd name="connsiteX24" fmla="*/ 1905000 w 3803650"/>
              <a:gd name="connsiteY24" fmla="*/ 2413000 h 2616200"/>
              <a:gd name="connsiteX25" fmla="*/ 1479550 w 3803650"/>
              <a:gd name="connsiteY25" fmla="*/ 2324100 h 2616200"/>
              <a:gd name="connsiteX26" fmla="*/ 990600 w 3803650"/>
              <a:gd name="connsiteY26" fmla="*/ 2241550 h 2616200"/>
              <a:gd name="connsiteX27" fmla="*/ 546100 w 3803650"/>
              <a:gd name="connsiteY27" fmla="*/ 2101850 h 2616200"/>
              <a:gd name="connsiteX28" fmla="*/ 273050 w 3803650"/>
              <a:gd name="connsiteY28" fmla="*/ 1955800 h 2616200"/>
              <a:gd name="connsiteX29" fmla="*/ 0 w 3803650"/>
              <a:gd name="connsiteY29" fmla="*/ 1879600 h 2616200"/>
              <a:gd name="connsiteX30" fmla="*/ 1390650 w 3803650"/>
              <a:gd name="connsiteY30" fmla="*/ 25400 h 2616200"/>
              <a:gd name="connsiteX31" fmla="*/ 1435100 w 3803650"/>
              <a:gd name="connsiteY31" fmla="*/ 0 h 2616200"/>
              <a:gd name="connsiteX32" fmla="*/ 1435100 w 3803650"/>
              <a:gd name="connsiteY32" fmla="*/ 0 h 261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03650" h="2616200">
                <a:moveTo>
                  <a:pt x="1492250" y="0"/>
                </a:moveTo>
                <a:lnTo>
                  <a:pt x="1739900" y="127000"/>
                </a:lnTo>
                <a:lnTo>
                  <a:pt x="1606550" y="273050"/>
                </a:lnTo>
                <a:lnTo>
                  <a:pt x="2260600" y="1104900"/>
                </a:lnTo>
                <a:lnTo>
                  <a:pt x="2514600" y="914400"/>
                </a:lnTo>
                <a:lnTo>
                  <a:pt x="2514600" y="850900"/>
                </a:lnTo>
                <a:lnTo>
                  <a:pt x="2832100" y="590550"/>
                </a:lnTo>
                <a:lnTo>
                  <a:pt x="3098800" y="603250"/>
                </a:lnTo>
                <a:lnTo>
                  <a:pt x="3511550" y="463550"/>
                </a:lnTo>
                <a:lnTo>
                  <a:pt x="3638550" y="527050"/>
                </a:lnTo>
                <a:lnTo>
                  <a:pt x="3702050" y="685800"/>
                </a:lnTo>
                <a:lnTo>
                  <a:pt x="3714750" y="850900"/>
                </a:lnTo>
                <a:lnTo>
                  <a:pt x="3765550" y="946150"/>
                </a:lnTo>
                <a:lnTo>
                  <a:pt x="3803650" y="1022350"/>
                </a:lnTo>
                <a:lnTo>
                  <a:pt x="3803650" y="1130300"/>
                </a:lnTo>
                <a:lnTo>
                  <a:pt x="3803650" y="1206500"/>
                </a:lnTo>
                <a:lnTo>
                  <a:pt x="3759200" y="1384300"/>
                </a:lnTo>
                <a:lnTo>
                  <a:pt x="3721100" y="1498600"/>
                </a:lnTo>
                <a:lnTo>
                  <a:pt x="3727450" y="1562100"/>
                </a:lnTo>
                <a:lnTo>
                  <a:pt x="2901950" y="1841500"/>
                </a:lnTo>
                <a:lnTo>
                  <a:pt x="2730500" y="1936750"/>
                </a:lnTo>
                <a:lnTo>
                  <a:pt x="2222500" y="2266950"/>
                </a:lnTo>
                <a:lnTo>
                  <a:pt x="2184400" y="2616200"/>
                </a:lnTo>
                <a:lnTo>
                  <a:pt x="2063750" y="2381250"/>
                </a:lnTo>
                <a:lnTo>
                  <a:pt x="1905000" y="2413000"/>
                </a:lnTo>
                <a:lnTo>
                  <a:pt x="1479550" y="2324100"/>
                </a:lnTo>
                <a:lnTo>
                  <a:pt x="990600" y="2241550"/>
                </a:lnTo>
                <a:lnTo>
                  <a:pt x="546100" y="2101850"/>
                </a:lnTo>
                <a:lnTo>
                  <a:pt x="273050" y="1955800"/>
                </a:lnTo>
                <a:lnTo>
                  <a:pt x="0" y="1879600"/>
                </a:lnTo>
                <a:lnTo>
                  <a:pt x="1390650" y="25400"/>
                </a:lnTo>
                <a:lnTo>
                  <a:pt x="1435100" y="0"/>
                </a:lnTo>
                <a:lnTo>
                  <a:pt x="1435100" y="0"/>
                </a:lnTo>
              </a:path>
            </a:pathLst>
          </a:custGeom>
          <a:solidFill>
            <a:srgbClr val="CCCCFF"/>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429000" y="1371600"/>
            <a:ext cx="2526734" cy="3766197"/>
          </a:xfrm>
          <a:custGeom>
            <a:avLst/>
            <a:gdLst>
              <a:gd name="connsiteX0" fmla="*/ 0 w 2408663"/>
              <a:gd name="connsiteY0" fmla="*/ 0 h 4460488"/>
              <a:gd name="connsiteX1" fmla="*/ 78059 w 2408663"/>
              <a:gd name="connsiteY1" fmla="*/ 111512 h 4460488"/>
              <a:gd name="connsiteX2" fmla="*/ 234176 w 2408663"/>
              <a:gd name="connsiteY2" fmla="*/ 223024 h 4460488"/>
              <a:gd name="connsiteX3" fmla="*/ 367990 w 2408663"/>
              <a:gd name="connsiteY3" fmla="*/ 312234 h 4460488"/>
              <a:gd name="connsiteX4" fmla="*/ 579863 w 2408663"/>
              <a:gd name="connsiteY4" fmla="*/ 423746 h 4460488"/>
              <a:gd name="connsiteX5" fmla="*/ 747132 w 2408663"/>
              <a:gd name="connsiteY5" fmla="*/ 557561 h 4460488"/>
              <a:gd name="connsiteX6" fmla="*/ 903249 w 2408663"/>
              <a:gd name="connsiteY6" fmla="*/ 568712 h 4460488"/>
              <a:gd name="connsiteX7" fmla="*/ 1025912 w 2408663"/>
              <a:gd name="connsiteY7" fmla="*/ 591014 h 4460488"/>
              <a:gd name="connsiteX8" fmla="*/ 1204332 w 2408663"/>
              <a:gd name="connsiteY8" fmla="*/ 635619 h 4460488"/>
              <a:gd name="connsiteX9" fmla="*/ 1393902 w 2408663"/>
              <a:gd name="connsiteY9" fmla="*/ 669073 h 4460488"/>
              <a:gd name="connsiteX10" fmla="*/ 1538868 w 2408663"/>
              <a:gd name="connsiteY10" fmla="*/ 702527 h 4460488"/>
              <a:gd name="connsiteX11" fmla="*/ 1594624 w 2408663"/>
              <a:gd name="connsiteY11" fmla="*/ 713678 h 4460488"/>
              <a:gd name="connsiteX12" fmla="*/ 1616927 w 2408663"/>
              <a:gd name="connsiteY12" fmla="*/ 769434 h 4460488"/>
              <a:gd name="connsiteX13" fmla="*/ 1694985 w 2408663"/>
              <a:gd name="connsiteY13" fmla="*/ 880946 h 4460488"/>
              <a:gd name="connsiteX14" fmla="*/ 1717288 w 2408663"/>
              <a:gd name="connsiteY14" fmla="*/ 1025912 h 4460488"/>
              <a:gd name="connsiteX15" fmla="*/ 1717288 w 2408663"/>
              <a:gd name="connsiteY15" fmla="*/ 1103971 h 4460488"/>
              <a:gd name="connsiteX16" fmla="*/ 1706137 w 2408663"/>
              <a:gd name="connsiteY16" fmla="*/ 1170878 h 4460488"/>
              <a:gd name="connsiteX17" fmla="*/ 1706137 w 2408663"/>
              <a:gd name="connsiteY17" fmla="*/ 1170878 h 4460488"/>
              <a:gd name="connsiteX18" fmla="*/ 1773044 w 2408663"/>
              <a:gd name="connsiteY18" fmla="*/ 1304693 h 4460488"/>
              <a:gd name="connsiteX19" fmla="*/ 1773044 w 2408663"/>
              <a:gd name="connsiteY19" fmla="*/ 1304693 h 4460488"/>
              <a:gd name="connsiteX20" fmla="*/ 1828800 w 2408663"/>
              <a:gd name="connsiteY20" fmla="*/ 1382751 h 4460488"/>
              <a:gd name="connsiteX21" fmla="*/ 1817649 w 2408663"/>
              <a:gd name="connsiteY21" fmla="*/ 1516566 h 4460488"/>
              <a:gd name="connsiteX22" fmla="*/ 1806498 w 2408663"/>
              <a:gd name="connsiteY22" fmla="*/ 1639229 h 4460488"/>
              <a:gd name="connsiteX23" fmla="*/ 1795346 w 2408663"/>
              <a:gd name="connsiteY23" fmla="*/ 1728439 h 4460488"/>
              <a:gd name="connsiteX24" fmla="*/ 1773044 w 2408663"/>
              <a:gd name="connsiteY24" fmla="*/ 1784195 h 4460488"/>
              <a:gd name="connsiteX25" fmla="*/ 1761893 w 2408663"/>
              <a:gd name="connsiteY25" fmla="*/ 1862253 h 4460488"/>
              <a:gd name="connsiteX26" fmla="*/ 1728439 w 2408663"/>
              <a:gd name="connsiteY26" fmla="*/ 1951463 h 4460488"/>
              <a:gd name="connsiteX27" fmla="*/ 1750742 w 2408663"/>
              <a:gd name="connsiteY27" fmla="*/ 2018371 h 4460488"/>
              <a:gd name="connsiteX28" fmla="*/ 1795346 w 2408663"/>
              <a:gd name="connsiteY28" fmla="*/ 2129883 h 4460488"/>
              <a:gd name="connsiteX29" fmla="*/ 1795346 w 2408663"/>
              <a:gd name="connsiteY29" fmla="*/ 2219093 h 4460488"/>
              <a:gd name="connsiteX30" fmla="*/ 1784195 w 2408663"/>
              <a:gd name="connsiteY30" fmla="*/ 2352907 h 4460488"/>
              <a:gd name="connsiteX31" fmla="*/ 1739590 w 2408663"/>
              <a:gd name="connsiteY31" fmla="*/ 2430966 h 4460488"/>
              <a:gd name="connsiteX32" fmla="*/ 1706137 w 2408663"/>
              <a:gd name="connsiteY32" fmla="*/ 2520175 h 4460488"/>
              <a:gd name="connsiteX33" fmla="*/ 1683834 w 2408663"/>
              <a:gd name="connsiteY33" fmla="*/ 2542478 h 4460488"/>
              <a:gd name="connsiteX34" fmla="*/ 1706137 w 2408663"/>
              <a:gd name="connsiteY34" fmla="*/ 2665141 h 4460488"/>
              <a:gd name="connsiteX35" fmla="*/ 1739590 w 2408663"/>
              <a:gd name="connsiteY35" fmla="*/ 2754351 h 4460488"/>
              <a:gd name="connsiteX36" fmla="*/ 1795346 w 2408663"/>
              <a:gd name="connsiteY36" fmla="*/ 2955073 h 4460488"/>
              <a:gd name="connsiteX37" fmla="*/ 1817649 w 2408663"/>
              <a:gd name="connsiteY37" fmla="*/ 3010829 h 4460488"/>
              <a:gd name="connsiteX38" fmla="*/ 1828800 w 2408663"/>
              <a:gd name="connsiteY38" fmla="*/ 2999678 h 4460488"/>
              <a:gd name="connsiteX39" fmla="*/ 1906859 w 2408663"/>
              <a:gd name="connsiteY39" fmla="*/ 3189249 h 4460488"/>
              <a:gd name="connsiteX40" fmla="*/ 1940312 w 2408663"/>
              <a:gd name="connsiteY40" fmla="*/ 3389971 h 4460488"/>
              <a:gd name="connsiteX41" fmla="*/ 2051824 w 2408663"/>
              <a:gd name="connsiteY41" fmla="*/ 3546088 h 4460488"/>
              <a:gd name="connsiteX42" fmla="*/ 2051824 w 2408663"/>
              <a:gd name="connsiteY42" fmla="*/ 3546088 h 4460488"/>
              <a:gd name="connsiteX43" fmla="*/ 2040673 w 2408663"/>
              <a:gd name="connsiteY43" fmla="*/ 3668751 h 4460488"/>
              <a:gd name="connsiteX44" fmla="*/ 2207942 w 2408663"/>
              <a:gd name="connsiteY44" fmla="*/ 3791414 h 4460488"/>
              <a:gd name="connsiteX45" fmla="*/ 2297151 w 2408663"/>
              <a:gd name="connsiteY45" fmla="*/ 3880624 h 4460488"/>
              <a:gd name="connsiteX46" fmla="*/ 2330605 w 2408663"/>
              <a:gd name="connsiteY46" fmla="*/ 3980985 h 4460488"/>
              <a:gd name="connsiteX47" fmla="*/ 2330605 w 2408663"/>
              <a:gd name="connsiteY47" fmla="*/ 4081346 h 4460488"/>
              <a:gd name="connsiteX48" fmla="*/ 2352907 w 2408663"/>
              <a:gd name="connsiteY48" fmla="*/ 4204010 h 4460488"/>
              <a:gd name="connsiteX49" fmla="*/ 2352907 w 2408663"/>
              <a:gd name="connsiteY49" fmla="*/ 4204010 h 4460488"/>
              <a:gd name="connsiteX50" fmla="*/ 2408663 w 2408663"/>
              <a:gd name="connsiteY50" fmla="*/ 4382429 h 4460488"/>
              <a:gd name="connsiteX51" fmla="*/ 2408663 w 2408663"/>
              <a:gd name="connsiteY51" fmla="*/ 4460488 h 4460488"/>
              <a:gd name="connsiteX52" fmla="*/ 2408663 w 2408663"/>
              <a:gd name="connsiteY52" fmla="*/ 4460488 h 446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08663" h="4460488">
                <a:moveTo>
                  <a:pt x="0" y="0"/>
                </a:moveTo>
                <a:lnTo>
                  <a:pt x="78059" y="111512"/>
                </a:lnTo>
                <a:lnTo>
                  <a:pt x="234176" y="223024"/>
                </a:lnTo>
                <a:lnTo>
                  <a:pt x="367990" y="312234"/>
                </a:lnTo>
                <a:lnTo>
                  <a:pt x="579863" y="423746"/>
                </a:lnTo>
                <a:lnTo>
                  <a:pt x="747132" y="557561"/>
                </a:lnTo>
                <a:lnTo>
                  <a:pt x="903249" y="568712"/>
                </a:lnTo>
                <a:lnTo>
                  <a:pt x="1025912" y="591014"/>
                </a:lnTo>
                <a:lnTo>
                  <a:pt x="1204332" y="635619"/>
                </a:lnTo>
                <a:lnTo>
                  <a:pt x="1393902" y="669073"/>
                </a:lnTo>
                <a:lnTo>
                  <a:pt x="1538868" y="702527"/>
                </a:lnTo>
                <a:lnTo>
                  <a:pt x="1594624" y="713678"/>
                </a:lnTo>
                <a:lnTo>
                  <a:pt x="1616927" y="769434"/>
                </a:lnTo>
                <a:lnTo>
                  <a:pt x="1694985" y="880946"/>
                </a:lnTo>
                <a:lnTo>
                  <a:pt x="1717288" y="1025912"/>
                </a:lnTo>
                <a:lnTo>
                  <a:pt x="1717288" y="1103971"/>
                </a:lnTo>
                <a:lnTo>
                  <a:pt x="1706137" y="1170878"/>
                </a:lnTo>
                <a:lnTo>
                  <a:pt x="1706137" y="1170878"/>
                </a:lnTo>
                <a:lnTo>
                  <a:pt x="1773044" y="1304693"/>
                </a:lnTo>
                <a:lnTo>
                  <a:pt x="1773044" y="1304693"/>
                </a:lnTo>
                <a:lnTo>
                  <a:pt x="1828800" y="1382751"/>
                </a:lnTo>
                <a:lnTo>
                  <a:pt x="1817649" y="1516566"/>
                </a:lnTo>
                <a:lnTo>
                  <a:pt x="1806498" y="1639229"/>
                </a:lnTo>
                <a:lnTo>
                  <a:pt x="1795346" y="1728439"/>
                </a:lnTo>
                <a:lnTo>
                  <a:pt x="1773044" y="1784195"/>
                </a:lnTo>
                <a:lnTo>
                  <a:pt x="1761893" y="1862253"/>
                </a:lnTo>
                <a:lnTo>
                  <a:pt x="1728439" y="1951463"/>
                </a:lnTo>
                <a:lnTo>
                  <a:pt x="1750742" y="2018371"/>
                </a:lnTo>
                <a:lnTo>
                  <a:pt x="1795346" y="2129883"/>
                </a:lnTo>
                <a:lnTo>
                  <a:pt x="1795346" y="2219093"/>
                </a:lnTo>
                <a:lnTo>
                  <a:pt x="1784195" y="2352907"/>
                </a:lnTo>
                <a:lnTo>
                  <a:pt x="1739590" y="2430966"/>
                </a:lnTo>
                <a:lnTo>
                  <a:pt x="1706137" y="2520175"/>
                </a:lnTo>
                <a:lnTo>
                  <a:pt x="1683834" y="2542478"/>
                </a:lnTo>
                <a:lnTo>
                  <a:pt x="1706137" y="2665141"/>
                </a:lnTo>
                <a:lnTo>
                  <a:pt x="1739590" y="2754351"/>
                </a:lnTo>
                <a:lnTo>
                  <a:pt x="1795346" y="2955073"/>
                </a:lnTo>
                <a:lnTo>
                  <a:pt x="1817649" y="3010829"/>
                </a:lnTo>
                <a:lnTo>
                  <a:pt x="1828800" y="2999678"/>
                </a:lnTo>
                <a:lnTo>
                  <a:pt x="1906859" y="3189249"/>
                </a:lnTo>
                <a:lnTo>
                  <a:pt x="1940312" y="3389971"/>
                </a:lnTo>
                <a:lnTo>
                  <a:pt x="2051824" y="3546088"/>
                </a:lnTo>
                <a:lnTo>
                  <a:pt x="2051824" y="3546088"/>
                </a:lnTo>
                <a:lnTo>
                  <a:pt x="2040673" y="3668751"/>
                </a:lnTo>
                <a:lnTo>
                  <a:pt x="2207942" y="3791414"/>
                </a:lnTo>
                <a:lnTo>
                  <a:pt x="2297151" y="3880624"/>
                </a:lnTo>
                <a:lnTo>
                  <a:pt x="2330605" y="3980985"/>
                </a:lnTo>
                <a:lnTo>
                  <a:pt x="2330605" y="4081346"/>
                </a:lnTo>
                <a:lnTo>
                  <a:pt x="2352907" y="4204010"/>
                </a:lnTo>
                <a:lnTo>
                  <a:pt x="2352907" y="4204010"/>
                </a:lnTo>
                <a:lnTo>
                  <a:pt x="2408663" y="4382429"/>
                </a:lnTo>
                <a:lnTo>
                  <a:pt x="2408663" y="4460488"/>
                </a:lnTo>
                <a:lnTo>
                  <a:pt x="2408663" y="4460488"/>
                </a:lnTo>
              </a:path>
            </a:pathLst>
          </a:custGeom>
          <a:ln w="57150">
            <a:solidFill>
              <a:srgbClr val="F6161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633725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par>
                                <p:cTn id="15" presetID="10" presetClass="exit" presetSubtype="0" fill="hold" grpId="0" nodeType="with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2000"/>
                                        <p:tgtEl>
                                          <p:spTgt spid="12"/>
                                        </p:tgtEl>
                                      </p:cBhvr>
                                    </p:animEffect>
                                    <p:set>
                                      <p:cBhvr>
                                        <p:cTn id="20" dur="1" fill="hold">
                                          <p:stCondLst>
                                            <p:cond delay="19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13"/>
                                        </p:tgtEl>
                                      </p:cBhvr>
                                    </p:animEffect>
                                    <p:set>
                                      <p:cBhvr>
                                        <p:cTn id="23" dur="1" fill="hold">
                                          <p:stCondLst>
                                            <p:cond delay="1999"/>
                                          </p:stCondLst>
                                        </p:cTn>
                                        <p:tgtEl>
                                          <p:spTgt spid="1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2000"/>
                                        <p:tgtEl>
                                          <p:spTgt spid="7"/>
                                        </p:tgtEl>
                                      </p:cBhvr>
                                    </p:animEffect>
                                    <p:set>
                                      <p:cBhvr>
                                        <p:cTn id="26"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47494AE-817C-4766-BE5B-98DDBBACC072}" type="slidenum">
              <a:rPr lang="en-US" smtClean="0"/>
              <a:pPr/>
              <a:t>79</a:t>
            </a:fld>
            <a:endParaRPr lang="en-US"/>
          </a:p>
        </p:txBody>
      </p:sp>
      <p:pic>
        <p:nvPicPr>
          <p:cNvPr id="15363" name="Picture 3"/>
          <p:cNvPicPr>
            <a:picLocks noChangeAspect="1" noChangeArrowheads="1"/>
          </p:cNvPicPr>
          <p:nvPr/>
        </p:nvPicPr>
        <p:blipFill>
          <a:blip r:embed="rId2" cstate="print"/>
          <a:srcRect/>
          <a:stretch>
            <a:fillRect/>
          </a:stretch>
        </p:blipFill>
        <p:spPr bwMode="auto">
          <a:xfrm>
            <a:off x="609600" y="152169"/>
            <a:ext cx="8153400" cy="6705831"/>
          </a:xfrm>
          <a:prstGeom prst="rect">
            <a:avLst/>
          </a:prstGeom>
          <a:noFill/>
          <a:ln w="9525">
            <a:noFill/>
            <a:miter lim="800000"/>
            <a:headEnd/>
            <a:tailEnd/>
          </a:ln>
        </p:spPr>
      </p:pic>
      <p:sp>
        <p:nvSpPr>
          <p:cNvPr id="12" name="Freeform 11"/>
          <p:cNvSpPr/>
          <p:nvPr/>
        </p:nvSpPr>
        <p:spPr>
          <a:xfrm>
            <a:off x="2971800" y="1143000"/>
            <a:ext cx="4235450" cy="4311650"/>
          </a:xfrm>
          <a:custGeom>
            <a:avLst/>
            <a:gdLst>
              <a:gd name="connsiteX0" fmla="*/ 1117600 w 4235450"/>
              <a:gd name="connsiteY0" fmla="*/ 0 h 4311650"/>
              <a:gd name="connsiteX1" fmla="*/ 1117600 w 4235450"/>
              <a:gd name="connsiteY1" fmla="*/ 266700 h 4311650"/>
              <a:gd name="connsiteX2" fmla="*/ 1123950 w 4235450"/>
              <a:gd name="connsiteY2" fmla="*/ 317500 h 4311650"/>
              <a:gd name="connsiteX3" fmla="*/ 1892300 w 4235450"/>
              <a:gd name="connsiteY3" fmla="*/ 679450 h 4311650"/>
              <a:gd name="connsiteX4" fmla="*/ 2305050 w 4235450"/>
              <a:gd name="connsiteY4" fmla="*/ 660400 h 4311650"/>
              <a:gd name="connsiteX5" fmla="*/ 4235450 w 4235450"/>
              <a:gd name="connsiteY5" fmla="*/ 2965450 h 4311650"/>
              <a:gd name="connsiteX6" fmla="*/ 4171950 w 4235450"/>
              <a:gd name="connsiteY6" fmla="*/ 3219450 h 4311650"/>
              <a:gd name="connsiteX7" fmla="*/ 4140200 w 4235450"/>
              <a:gd name="connsiteY7" fmla="*/ 3359150 h 4311650"/>
              <a:gd name="connsiteX8" fmla="*/ 4114800 w 4235450"/>
              <a:gd name="connsiteY8" fmla="*/ 3416300 h 4311650"/>
              <a:gd name="connsiteX9" fmla="*/ 3867150 w 4235450"/>
              <a:gd name="connsiteY9" fmla="*/ 3854450 h 4311650"/>
              <a:gd name="connsiteX10" fmla="*/ 2082800 w 4235450"/>
              <a:gd name="connsiteY10" fmla="*/ 4311650 h 4311650"/>
              <a:gd name="connsiteX11" fmla="*/ 2070100 w 4235450"/>
              <a:gd name="connsiteY11" fmla="*/ 4197350 h 4311650"/>
              <a:gd name="connsiteX12" fmla="*/ 2032000 w 4235450"/>
              <a:gd name="connsiteY12" fmla="*/ 4133850 h 4311650"/>
              <a:gd name="connsiteX13" fmla="*/ 2006600 w 4235450"/>
              <a:gd name="connsiteY13" fmla="*/ 4051300 h 4311650"/>
              <a:gd name="connsiteX14" fmla="*/ 2025650 w 4235450"/>
              <a:gd name="connsiteY14" fmla="*/ 3937000 h 4311650"/>
              <a:gd name="connsiteX15" fmla="*/ 2006600 w 4235450"/>
              <a:gd name="connsiteY15" fmla="*/ 3917950 h 4311650"/>
              <a:gd name="connsiteX16" fmla="*/ 2012950 w 4235450"/>
              <a:gd name="connsiteY16" fmla="*/ 3873500 h 4311650"/>
              <a:gd name="connsiteX17" fmla="*/ 1949450 w 4235450"/>
              <a:gd name="connsiteY17" fmla="*/ 3816350 h 4311650"/>
              <a:gd name="connsiteX18" fmla="*/ 1860550 w 4235450"/>
              <a:gd name="connsiteY18" fmla="*/ 3733800 h 4311650"/>
              <a:gd name="connsiteX19" fmla="*/ 1771650 w 4235450"/>
              <a:gd name="connsiteY19" fmla="*/ 3676650 h 4311650"/>
              <a:gd name="connsiteX20" fmla="*/ 1784350 w 4235450"/>
              <a:gd name="connsiteY20" fmla="*/ 3606800 h 4311650"/>
              <a:gd name="connsiteX21" fmla="*/ 1714500 w 4235450"/>
              <a:gd name="connsiteY21" fmla="*/ 3460750 h 4311650"/>
              <a:gd name="connsiteX22" fmla="*/ 1644650 w 4235450"/>
              <a:gd name="connsiteY22" fmla="*/ 3327400 h 4311650"/>
              <a:gd name="connsiteX23" fmla="*/ 1625600 w 4235450"/>
              <a:gd name="connsiteY23" fmla="*/ 3289300 h 4311650"/>
              <a:gd name="connsiteX24" fmla="*/ 1593850 w 4235450"/>
              <a:gd name="connsiteY24" fmla="*/ 3124200 h 4311650"/>
              <a:gd name="connsiteX25" fmla="*/ 1549400 w 4235450"/>
              <a:gd name="connsiteY25" fmla="*/ 3124200 h 4311650"/>
              <a:gd name="connsiteX26" fmla="*/ 1543050 w 4235450"/>
              <a:gd name="connsiteY26" fmla="*/ 3016250 h 4311650"/>
              <a:gd name="connsiteX27" fmla="*/ 1543050 w 4235450"/>
              <a:gd name="connsiteY27" fmla="*/ 2990850 h 4311650"/>
              <a:gd name="connsiteX28" fmla="*/ 1473200 w 4235450"/>
              <a:gd name="connsiteY28" fmla="*/ 2844800 h 4311650"/>
              <a:gd name="connsiteX29" fmla="*/ 1460500 w 4235450"/>
              <a:gd name="connsiteY29" fmla="*/ 2730500 h 4311650"/>
              <a:gd name="connsiteX30" fmla="*/ 1511300 w 4235450"/>
              <a:gd name="connsiteY30" fmla="*/ 2705100 h 4311650"/>
              <a:gd name="connsiteX31" fmla="*/ 1517650 w 4235450"/>
              <a:gd name="connsiteY31" fmla="*/ 2616200 h 4311650"/>
              <a:gd name="connsiteX32" fmla="*/ 1536700 w 4235450"/>
              <a:gd name="connsiteY32" fmla="*/ 2597150 h 4311650"/>
              <a:gd name="connsiteX33" fmla="*/ 1562100 w 4235450"/>
              <a:gd name="connsiteY33" fmla="*/ 2451100 h 4311650"/>
              <a:gd name="connsiteX34" fmla="*/ 1530350 w 4235450"/>
              <a:gd name="connsiteY34" fmla="*/ 2336800 h 4311650"/>
              <a:gd name="connsiteX35" fmla="*/ 1517650 w 4235450"/>
              <a:gd name="connsiteY35" fmla="*/ 2298700 h 4311650"/>
              <a:gd name="connsiteX36" fmla="*/ 1543050 w 4235450"/>
              <a:gd name="connsiteY36" fmla="*/ 2082800 h 4311650"/>
              <a:gd name="connsiteX37" fmla="*/ 1562100 w 4235450"/>
              <a:gd name="connsiteY37" fmla="*/ 2044700 h 4311650"/>
              <a:gd name="connsiteX38" fmla="*/ 1587500 w 4235450"/>
              <a:gd name="connsiteY38" fmla="*/ 2006600 h 4311650"/>
              <a:gd name="connsiteX39" fmla="*/ 1600200 w 4235450"/>
              <a:gd name="connsiteY39" fmla="*/ 1809750 h 4311650"/>
              <a:gd name="connsiteX40" fmla="*/ 1587500 w 4235450"/>
              <a:gd name="connsiteY40" fmla="*/ 1733550 h 4311650"/>
              <a:gd name="connsiteX41" fmla="*/ 1492250 w 4235450"/>
              <a:gd name="connsiteY41" fmla="*/ 1524000 h 4311650"/>
              <a:gd name="connsiteX42" fmla="*/ 1511300 w 4235450"/>
              <a:gd name="connsiteY42" fmla="*/ 1460500 h 4311650"/>
              <a:gd name="connsiteX43" fmla="*/ 1454150 w 4235450"/>
              <a:gd name="connsiteY43" fmla="*/ 1219200 h 4311650"/>
              <a:gd name="connsiteX44" fmla="*/ 1397000 w 4235450"/>
              <a:gd name="connsiteY44" fmla="*/ 1168400 h 4311650"/>
              <a:gd name="connsiteX45" fmla="*/ 1327150 w 4235450"/>
              <a:gd name="connsiteY45" fmla="*/ 1136650 h 4311650"/>
              <a:gd name="connsiteX46" fmla="*/ 1092200 w 4235450"/>
              <a:gd name="connsiteY46" fmla="*/ 1060450 h 4311650"/>
              <a:gd name="connsiteX47" fmla="*/ 977900 w 4235450"/>
              <a:gd name="connsiteY47" fmla="*/ 1092200 h 4311650"/>
              <a:gd name="connsiteX48" fmla="*/ 901700 w 4235450"/>
              <a:gd name="connsiteY48" fmla="*/ 1022350 h 4311650"/>
              <a:gd name="connsiteX49" fmla="*/ 781050 w 4235450"/>
              <a:gd name="connsiteY49" fmla="*/ 1041400 h 4311650"/>
              <a:gd name="connsiteX50" fmla="*/ 666750 w 4235450"/>
              <a:gd name="connsiteY50" fmla="*/ 977900 h 4311650"/>
              <a:gd name="connsiteX51" fmla="*/ 596900 w 4235450"/>
              <a:gd name="connsiteY51" fmla="*/ 952500 h 4311650"/>
              <a:gd name="connsiteX52" fmla="*/ 463550 w 4235450"/>
              <a:gd name="connsiteY52" fmla="*/ 850900 h 4311650"/>
              <a:gd name="connsiteX53" fmla="*/ 222250 w 4235450"/>
              <a:gd name="connsiteY53" fmla="*/ 711200 h 4311650"/>
              <a:gd name="connsiteX54" fmla="*/ 69850 w 4235450"/>
              <a:gd name="connsiteY54" fmla="*/ 603250 h 4311650"/>
              <a:gd name="connsiteX55" fmla="*/ 0 w 4235450"/>
              <a:gd name="connsiteY55" fmla="*/ 508000 h 4311650"/>
              <a:gd name="connsiteX56" fmla="*/ 298450 w 4235450"/>
              <a:gd name="connsiteY56" fmla="*/ 336550 h 4311650"/>
              <a:gd name="connsiteX57" fmla="*/ 819150 w 4235450"/>
              <a:gd name="connsiteY57" fmla="*/ 69850 h 4311650"/>
              <a:gd name="connsiteX58" fmla="*/ 977900 w 4235450"/>
              <a:gd name="connsiteY58" fmla="*/ 12700 h 4311650"/>
              <a:gd name="connsiteX59" fmla="*/ 1117600 w 4235450"/>
              <a:gd name="connsiteY59" fmla="*/ 0 h 43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235450" h="4311650">
                <a:moveTo>
                  <a:pt x="1117600" y="0"/>
                </a:moveTo>
                <a:lnTo>
                  <a:pt x="1117600" y="266700"/>
                </a:lnTo>
                <a:lnTo>
                  <a:pt x="1123950" y="317500"/>
                </a:lnTo>
                <a:lnTo>
                  <a:pt x="1892300" y="679450"/>
                </a:lnTo>
                <a:lnTo>
                  <a:pt x="2305050" y="660400"/>
                </a:lnTo>
                <a:lnTo>
                  <a:pt x="4235450" y="2965450"/>
                </a:lnTo>
                <a:lnTo>
                  <a:pt x="4171950" y="3219450"/>
                </a:lnTo>
                <a:lnTo>
                  <a:pt x="4140200" y="3359150"/>
                </a:lnTo>
                <a:lnTo>
                  <a:pt x="4114800" y="3416300"/>
                </a:lnTo>
                <a:lnTo>
                  <a:pt x="3867150" y="3854450"/>
                </a:lnTo>
                <a:lnTo>
                  <a:pt x="2082800" y="4311650"/>
                </a:lnTo>
                <a:lnTo>
                  <a:pt x="2070100" y="4197350"/>
                </a:lnTo>
                <a:lnTo>
                  <a:pt x="2032000" y="4133850"/>
                </a:lnTo>
                <a:lnTo>
                  <a:pt x="2006600" y="4051300"/>
                </a:lnTo>
                <a:lnTo>
                  <a:pt x="2025650" y="3937000"/>
                </a:lnTo>
                <a:lnTo>
                  <a:pt x="2006600" y="3917950"/>
                </a:lnTo>
                <a:lnTo>
                  <a:pt x="2012950" y="3873500"/>
                </a:lnTo>
                <a:lnTo>
                  <a:pt x="1949450" y="3816350"/>
                </a:lnTo>
                <a:lnTo>
                  <a:pt x="1860550" y="3733800"/>
                </a:lnTo>
                <a:lnTo>
                  <a:pt x="1771650" y="3676650"/>
                </a:lnTo>
                <a:lnTo>
                  <a:pt x="1784350" y="3606800"/>
                </a:lnTo>
                <a:lnTo>
                  <a:pt x="1714500" y="3460750"/>
                </a:lnTo>
                <a:lnTo>
                  <a:pt x="1644650" y="3327400"/>
                </a:lnTo>
                <a:lnTo>
                  <a:pt x="1625600" y="3289300"/>
                </a:lnTo>
                <a:lnTo>
                  <a:pt x="1593850" y="3124200"/>
                </a:lnTo>
                <a:lnTo>
                  <a:pt x="1549400" y="3124200"/>
                </a:lnTo>
                <a:lnTo>
                  <a:pt x="1543050" y="3016250"/>
                </a:lnTo>
                <a:lnTo>
                  <a:pt x="1543050" y="2990850"/>
                </a:lnTo>
                <a:lnTo>
                  <a:pt x="1473200" y="2844800"/>
                </a:lnTo>
                <a:lnTo>
                  <a:pt x="1460500" y="2730500"/>
                </a:lnTo>
                <a:lnTo>
                  <a:pt x="1511300" y="2705100"/>
                </a:lnTo>
                <a:lnTo>
                  <a:pt x="1517650" y="2616200"/>
                </a:lnTo>
                <a:lnTo>
                  <a:pt x="1536700" y="2597150"/>
                </a:lnTo>
                <a:lnTo>
                  <a:pt x="1562100" y="2451100"/>
                </a:lnTo>
                <a:lnTo>
                  <a:pt x="1530350" y="2336800"/>
                </a:lnTo>
                <a:lnTo>
                  <a:pt x="1517650" y="2298700"/>
                </a:lnTo>
                <a:lnTo>
                  <a:pt x="1543050" y="2082800"/>
                </a:lnTo>
                <a:lnTo>
                  <a:pt x="1562100" y="2044700"/>
                </a:lnTo>
                <a:lnTo>
                  <a:pt x="1587500" y="2006600"/>
                </a:lnTo>
                <a:lnTo>
                  <a:pt x="1600200" y="1809750"/>
                </a:lnTo>
                <a:lnTo>
                  <a:pt x="1587500" y="1733550"/>
                </a:lnTo>
                <a:lnTo>
                  <a:pt x="1492250" y="1524000"/>
                </a:lnTo>
                <a:lnTo>
                  <a:pt x="1511300" y="1460500"/>
                </a:lnTo>
                <a:lnTo>
                  <a:pt x="1454150" y="1219200"/>
                </a:lnTo>
                <a:lnTo>
                  <a:pt x="1397000" y="1168400"/>
                </a:lnTo>
                <a:lnTo>
                  <a:pt x="1327150" y="1136650"/>
                </a:lnTo>
                <a:lnTo>
                  <a:pt x="1092200" y="1060450"/>
                </a:lnTo>
                <a:lnTo>
                  <a:pt x="977900" y="1092200"/>
                </a:lnTo>
                <a:lnTo>
                  <a:pt x="901700" y="1022350"/>
                </a:lnTo>
                <a:lnTo>
                  <a:pt x="781050" y="1041400"/>
                </a:lnTo>
                <a:lnTo>
                  <a:pt x="666750" y="977900"/>
                </a:lnTo>
                <a:lnTo>
                  <a:pt x="596900" y="952500"/>
                </a:lnTo>
                <a:lnTo>
                  <a:pt x="463550" y="850900"/>
                </a:lnTo>
                <a:lnTo>
                  <a:pt x="222250" y="711200"/>
                </a:lnTo>
                <a:lnTo>
                  <a:pt x="69850" y="603250"/>
                </a:lnTo>
                <a:lnTo>
                  <a:pt x="0" y="508000"/>
                </a:lnTo>
                <a:lnTo>
                  <a:pt x="298450" y="336550"/>
                </a:lnTo>
                <a:lnTo>
                  <a:pt x="819150" y="69850"/>
                </a:lnTo>
                <a:lnTo>
                  <a:pt x="977900" y="12700"/>
                </a:lnTo>
                <a:lnTo>
                  <a:pt x="1117600" y="0"/>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2971800" y="1143000"/>
            <a:ext cx="4235450" cy="4311650"/>
          </a:xfrm>
          <a:custGeom>
            <a:avLst/>
            <a:gdLst>
              <a:gd name="connsiteX0" fmla="*/ 1117600 w 4235450"/>
              <a:gd name="connsiteY0" fmla="*/ 0 h 4311650"/>
              <a:gd name="connsiteX1" fmla="*/ 1117600 w 4235450"/>
              <a:gd name="connsiteY1" fmla="*/ 266700 h 4311650"/>
              <a:gd name="connsiteX2" fmla="*/ 1123950 w 4235450"/>
              <a:gd name="connsiteY2" fmla="*/ 317500 h 4311650"/>
              <a:gd name="connsiteX3" fmla="*/ 1892300 w 4235450"/>
              <a:gd name="connsiteY3" fmla="*/ 679450 h 4311650"/>
              <a:gd name="connsiteX4" fmla="*/ 2305050 w 4235450"/>
              <a:gd name="connsiteY4" fmla="*/ 660400 h 4311650"/>
              <a:gd name="connsiteX5" fmla="*/ 4235450 w 4235450"/>
              <a:gd name="connsiteY5" fmla="*/ 2965450 h 4311650"/>
              <a:gd name="connsiteX6" fmla="*/ 4171950 w 4235450"/>
              <a:gd name="connsiteY6" fmla="*/ 3219450 h 4311650"/>
              <a:gd name="connsiteX7" fmla="*/ 4140200 w 4235450"/>
              <a:gd name="connsiteY7" fmla="*/ 3359150 h 4311650"/>
              <a:gd name="connsiteX8" fmla="*/ 4114800 w 4235450"/>
              <a:gd name="connsiteY8" fmla="*/ 3416300 h 4311650"/>
              <a:gd name="connsiteX9" fmla="*/ 3867150 w 4235450"/>
              <a:gd name="connsiteY9" fmla="*/ 3854450 h 4311650"/>
              <a:gd name="connsiteX10" fmla="*/ 2082800 w 4235450"/>
              <a:gd name="connsiteY10" fmla="*/ 4311650 h 4311650"/>
              <a:gd name="connsiteX11" fmla="*/ 2070100 w 4235450"/>
              <a:gd name="connsiteY11" fmla="*/ 4197350 h 4311650"/>
              <a:gd name="connsiteX12" fmla="*/ 2032000 w 4235450"/>
              <a:gd name="connsiteY12" fmla="*/ 4133850 h 4311650"/>
              <a:gd name="connsiteX13" fmla="*/ 2006600 w 4235450"/>
              <a:gd name="connsiteY13" fmla="*/ 4051300 h 4311650"/>
              <a:gd name="connsiteX14" fmla="*/ 2025650 w 4235450"/>
              <a:gd name="connsiteY14" fmla="*/ 3937000 h 4311650"/>
              <a:gd name="connsiteX15" fmla="*/ 2006600 w 4235450"/>
              <a:gd name="connsiteY15" fmla="*/ 3917950 h 4311650"/>
              <a:gd name="connsiteX16" fmla="*/ 2012950 w 4235450"/>
              <a:gd name="connsiteY16" fmla="*/ 3873500 h 4311650"/>
              <a:gd name="connsiteX17" fmla="*/ 1949450 w 4235450"/>
              <a:gd name="connsiteY17" fmla="*/ 3816350 h 4311650"/>
              <a:gd name="connsiteX18" fmla="*/ 1860550 w 4235450"/>
              <a:gd name="connsiteY18" fmla="*/ 3733800 h 4311650"/>
              <a:gd name="connsiteX19" fmla="*/ 1771650 w 4235450"/>
              <a:gd name="connsiteY19" fmla="*/ 3676650 h 4311650"/>
              <a:gd name="connsiteX20" fmla="*/ 1784350 w 4235450"/>
              <a:gd name="connsiteY20" fmla="*/ 3606800 h 4311650"/>
              <a:gd name="connsiteX21" fmla="*/ 1714500 w 4235450"/>
              <a:gd name="connsiteY21" fmla="*/ 3460750 h 4311650"/>
              <a:gd name="connsiteX22" fmla="*/ 1644650 w 4235450"/>
              <a:gd name="connsiteY22" fmla="*/ 3327400 h 4311650"/>
              <a:gd name="connsiteX23" fmla="*/ 1625600 w 4235450"/>
              <a:gd name="connsiteY23" fmla="*/ 3289300 h 4311650"/>
              <a:gd name="connsiteX24" fmla="*/ 1593850 w 4235450"/>
              <a:gd name="connsiteY24" fmla="*/ 3124200 h 4311650"/>
              <a:gd name="connsiteX25" fmla="*/ 1549400 w 4235450"/>
              <a:gd name="connsiteY25" fmla="*/ 3124200 h 4311650"/>
              <a:gd name="connsiteX26" fmla="*/ 1543050 w 4235450"/>
              <a:gd name="connsiteY26" fmla="*/ 3016250 h 4311650"/>
              <a:gd name="connsiteX27" fmla="*/ 1543050 w 4235450"/>
              <a:gd name="connsiteY27" fmla="*/ 2990850 h 4311650"/>
              <a:gd name="connsiteX28" fmla="*/ 1473200 w 4235450"/>
              <a:gd name="connsiteY28" fmla="*/ 2844800 h 4311650"/>
              <a:gd name="connsiteX29" fmla="*/ 1460500 w 4235450"/>
              <a:gd name="connsiteY29" fmla="*/ 2730500 h 4311650"/>
              <a:gd name="connsiteX30" fmla="*/ 1511300 w 4235450"/>
              <a:gd name="connsiteY30" fmla="*/ 2705100 h 4311650"/>
              <a:gd name="connsiteX31" fmla="*/ 1517650 w 4235450"/>
              <a:gd name="connsiteY31" fmla="*/ 2616200 h 4311650"/>
              <a:gd name="connsiteX32" fmla="*/ 1536700 w 4235450"/>
              <a:gd name="connsiteY32" fmla="*/ 2597150 h 4311650"/>
              <a:gd name="connsiteX33" fmla="*/ 1562100 w 4235450"/>
              <a:gd name="connsiteY33" fmla="*/ 2451100 h 4311650"/>
              <a:gd name="connsiteX34" fmla="*/ 1530350 w 4235450"/>
              <a:gd name="connsiteY34" fmla="*/ 2336800 h 4311650"/>
              <a:gd name="connsiteX35" fmla="*/ 1517650 w 4235450"/>
              <a:gd name="connsiteY35" fmla="*/ 2298700 h 4311650"/>
              <a:gd name="connsiteX36" fmla="*/ 1543050 w 4235450"/>
              <a:gd name="connsiteY36" fmla="*/ 2082800 h 4311650"/>
              <a:gd name="connsiteX37" fmla="*/ 1562100 w 4235450"/>
              <a:gd name="connsiteY37" fmla="*/ 2044700 h 4311650"/>
              <a:gd name="connsiteX38" fmla="*/ 1587500 w 4235450"/>
              <a:gd name="connsiteY38" fmla="*/ 2006600 h 4311650"/>
              <a:gd name="connsiteX39" fmla="*/ 1600200 w 4235450"/>
              <a:gd name="connsiteY39" fmla="*/ 1809750 h 4311650"/>
              <a:gd name="connsiteX40" fmla="*/ 1587500 w 4235450"/>
              <a:gd name="connsiteY40" fmla="*/ 1733550 h 4311650"/>
              <a:gd name="connsiteX41" fmla="*/ 1492250 w 4235450"/>
              <a:gd name="connsiteY41" fmla="*/ 1524000 h 4311650"/>
              <a:gd name="connsiteX42" fmla="*/ 1511300 w 4235450"/>
              <a:gd name="connsiteY42" fmla="*/ 1460500 h 4311650"/>
              <a:gd name="connsiteX43" fmla="*/ 1454150 w 4235450"/>
              <a:gd name="connsiteY43" fmla="*/ 1219200 h 4311650"/>
              <a:gd name="connsiteX44" fmla="*/ 1397000 w 4235450"/>
              <a:gd name="connsiteY44" fmla="*/ 1168400 h 4311650"/>
              <a:gd name="connsiteX45" fmla="*/ 1327150 w 4235450"/>
              <a:gd name="connsiteY45" fmla="*/ 1136650 h 4311650"/>
              <a:gd name="connsiteX46" fmla="*/ 1092200 w 4235450"/>
              <a:gd name="connsiteY46" fmla="*/ 1060450 h 4311650"/>
              <a:gd name="connsiteX47" fmla="*/ 977900 w 4235450"/>
              <a:gd name="connsiteY47" fmla="*/ 1092200 h 4311650"/>
              <a:gd name="connsiteX48" fmla="*/ 901700 w 4235450"/>
              <a:gd name="connsiteY48" fmla="*/ 1022350 h 4311650"/>
              <a:gd name="connsiteX49" fmla="*/ 781050 w 4235450"/>
              <a:gd name="connsiteY49" fmla="*/ 1041400 h 4311650"/>
              <a:gd name="connsiteX50" fmla="*/ 666750 w 4235450"/>
              <a:gd name="connsiteY50" fmla="*/ 977900 h 4311650"/>
              <a:gd name="connsiteX51" fmla="*/ 596900 w 4235450"/>
              <a:gd name="connsiteY51" fmla="*/ 952500 h 4311650"/>
              <a:gd name="connsiteX52" fmla="*/ 463550 w 4235450"/>
              <a:gd name="connsiteY52" fmla="*/ 850900 h 4311650"/>
              <a:gd name="connsiteX53" fmla="*/ 222250 w 4235450"/>
              <a:gd name="connsiteY53" fmla="*/ 711200 h 4311650"/>
              <a:gd name="connsiteX54" fmla="*/ 69850 w 4235450"/>
              <a:gd name="connsiteY54" fmla="*/ 603250 h 4311650"/>
              <a:gd name="connsiteX55" fmla="*/ 0 w 4235450"/>
              <a:gd name="connsiteY55" fmla="*/ 508000 h 4311650"/>
              <a:gd name="connsiteX56" fmla="*/ 298450 w 4235450"/>
              <a:gd name="connsiteY56" fmla="*/ 336550 h 4311650"/>
              <a:gd name="connsiteX57" fmla="*/ 819150 w 4235450"/>
              <a:gd name="connsiteY57" fmla="*/ 69850 h 4311650"/>
              <a:gd name="connsiteX58" fmla="*/ 977900 w 4235450"/>
              <a:gd name="connsiteY58" fmla="*/ 12700 h 4311650"/>
              <a:gd name="connsiteX59" fmla="*/ 1117600 w 4235450"/>
              <a:gd name="connsiteY59" fmla="*/ 0 h 43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235450" h="4311650">
                <a:moveTo>
                  <a:pt x="1117600" y="0"/>
                </a:moveTo>
                <a:lnTo>
                  <a:pt x="1117600" y="266700"/>
                </a:lnTo>
                <a:lnTo>
                  <a:pt x="1123950" y="317500"/>
                </a:lnTo>
                <a:lnTo>
                  <a:pt x="1892300" y="679450"/>
                </a:lnTo>
                <a:lnTo>
                  <a:pt x="2305050" y="660400"/>
                </a:lnTo>
                <a:lnTo>
                  <a:pt x="4235450" y="2965450"/>
                </a:lnTo>
                <a:lnTo>
                  <a:pt x="4171950" y="3219450"/>
                </a:lnTo>
                <a:lnTo>
                  <a:pt x="4140200" y="3359150"/>
                </a:lnTo>
                <a:lnTo>
                  <a:pt x="4114800" y="3416300"/>
                </a:lnTo>
                <a:lnTo>
                  <a:pt x="3867150" y="3854450"/>
                </a:lnTo>
                <a:lnTo>
                  <a:pt x="2082800" y="4311650"/>
                </a:lnTo>
                <a:lnTo>
                  <a:pt x="2070100" y="4197350"/>
                </a:lnTo>
                <a:lnTo>
                  <a:pt x="2032000" y="4133850"/>
                </a:lnTo>
                <a:lnTo>
                  <a:pt x="2006600" y="4051300"/>
                </a:lnTo>
                <a:lnTo>
                  <a:pt x="2025650" y="3937000"/>
                </a:lnTo>
                <a:lnTo>
                  <a:pt x="2006600" y="3917950"/>
                </a:lnTo>
                <a:lnTo>
                  <a:pt x="2012950" y="3873500"/>
                </a:lnTo>
                <a:lnTo>
                  <a:pt x="1949450" y="3816350"/>
                </a:lnTo>
                <a:lnTo>
                  <a:pt x="1860550" y="3733800"/>
                </a:lnTo>
                <a:lnTo>
                  <a:pt x="1771650" y="3676650"/>
                </a:lnTo>
                <a:lnTo>
                  <a:pt x="1784350" y="3606800"/>
                </a:lnTo>
                <a:lnTo>
                  <a:pt x="1714500" y="3460750"/>
                </a:lnTo>
                <a:lnTo>
                  <a:pt x="1644650" y="3327400"/>
                </a:lnTo>
                <a:lnTo>
                  <a:pt x="1625600" y="3289300"/>
                </a:lnTo>
                <a:lnTo>
                  <a:pt x="1593850" y="3124200"/>
                </a:lnTo>
                <a:lnTo>
                  <a:pt x="1549400" y="3124200"/>
                </a:lnTo>
                <a:lnTo>
                  <a:pt x="1543050" y="3016250"/>
                </a:lnTo>
                <a:lnTo>
                  <a:pt x="1543050" y="2990850"/>
                </a:lnTo>
                <a:lnTo>
                  <a:pt x="1473200" y="2844800"/>
                </a:lnTo>
                <a:lnTo>
                  <a:pt x="1460500" y="2730500"/>
                </a:lnTo>
                <a:lnTo>
                  <a:pt x="1511300" y="2705100"/>
                </a:lnTo>
                <a:lnTo>
                  <a:pt x="1517650" y="2616200"/>
                </a:lnTo>
                <a:lnTo>
                  <a:pt x="1536700" y="2597150"/>
                </a:lnTo>
                <a:lnTo>
                  <a:pt x="1562100" y="2451100"/>
                </a:lnTo>
                <a:lnTo>
                  <a:pt x="1530350" y="2336800"/>
                </a:lnTo>
                <a:lnTo>
                  <a:pt x="1517650" y="2298700"/>
                </a:lnTo>
                <a:lnTo>
                  <a:pt x="1543050" y="2082800"/>
                </a:lnTo>
                <a:lnTo>
                  <a:pt x="1562100" y="2044700"/>
                </a:lnTo>
                <a:lnTo>
                  <a:pt x="1587500" y="2006600"/>
                </a:lnTo>
                <a:lnTo>
                  <a:pt x="1600200" y="1809750"/>
                </a:lnTo>
                <a:lnTo>
                  <a:pt x="1587500" y="1733550"/>
                </a:lnTo>
                <a:lnTo>
                  <a:pt x="1492250" y="1524000"/>
                </a:lnTo>
                <a:lnTo>
                  <a:pt x="1511300" y="1460500"/>
                </a:lnTo>
                <a:lnTo>
                  <a:pt x="1454150" y="1219200"/>
                </a:lnTo>
                <a:lnTo>
                  <a:pt x="1397000" y="1168400"/>
                </a:lnTo>
                <a:lnTo>
                  <a:pt x="1327150" y="1136650"/>
                </a:lnTo>
                <a:lnTo>
                  <a:pt x="1092200" y="1060450"/>
                </a:lnTo>
                <a:lnTo>
                  <a:pt x="977900" y="1092200"/>
                </a:lnTo>
                <a:lnTo>
                  <a:pt x="901700" y="1022350"/>
                </a:lnTo>
                <a:lnTo>
                  <a:pt x="781050" y="1041400"/>
                </a:lnTo>
                <a:lnTo>
                  <a:pt x="666750" y="977900"/>
                </a:lnTo>
                <a:lnTo>
                  <a:pt x="596900" y="952500"/>
                </a:lnTo>
                <a:lnTo>
                  <a:pt x="463550" y="850900"/>
                </a:lnTo>
                <a:lnTo>
                  <a:pt x="222250" y="711200"/>
                </a:lnTo>
                <a:lnTo>
                  <a:pt x="69850" y="603250"/>
                </a:lnTo>
                <a:lnTo>
                  <a:pt x="0" y="508000"/>
                </a:lnTo>
                <a:lnTo>
                  <a:pt x="298450" y="336550"/>
                </a:lnTo>
                <a:lnTo>
                  <a:pt x="819150" y="69850"/>
                </a:lnTo>
                <a:lnTo>
                  <a:pt x="977900" y="12700"/>
                </a:lnTo>
                <a:lnTo>
                  <a:pt x="1117600" y="0"/>
                </a:lnTo>
                <a:close/>
              </a:path>
            </a:pathLst>
          </a:cu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667000" y="1676400"/>
            <a:ext cx="1690688" cy="1285875"/>
          </a:xfrm>
          <a:custGeom>
            <a:avLst/>
            <a:gdLst>
              <a:gd name="connsiteX0" fmla="*/ 0 w 1690688"/>
              <a:gd name="connsiteY0" fmla="*/ 176212 h 1285875"/>
              <a:gd name="connsiteX1" fmla="*/ 328613 w 1690688"/>
              <a:gd name="connsiteY1" fmla="*/ 0 h 1285875"/>
              <a:gd name="connsiteX2" fmla="*/ 390525 w 1690688"/>
              <a:gd name="connsiteY2" fmla="*/ 52387 h 1285875"/>
              <a:gd name="connsiteX3" fmla="*/ 457200 w 1690688"/>
              <a:gd name="connsiteY3" fmla="*/ 123825 h 1285875"/>
              <a:gd name="connsiteX4" fmla="*/ 704850 w 1690688"/>
              <a:gd name="connsiteY4" fmla="*/ 271462 h 1285875"/>
              <a:gd name="connsiteX5" fmla="*/ 952500 w 1690688"/>
              <a:gd name="connsiteY5" fmla="*/ 442912 h 1285875"/>
              <a:gd name="connsiteX6" fmla="*/ 1033463 w 1690688"/>
              <a:gd name="connsiteY6" fmla="*/ 471487 h 1285875"/>
              <a:gd name="connsiteX7" fmla="*/ 1123950 w 1690688"/>
              <a:gd name="connsiteY7" fmla="*/ 519112 h 1285875"/>
              <a:gd name="connsiteX8" fmla="*/ 1243013 w 1690688"/>
              <a:gd name="connsiteY8" fmla="*/ 519112 h 1285875"/>
              <a:gd name="connsiteX9" fmla="*/ 1333500 w 1690688"/>
              <a:gd name="connsiteY9" fmla="*/ 576262 h 1285875"/>
              <a:gd name="connsiteX10" fmla="*/ 1438275 w 1690688"/>
              <a:gd name="connsiteY10" fmla="*/ 542925 h 1285875"/>
              <a:gd name="connsiteX11" fmla="*/ 1690688 w 1690688"/>
              <a:gd name="connsiteY11" fmla="*/ 628650 h 1285875"/>
              <a:gd name="connsiteX12" fmla="*/ 1485900 w 1690688"/>
              <a:gd name="connsiteY12" fmla="*/ 766762 h 1285875"/>
              <a:gd name="connsiteX13" fmla="*/ 1285875 w 1690688"/>
              <a:gd name="connsiteY13" fmla="*/ 781050 h 1285875"/>
              <a:gd name="connsiteX14" fmla="*/ 1085850 w 1690688"/>
              <a:gd name="connsiteY14" fmla="*/ 814387 h 1285875"/>
              <a:gd name="connsiteX15" fmla="*/ 890588 w 1690688"/>
              <a:gd name="connsiteY15" fmla="*/ 1014412 h 1285875"/>
              <a:gd name="connsiteX16" fmla="*/ 914400 w 1690688"/>
              <a:gd name="connsiteY16" fmla="*/ 1128712 h 1285875"/>
              <a:gd name="connsiteX17" fmla="*/ 695325 w 1690688"/>
              <a:gd name="connsiteY17" fmla="*/ 1285875 h 1285875"/>
              <a:gd name="connsiteX18" fmla="*/ 328613 w 1690688"/>
              <a:gd name="connsiteY18" fmla="*/ 719137 h 1285875"/>
              <a:gd name="connsiteX19" fmla="*/ 300038 w 1690688"/>
              <a:gd name="connsiteY19" fmla="*/ 685800 h 1285875"/>
              <a:gd name="connsiteX20" fmla="*/ 114300 w 1690688"/>
              <a:gd name="connsiteY20" fmla="*/ 461962 h 1285875"/>
              <a:gd name="connsiteX21" fmla="*/ 242888 w 1690688"/>
              <a:gd name="connsiteY21" fmla="*/ 314325 h 1285875"/>
              <a:gd name="connsiteX22" fmla="*/ 104775 w 1690688"/>
              <a:gd name="connsiteY22" fmla="*/ 214312 h 1285875"/>
              <a:gd name="connsiteX23" fmla="*/ 0 w 1690688"/>
              <a:gd name="connsiteY23" fmla="*/ 176212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0688" h="1285875">
                <a:moveTo>
                  <a:pt x="0" y="176212"/>
                </a:moveTo>
                <a:lnTo>
                  <a:pt x="328613" y="0"/>
                </a:lnTo>
                <a:lnTo>
                  <a:pt x="390525" y="52387"/>
                </a:lnTo>
                <a:lnTo>
                  <a:pt x="457200" y="123825"/>
                </a:lnTo>
                <a:lnTo>
                  <a:pt x="704850" y="271462"/>
                </a:lnTo>
                <a:lnTo>
                  <a:pt x="952500" y="442912"/>
                </a:lnTo>
                <a:lnTo>
                  <a:pt x="1033463" y="471487"/>
                </a:lnTo>
                <a:lnTo>
                  <a:pt x="1123950" y="519112"/>
                </a:lnTo>
                <a:lnTo>
                  <a:pt x="1243013" y="519112"/>
                </a:lnTo>
                <a:lnTo>
                  <a:pt x="1333500" y="576262"/>
                </a:lnTo>
                <a:lnTo>
                  <a:pt x="1438275" y="542925"/>
                </a:lnTo>
                <a:lnTo>
                  <a:pt x="1690688" y="628650"/>
                </a:lnTo>
                <a:lnTo>
                  <a:pt x="1485900" y="766762"/>
                </a:lnTo>
                <a:lnTo>
                  <a:pt x="1285875" y="781050"/>
                </a:lnTo>
                <a:lnTo>
                  <a:pt x="1085850" y="814387"/>
                </a:lnTo>
                <a:lnTo>
                  <a:pt x="890588" y="1014412"/>
                </a:lnTo>
                <a:lnTo>
                  <a:pt x="914400" y="1128712"/>
                </a:lnTo>
                <a:lnTo>
                  <a:pt x="695325" y="1285875"/>
                </a:lnTo>
                <a:lnTo>
                  <a:pt x="328613" y="719137"/>
                </a:lnTo>
                <a:lnTo>
                  <a:pt x="300038" y="685800"/>
                </a:lnTo>
                <a:lnTo>
                  <a:pt x="114300" y="461962"/>
                </a:lnTo>
                <a:lnTo>
                  <a:pt x="242888" y="314325"/>
                </a:lnTo>
                <a:lnTo>
                  <a:pt x="104775" y="214312"/>
                </a:lnTo>
                <a:lnTo>
                  <a:pt x="0" y="176212"/>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524000" y="4343400"/>
            <a:ext cx="2971800" cy="2057400"/>
            <a:chOff x="1524000" y="4343400"/>
            <a:chExt cx="2971800" cy="2057400"/>
          </a:xfrm>
        </p:grpSpPr>
        <p:cxnSp>
          <p:nvCxnSpPr>
            <p:cNvPr id="17" name="Straight Arrow Connector 16"/>
            <p:cNvCxnSpPr/>
            <p:nvPr/>
          </p:nvCxnSpPr>
          <p:spPr>
            <a:xfrm flipV="1">
              <a:off x="2743200" y="4343400"/>
              <a:ext cx="175260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24000" y="5029200"/>
              <a:ext cx="2819400" cy="13716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Without exchange of deeds, Kelly still owns this area</a:t>
              </a:r>
              <a:r>
                <a:rPr lang="en-US" sz="2400" dirty="0" smtClean="0">
                  <a:solidFill>
                    <a:schemeClr val="bg1"/>
                  </a:solidFill>
                </a:rPr>
                <a:t>. </a:t>
              </a:r>
              <a:endParaRPr lang="en-US" sz="2400" dirty="0">
                <a:solidFill>
                  <a:schemeClr val="bg1"/>
                </a:solidFill>
              </a:endParaRPr>
            </a:p>
          </p:txBody>
        </p:sp>
      </p:grpSp>
      <p:grpSp>
        <p:nvGrpSpPr>
          <p:cNvPr id="44" name="Group 43"/>
          <p:cNvGrpSpPr/>
          <p:nvPr/>
        </p:nvGrpSpPr>
        <p:grpSpPr>
          <a:xfrm>
            <a:off x="1447800" y="1828800"/>
            <a:ext cx="3148013" cy="2643188"/>
            <a:chOff x="1447800" y="1828800"/>
            <a:chExt cx="3148013" cy="2643188"/>
          </a:xfrm>
        </p:grpSpPr>
        <p:sp>
          <p:nvSpPr>
            <p:cNvPr id="8" name="Freeform 7"/>
            <p:cNvSpPr/>
            <p:nvPr/>
          </p:nvSpPr>
          <p:spPr>
            <a:xfrm>
              <a:off x="1447800" y="1828800"/>
              <a:ext cx="3148013" cy="2643188"/>
            </a:xfrm>
            <a:custGeom>
              <a:avLst/>
              <a:gdLst>
                <a:gd name="connsiteX0" fmla="*/ 0 w 3148013"/>
                <a:gd name="connsiteY0" fmla="*/ 1919288 h 2643188"/>
                <a:gd name="connsiteX1" fmla="*/ 0 w 3148013"/>
                <a:gd name="connsiteY1" fmla="*/ 1919288 h 2643188"/>
                <a:gd name="connsiteX2" fmla="*/ 1162050 w 3148013"/>
                <a:gd name="connsiteY2" fmla="*/ 0 h 2643188"/>
                <a:gd name="connsiteX3" fmla="*/ 1243013 w 3148013"/>
                <a:gd name="connsiteY3" fmla="*/ 33338 h 2643188"/>
                <a:gd name="connsiteX4" fmla="*/ 1295400 w 3148013"/>
                <a:gd name="connsiteY4" fmla="*/ 47625 h 2643188"/>
                <a:gd name="connsiteX5" fmla="*/ 1371600 w 3148013"/>
                <a:gd name="connsiteY5" fmla="*/ 95250 h 2643188"/>
                <a:gd name="connsiteX6" fmla="*/ 1443038 w 3148013"/>
                <a:gd name="connsiteY6" fmla="*/ 147638 h 2643188"/>
                <a:gd name="connsiteX7" fmla="*/ 1300163 w 3148013"/>
                <a:gd name="connsiteY7" fmla="*/ 300038 h 2643188"/>
                <a:gd name="connsiteX8" fmla="*/ 1500188 w 3148013"/>
                <a:gd name="connsiteY8" fmla="*/ 538163 h 2643188"/>
                <a:gd name="connsiteX9" fmla="*/ 1871663 w 3148013"/>
                <a:gd name="connsiteY9" fmla="*/ 1114425 h 2643188"/>
                <a:gd name="connsiteX10" fmla="*/ 2081213 w 3148013"/>
                <a:gd name="connsiteY10" fmla="*/ 952500 h 2643188"/>
                <a:gd name="connsiteX11" fmla="*/ 2066925 w 3148013"/>
                <a:gd name="connsiteY11" fmla="*/ 847725 h 2643188"/>
                <a:gd name="connsiteX12" fmla="*/ 2281238 w 3148013"/>
                <a:gd name="connsiteY12" fmla="*/ 633413 h 2643188"/>
                <a:gd name="connsiteX13" fmla="*/ 2462213 w 3148013"/>
                <a:gd name="connsiteY13" fmla="*/ 604838 h 2643188"/>
                <a:gd name="connsiteX14" fmla="*/ 2624138 w 3148013"/>
                <a:gd name="connsiteY14" fmla="*/ 604838 h 2643188"/>
                <a:gd name="connsiteX15" fmla="*/ 2943225 w 3148013"/>
                <a:gd name="connsiteY15" fmla="*/ 433388 h 2643188"/>
                <a:gd name="connsiteX16" fmla="*/ 2967038 w 3148013"/>
                <a:gd name="connsiteY16" fmla="*/ 485775 h 2643188"/>
                <a:gd name="connsiteX17" fmla="*/ 3000375 w 3148013"/>
                <a:gd name="connsiteY17" fmla="*/ 504825 h 2643188"/>
                <a:gd name="connsiteX18" fmla="*/ 2990850 w 3148013"/>
                <a:gd name="connsiteY18" fmla="*/ 557213 h 2643188"/>
                <a:gd name="connsiteX19" fmla="*/ 3019425 w 3148013"/>
                <a:gd name="connsiteY19" fmla="*/ 581025 h 2643188"/>
                <a:gd name="connsiteX20" fmla="*/ 3038475 w 3148013"/>
                <a:gd name="connsiteY20" fmla="*/ 623888 h 2643188"/>
                <a:gd name="connsiteX21" fmla="*/ 3038475 w 3148013"/>
                <a:gd name="connsiteY21" fmla="*/ 714375 h 2643188"/>
                <a:gd name="connsiteX22" fmla="*/ 3057525 w 3148013"/>
                <a:gd name="connsiteY22" fmla="*/ 785813 h 2643188"/>
                <a:gd name="connsiteX23" fmla="*/ 3028950 w 3148013"/>
                <a:gd name="connsiteY23" fmla="*/ 833438 h 2643188"/>
                <a:gd name="connsiteX24" fmla="*/ 3071813 w 3148013"/>
                <a:gd name="connsiteY24" fmla="*/ 885825 h 2643188"/>
                <a:gd name="connsiteX25" fmla="*/ 3109913 w 3148013"/>
                <a:gd name="connsiteY25" fmla="*/ 933450 h 2643188"/>
                <a:gd name="connsiteX26" fmla="*/ 3128963 w 3148013"/>
                <a:gd name="connsiteY26" fmla="*/ 995363 h 2643188"/>
                <a:gd name="connsiteX27" fmla="*/ 3128963 w 3148013"/>
                <a:gd name="connsiteY27" fmla="*/ 995363 h 2643188"/>
                <a:gd name="connsiteX28" fmla="*/ 3148013 w 3148013"/>
                <a:gd name="connsiteY28" fmla="*/ 1071563 h 2643188"/>
                <a:gd name="connsiteX29" fmla="*/ 3148013 w 3148013"/>
                <a:gd name="connsiteY29" fmla="*/ 1071563 h 2643188"/>
                <a:gd name="connsiteX30" fmla="*/ 3133725 w 3148013"/>
                <a:gd name="connsiteY30" fmla="*/ 1147763 h 2643188"/>
                <a:gd name="connsiteX31" fmla="*/ 3128963 w 3148013"/>
                <a:gd name="connsiteY31" fmla="*/ 1233488 h 2643188"/>
                <a:gd name="connsiteX32" fmla="*/ 3128963 w 3148013"/>
                <a:gd name="connsiteY32" fmla="*/ 1276350 h 2643188"/>
                <a:gd name="connsiteX33" fmla="*/ 3128963 w 3148013"/>
                <a:gd name="connsiteY33" fmla="*/ 1338263 h 2643188"/>
                <a:gd name="connsiteX34" fmla="*/ 3100388 w 3148013"/>
                <a:gd name="connsiteY34" fmla="*/ 1381125 h 2643188"/>
                <a:gd name="connsiteX35" fmla="*/ 3090863 w 3148013"/>
                <a:gd name="connsiteY35" fmla="*/ 1438275 h 2643188"/>
                <a:gd name="connsiteX36" fmla="*/ 3086100 w 3148013"/>
                <a:gd name="connsiteY36" fmla="*/ 1485900 h 2643188"/>
                <a:gd name="connsiteX37" fmla="*/ 3071813 w 3148013"/>
                <a:gd name="connsiteY37" fmla="*/ 1519238 h 2643188"/>
                <a:gd name="connsiteX38" fmla="*/ 3067050 w 3148013"/>
                <a:gd name="connsiteY38" fmla="*/ 1590675 h 2643188"/>
                <a:gd name="connsiteX39" fmla="*/ 3067050 w 3148013"/>
                <a:gd name="connsiteY39" fmla="*/ 1609725 h 2643188"/>
                <a:gd name="connsiteX40" fmla="*/ 2305050 w 3148013"/>
                <a:gd name="connsiteY40" fmla="*/ 1933575 h 2643188"/>
                <a:gd name="connsiteX41" fmla="*/ 1852613 w 3148013"/>
                <a:gd name="connsiteY41" fmla="*/ 2276475 h 2643188"/>
                <a:gd name="connsiteX42" fmla="*/ 1804988 w 3148013"/>
                <a:gd name="connsiteY42" fmla="*/ 2643188 h 2643188"/>
                <a:gd name="connsiteX43" fmla="*/ 1724025 w 3148013"/>
                <a:gd name="connsiteY43" fmla="*/ 2457450 h 2643188"/>
                <a:gd name="connsiteX44" fmla="*/ 1581150 w 3148013"/>
                <a:gd name="connsiteY44" fmla="*/ 2486025 h 2643188"/>
                <a:gd name="connsiteX45" fmla="*/ 1195388 w 3148013"/>
                <a:gd name="connsiteY45" fmla="*/ 2352675 h 2643188"/>
                <a:gd name="connsiteX46" fmla="*/ 809625 w 3148013"/>
                <a:gd name="connsiteY46" fmla="*/ 2295525 h 2643188"/>
                <a:gd name="connsiteX47" fmla="*/ 461963 w 3148013"/>
                <a:gd name="connsiteY47" fmla="*/ 2157413 h 2643188"/>
                <a:gd name="connsiteX48" fmla="*/ 342900 w 3148013"/>
                <a:gd name="connsiteY48" fmla="*/ 2038350 h 2643188"/>
                <a:gd name="connsiteX49" fmla="*/ 252413 w 3148013"/>
                <a:gd name="connsiteY49" fmla="*/ 2014538 h 2643188"/>
                <a:gd name="connsiteX50" fmla="*/ 214313 w 3148013"/>
                <a:gd name="connsiteY50" fmla="*/ 1962150 h 2643188"/>
                <a:gd name="connsiteX51" fmla="*/ 61913 w 3148013"/>
                <a:gd name="connsiteY51" fmla="*/ 1943100 h 2643188"/>
                <a:gd name="connsiteX52" fmla="*/ 0 w 3148013"/>
                <a:gd name="connsiteY52" fmla="*/ 1919288 h 264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48013" h="2643188">
                  <a:moveTo>
                    <a:pt x="0" y="1919288"/>
                  </a:moveTo>
                  <a:lnTo>
                    <a:pt x="0" y="1919288"/>
                  </a:lnTo>
                  <a:lnTo>
                    <a:pt x="1162050" y="0"/>
                  </a:lnTo>
                  <a:lnTo>
                    <a:pt x="1243013" y="33338"/>
                  </a:lnTo>
                  <a:lnTo>
                    <a:pt x="1295400" y="47625"/>
                  </a:lnTo>
                  <a:lnTo>
                    <a:pt x="1371600" y="95250"/>
                  </a:lnTo>
                  <a:lnTo>
                    <a:pt x="1443038" y="147638"/>
                  </a:lnTo>
                  <a:lnTo>
                    <a:pt x="1300163" y="300038"/>
                  </a:lnTo>
                  <a:lnTo>
                    <a:pt x="1500188" y="538163"/>
                  </a:lnTo>
                  <a:lnTo>
                    <a:pt x="1871663" y="1114425"/>
                  </a:lnTo>
                  <a:lnTo>
                    <a:pt x="2081213" y="952500"/>
                  </a:lnTo>
                  <a:lnTo>
                    <a:pt x="2066925" y="847725"/>
                  </a:lnTo>
                  <a:lnTo>
                    <a:pt x="2281238" y="633413"/>
                  </a:lnTo>
                  <a:lnTo>
                    <a:pt x="2462213" y="604838"/>
                  </a:lnTo>
                  <a:lnTo>
                    <a:pt x="2624138" y="604838"/>
                  </a:lnTo>
                  <a:lnTo>
                    <a:pt x="2943225" y="433388"/>
                  </a:lnTo>
                  <a:lnTo>
                    <a:pt x="2967038" y="485775"/>
                  </a:lnTo>
                  <a:lnTo>
                    <a:pt x="3000375" y="504825"/>
                  </a:lnTo>
                  <a:lnTo>
                    <a:pt x="2990850" y="557213"/>
                  </a:lnTo>
                  <a:lnTo>
                    <a:pt x="3019425" y="581025"/>
                  </a:lnTo>
                  <a:lnTo>
                    <a:pt x="3038475" y="623888"/>
                  </a:lnTo>
                  <a:lnTo>
                    <a:pt x="3038475" y="714375"/>
                  </a:lnTo>
                  <a:lnTo>
                    <a:pt x="3057525" y="785813"/>
                  </a:lnTo>
                  <a:lnTo>
                    <a:pt x="3028950" y="833438"/>
                  </a:lnTo>
                  <a:lnTo>
                    <a:pt x="3071813" y="885825"/>
                  </a:lnTo>
                  <a:lnTo>
                    <a:pt x="3109913" y="933450"/>
                  </a:lnTo>
                  <a:lnTo>
                    <a:pt x="3128963" y="995363"/>
                  </a:lnTo>
                  <a:lnTo>
                    <a:pt x="3128963" y="995363"/>
                  </a:lnTo>
                  <a:lnTo>
                    <a:pt x="3148013" y="1071563"/>
                  </a:lnTo>
                  <a:lnTo>
                    <a:pt x="3148013" y="1071563"/>
                  </a:lnTo>
                  <a:lnTo>
                    <a:pt x="3133725" y="1147763"/>
                  </a:lnTo>
                  <a:lnTo>
                    <a:pt x="3128963" y="1233488"/>
                  </a:lnTo>
                  <a:lnTo>
                    <a:pt x="3128963" y="1276350"/>
                  </a:lnTo>
                  <a:lnTo>
                    <a:pt x="3128963" y="1338263"/>
                  </a:lnTo>
                  <a:lnTo>
                    <a:pt x="3100388" y="1381125"/>
                  </a:lnTo>
                  <a:lnTo>
                    <a:pt x="3090863" y="1438275"/>
                  </a:lnTo>
                  <a:lnTo>
                    <a:pt x="3086100" y="1485900"/>
                  </a:lnTo>
                  <a:lnTo>
                    <a:pt x="3071813" y="1519238"/>
                  </a:lnTo>
                  <a:lnTo>
                    <a:pt x="3067050" y="1590675"/>
                  </a:lnTo>
                  <a:lnTo>
                    <a:pt x="3067050" y="1609725"/>
                  </a:lnTo>
                  <a:lnTo>
                    <a:pt x="2305050" y="1933575"/>
                  </a:lnTo>
                  <a:lnTo>
                    <a:pt x="1852613" y="2276475"/>
                  </a:lnTo>
                  <a:lnTo>
                    <a:pt x="1804988" y="2643188"/>
                  </a:lnTo>
                  <a:lnTo>
                    <a:pt x="1724025" y="2457450"/>
                  </a:lnTo>
                  <a:lnTo>
                    <a:pt x="1581150" y="2486025"/>
                  </a:lnTo>
                  <a:lnTo>
                    <a:pt x="1195388" y="2352675"/>
                  </a:lnTo>
                  <a:lnTo>
                    <a:pt x="809625" y="2295525"/>
                  </a:lnTo>
                  <a:lnTo>
                    <a:pt x="461963" y="2157413"/>
                  </a:lnTo>
                  <a:lnTo>
                    <a:pt x="342900" y="2038350"/>
                  </a:lnTo>
                  <a:lnTo>
                    <a:pt x="252413" y="2014538"/>
                  </a:lnTo>
                  <a:lnTo>
                    <a:pt x="214313" y="1962150"/>
                  </a:lnTo>
                  <a:lnTo>
                    <a:pt x="61913" y="1943100"/>
                  </a:lnTo>
                  <a:lnTo>
                    <a:pt x="0" y="1919288"/>
                  </a:lnTo>
                  <a:close/>
                </a:path>
              </a:pathLst>
            </a:cu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52600" y="3352800"/>
              <a:ext cx="1752600" cy="381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Gasperson</a:t>
              </a:r>
              <a:endParaRPr lang="en-US" sz="2400" dirty="0">
                <a:solidFill>
                  <a:schemeClr val="tx1"/>
                </a:solidFill>
              </a:endParaRPr>
            </a:p>
          </p:txBody>
        </p:sp>
      </p:grpSp>
      <p:sp>
        <p:nvSpPr>
          <p:cNvPr id="14" name="Freeform 13"/>
          <p:cNvSpPr/>
          <p:nvPr/>
        </p:nvSpPr>
        <p:spPr>
          <a:xfrm>
            <a:off x="2971800" y="1143000"/>
            <a:ext cx="4267200" cy="4343400"/>
          </a:xfrm>
          <a:custGeom>
            <a:avLst/>
            <a:gdLst>
              <a:gd name="connsiteX0" fmla="*/ 1143000 w 4127500"/>
              <a:gd name="connsiteY0" fmla="*/ 57150 h 4165600"/>
              <a:gd name="connsiteX1" fmla="*/ 1143000 w 4127500"/>
              <a:gd name="connsiteY1" fmla="*/ 285750 h 4165600"/>
              <a:gd name="connsiteX2" fmla="*/ 1885950 w 4127500"/>
              <a:gd name="connsiteY2" fmla="*/ 641350 h 4165600"/>
              <a:gd name="connsiteX3" fmla="*/ 2266950 w 4127500"/>
              <a:gd name="connsiteY3" fmla="*/ 635000 h 4165600"/>
              <a:gd name="connsiteX4" fmla="*/ 4127500 w 4127500"/>
              <a:gd name="connsiteY4" fmla="*/ 2832100 h 4165600"/>
              <a:gd name="connsiteX5" fmla="*/ 4038600 w 4127500"/>
              <a:gd name="connsiteY5" fmla="*/ 3143250 h 4165600"/>
              <a:gd name="connsiteX6" fmla="*/ 4019550 w 4127500"/>
              <a:gd name="connsiteY6" fmla="*/ 3282950 h 4165600"/>
              <a:gd name="connsiteX7" fmla="*/ 3829050 w 4127500"/>
              <a:gd name="connsiteY7" fmla="*/ 3689350 h 4165600"/>
              <a:gd name="connsiteX8" fmla="*/ 2057400 w 4127500"/>
              <a:gd name="connsiteY8" fmla="*/ 4165600 h 4165600"/>
              <a:gd name="connsiteX9" fmla="*/ 2139950 w 4127500"/>
              <a:gd name="connsiteY9" fmla="*/ 2235200 h 4165600"/>
              <a:gd name="connsiteX10" fmla="*/ 0 w 4127500"/>
              <a:gd name="connsiteY10" fmla="*/ 501650 h 4165600"/>
              <a:gd name="connsiteX11" fmla="*/ 584200 w 4127500"/>
              <a:gd name="connsiteY11" fmla="*/ 177800 h 4165600"/>
              <a:gd name="connsiteX12" fmla="*/ 812800 w 4127500"/>
              <a:gd name="connsiteY12" fmla="*/ 50800 h 4165600"/>
              <a:gd name="connsiteX13" fmla="*/ 977900 w 4127500"/>
              <a:gd name="connsiteY13" fmla="*/ 19050 h 4165600"/>
              <a:gd name="connsiteX14" fmla="*/ 1085850 w 4127500"/>
              <a:gd name="connsiteY14" fmla="*/ 0 h 4165600"/>
              <a:gd name="connsiteX15" fmla="*/ 1143000 w 4127500"/>
              <a:gd name="connsiteY15" fmla="*/ 0 h 4165600"/>
              <a:gd name="connsiteX16" fmla="*/ 1143000 w 4127500"/>
              <a:gd name="connsiteY16" fmla="*/ 5715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27500" h="4165600">
                <a:moveTo>
                  <a:pt x="1143000" y="57150"/>
                </a:moveTo>
                <a:lnTo>
                  <a:pt x="1143000" y="285750"/>
                </a:lnTo>
                <a:lnTo>
                  <a:pt x="1885950" y="641350"/>
                </a:lnTo>
                <a:lnTo>
                  <a:pt x="2266950" y="635000"/>
                </a:lnTo>
                <a:lnTo>
                  <a:pt x="4127500" y="2832100"/>
                </a:lnTo>
                <a:lnTo>
                  <a:pt x="4038600" y="3143250"/>
                </a:lnTo>
                <a:lnTo>
                  <a:pt x="4019550" y="3282950"/>
                </a:lnTo>
                <a:lnTo>
                  <a:pt x="3829050" y="3689350"/>
                </a:lnTo>
                <a:lnTo>
                  <a:pt x="2057400" y="4165600"/>
                </a:lnTo>
                <a:lnTo>
                  <a:pt x="2139950" y="2235200"/>
                </a:lnTo>
                <a:lnTo>
                  <a:pt x="0" y="501650"/>
                </a:lnTo>
                <a:lnTo>
                  <a:pt x="584200" y="177800"/>
                </a:lnTo>
                <a:lnTo>
                  <a:pt x="812800" y="50800"/>
                </a:lnTo>
                <a:lnTo>
                  <a:pt x="977900" y="19050"/>
                </a:lnTo>
                <a:lnTo>
                  <a:pt x="1085850" y="0"/>
                </a:lnTo>
                <a:lnTo>
                  <a:pt x="1143000" y="0"/>
                </a:lnTo>
                <a:lnTo>
                  <a:pt x="1143000" y="57150"/>
                </a:lnTo>
                <a:close/>
              </a:path>
            </a:pathLst>
          </a:cu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447800" y="381000"/>
            <a:ext cx="2133600" cy="1447800"/>
            <a:chOff x="1447800" y="381000"/>
            <a:chExt cx="2133600" cy="1447800"/>
          </a:xfrm>
        </p:grpSpPr>
        <p:cxnSp>
          <p:nvCxnSpPr>
            <p:cNvPr id="33" name="Straight Arrow Connector 32"/>
            <p:cNvCxnSpPr/>
            <p:nvPr/>
          </p:nvCxnSpPr>
          <p:spPr>
            <a:xfrm>
              <a:off x="2133600" y="533400"/>
              <a:ext cx="838200" cy="1295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447800" y="381000"/>
              <a:ext cx="2133600" cy="4572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Kelly Lynch</a:t>
              </a:r>
              <a:endParaRPr lang="en-US" sz="2400" dirty="0">
                <a:solidFill>
                  <a:schemeClr val="tx1"/>
                </a:solidFill>
              </a:endParaRPr>
            </a:p>
          </p:txBody>
        </p:sp>
      </p:grpSp>
      <p:sp>
        <p:nvSpPr>
          <p:cNvPr id="42" name="Freeform 41"/>
          <p:cNvSpPr/>
          <p:nvPr/>
        </p:nvSpPr>
        <p:spPr>
          <a:xfrm>
            <a:off x="3105150" y="1790700"/>
            <a:ext cx="1495425" cy="1204913"/>
          </a:xfrm>
          <a:custGeom>
            <a:avLst/>
            <a:gdLst>
              <a:gd name="connsiteX0" fmla="*/ 0 w 1495425"/>
              <a:gd name="connsiteY0" fmla="*/ 0 h 1204913"/>
              <a:gd name="connsiteX1" fmla="*/ 823913 w 1495425"/>
              <a:gd name="connsiteY1" fmla="*/ 671513 h 1204913"/>
              <a:gd name="connsiteX2" fmla="*/ 1495425 w 1495425"/>
              <a:gd name="connsiteY2" fmla="*/ 1204913 h 1204913"/>
              <a:gd name="connsiteX3" fmla="*/ 1495425 w 1495425"/>
              <a:gd name="connsiteY3" fmla="*/ 1071563 h 1204913"/>
              <a:gd name="connsiteX4" fmla="*/ 1404938 w 1495425"/>
              <a:gd name="connsiteY4" fmla="*/ 909638 h 1204913"/>
              <a:gd name="connsiteX5" fmla="*/ 1428750 w 1495425"/>
              <a:gd name="connsiteY5" fmla="*/ 838200 h 1204913"/>
              <a:gd name="connsiteX6" fmla="*/ 1376363 w 1495425"/>
              <a:gd name="connsiteY6" fmla="*/ 585788 h 1204913"/>
              <a:gd name="connsiteX7" fmla="*/ 1347788 w 1495425"/>
              <a:gd name="connsiteY7" fmla="*/ 504825 h 1204913"/>
              <a:gd name="connsiteX8" fmla="*/ 1223963 w 1495425"/>
              <a:gd name="connsiteY8" fmla="*/ 509588 h 1204913"/>
              <a:gd name="connsiteX9" fmla="*/ 1166813 w 1495425"/>
              <a:gd name="connsiteY9" fmla="*/ 485775 h 1204913"/>
              <a:gd name="connsiteX10" fmla="*/ 1004888 w 1495425"/>
              <a:gd name="connsiteY10" fmla="*/ 438150 h 1204913"/>
              <a:gd name="connsiteX11" fmla="*/ 900113 w 1495425"/>
              <a:gd name="connsiteY11" fmla="*/ 466725 h 1204913"/>
              <a:gd name="connsiteX12" fmla="*/ 800100 w 1495425"/>
              <a:gd name="connsiteY12" fmla="*/ 409575 h 1204913"/>
              <a:gd name="connsiteX13" fmla="*/ 714375 w 1495425"/>
              <a:gd name="connsiteY13" fmla="*/ 409575 h 1204913"/>
              <a:gd name="connsiteX14" fmla="*/ 461963 w 1495425"/>
              <a:gd name="connsiteY14" fmla="*/ 285750 h 1204913"/>
              <a:gd name="connsiteX15" fmla="*/ 180975 w 1495425"/>
              <a:gd name="connsiteY15" fmla="*/ 114300 h 1204913"/>
              <a:gd name="connsiteX16" fmla="*/ 109538 w 1495425"/>
              <a:gd name="connsiteY16" fmla="*/ 61913 h 1204913"/>
              <a:gd name="connsiteX17" fmla="*/ 109538 w 1495425"/>
              <a:gd name="connsiteY17" fmla="*/ 61913 h 12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5425" h="1204913">
                <a:moveTo>
                  <a:pt x="0" y="0"/>
                </a:moveTo>
                <a:lnTo>
                  <a:pt x="823913" y="671513"/>
                </a:lnTo>
                <a:lnTo>
                  <a:pt x="1495425" y="1204913"/>
                </a:lnTo>
                <a:lnTo>
                  <a:pt x="1495425" y="1071563"/>
                </a:lnTo>
                <a:lnTo>
                  <a:pt x="1404938" y="909638"/>
                </a:lnTo>
                <a:lnTo>
                  <a:pt x="1428750" y="838200"/>
                </a:lnTo>
                <a:lnTo>
                  <a:pt x="1376363" y="585788"/>
                </a:lnTo>
                <a:lnTo>
                  <a:pt x="1347788" y="504825"/>
                </a:lnTo>
                <a:lnTo>
                  <a:pt x="1223963" y="509588"/>
                </a:lnTo>
                <a:lnTo>
                  <a:pt x="1166813" y="485775"/>
                </a:lnTo>
                <a:lnTo>
                  <a:pt x="1004888" y="438150"/>
                </a:lnTo>
                <a:lnTo>
                  <a:pt x="900113" y="466725"/>
                </a:lnTo>
                <a:lnTo>
                  <a:pt x="800100" y="409575"/>
                </a:lnTo>
                <a:lnTo>
                  <a:pt x="714375" y="409575"/>
                </a:lnTo>
                <a:lnTo>
                  <a:pt x="461963" y="285750"/>
                </a:lnTo>
                <a:lnTo>
                  <a:pt x="180975" y="114300"/>
                </a:lnTo>
                <a:lnTo>
                  <a:pt x="109538" y="61913"/>
                </a:lnTo>
                <a:lnTo>
                  <a:pt x="109538" y="61913"/>
                </a:ln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4"/>
          <p:cNvGrpSpPr/>
          <p:nvPr/>
        </p:nvGrpSpPr>
        <p:grpSpPr>
          <a:xfrm>
            <a:off x="6172200" y="2514600"/>
            <a:ext cx="2133600" cy="1447800"/>
            <a:chOff x="5715000" y="5486400"/>
            <a:chExt cx="2133600" cy="1447800"/>
          </a:xfrm>
        </p:grpSpPr>
        <p:cxnSp>
          <p:nvCxnSpPr>
            <p:cNvPr id="38" name="Straight Arrow Connector 37"/>
            <p:cNvCxnSpPr/>
            <p:nvPr/>
          </p:nvCxnSpPr>
          <p:spPr>
            <a:xfrm flipH="1">
              <a:off x="5715000" y="5715000"/>
              <a:ext cx="1371600" cy="1219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096000" y="5486400"/>
              <a:ext cx="1752600" cy="762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Kenneth Lynch</a:t>
              </a:r>
              <a:endParaRPr lang="en-US" sz="2400" dirty="0">
                <a:solidFill>
                  <a:schemeClr val="tx1"/>
                </a:solidFill>
              </a:endParaRPr>
            </a:p>
          </p:txBody>
        </p:sp>
      </p:grpSp>
      <p:sp>
        <p:nvSpPr>
          <p:cNvPr id="15" name="Freeform 14"/>
          <p:cNvSpPr/>
          <p:nvPr/>
        </p:nvSpPr>
        <p:spPr>
          <a:xfrm>
            <a:off x="2667000" y="1676400"/>
            <a:ext cx="1690688" cy="1285875"/>
          </a:xfrm>
          <a:custGeom>
            <a:avLst/>
            <a:gdLst>
              <a:gd name="connsiteX0" fmla="*/ 0 w 1690688"/>
              <a:gd name="connsiteY0" fmla="*/ 176212 h 1285875"/>
              <a:gd name="connsiteX1" fmla="*/ 328613 w 1690688"/>
              <a:gd name="connsiteY1" fmla="*/ 0 h 1285875"/>
              <a:gd name="connsiteX2" fmla="*/ 390525 w 1690688"/>
              <a:gd name="connsiteY2" fmla="*/ 52387 h 1285875"/>
              <a:gd name="connsiteX3" fmla="*/ 457200 w 1690688"/>
              <a:gd name="connsiteY3" fmla="*/ 123825 h 1285875"/>
              <a:gd name="connsiteX4" fmla="*/ 704850 w 1690688"/>
              <a:gd name="connsiteY4" fmla="*/ 271462 h 1285875"/>
              <a:gd name="connsiteX5" fmla="*/ 952500 w 1690688"/>
              <a:gd name="connsiteY5" fmla="*/ 442912 h 1285875"/>
              <a:gd name="connsiteX6" fmla="*/ 1033463 w 1690688"/>
              <a:gd name="connsiteY6" fmla="*/ 471487 h 1285875"/>
              <a:gd name="connsiteX7" fmla="*/ 1123950 w 1690688"/>
              <a:gd name="connsiteY7" fmla="*/ 519112 h 1285875"/>
              <a:gd name="connsiteX8" fmla="*/ 1243013 w 1690688"/>
              <a:gd name="connsiteY8" fmla="*/ 519112 h 1285875"/>
              <a:gd name="connsiteX9" fmla="*/ 1333500 w 1690688"/>
              <a:gd name="connsiteY9" fmla="*/ 576262 h 1285875"/>
              <a:gd name="connsiteX10" fmla="*/ 1438275 w 1690688"/>
              <a:gd name="connsiteY10" fmla="*/ 542925 h 1285875"/>
              <a:gd name="connsiteX11" fmla="*/ 1690688 w 1690688"/>
              <a:gd name="connsiteY11" fmla="*/ 628650 h 1285875"/>
              <a:gd name="connsiteX12" fmla="*/ 1485900 w 1690688"/>
              <a:gd name="connsiteY12" fmla="*/ 766762 h 1285875"/>
              <a:gd name="connsiteX13" fmla="*/ 1285875 w 1690688"/>
              <a:gd name="connsiteY13" fmla="*/ 781050 h 1285875"/>
              <a:gd name="connsiteX14" fmla="*/ 1085850 w 1690688"/>
              <a:gd name="connsiteY14" fmla="*/ 814387 h 1285875"/>
              <a:gd name="connsiteX15" fmla="*/ 890588 w 1690688"/>
              <a:gd name="connsiteY15" fmla="*/ 1014412 h 1285875"/>
              <a:gd name="connsiteX16" fmla="*/ 914400 w 1690688"/>
              <a:gd name="connsiteY16" fmla="*/ 1128712 h 1285875"/>
              <a:gd name="connsiteX17" fmla="*/ 695325 w 1690688"/>
              <a:gd name="connsiteY17" fmla="*/ 1285875 h 1285875"/>
              <a:gd name="connsiteX18" fmla="*/ 328613 w 1690688"/>
              <a:gd name="connsiteY18" fmla="*/ 719137 h 1285875"/>
              <a:gd name="connsiteX19" fmla="*/ 300038 w 1690688"/>
              <a:gd name="connsiteY19" fmla="*/ 685800 h 1285875"/>
              <a:gd name="connsiteX20" fmla="*/ 114300 w 1690688"/>
              <a:gd name="connsiteY20" fmla="*/ 461962 h 1285875"/>
              <a:gd name="connsiteX21" fmla="*/ 242888 w 1690688"/>
              <a:gd name="connsiteY21" fmla="*/ 314325 h 1285875"/>
              <a:gd name="connsiteX22" fmla="*/ 104775 w 1690688"/>
              <a:gd name="connsiteY22" fmla="*/ 214312 h 1285875"/>
              <a:gd name="connsiteX23" fmla="*/ 0 w 1690688"/>
              <a:gd name="connsiteY23" fmla="*/ 176212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0688" h="1285875">
                <a:moveTo>
                  <a:pt x="0" y="176212"/>
                </a:moveTo>
                <a:lnTo>
                  <a:pt x="328613" y="0"/>
                </a:lnTo>
                <a:lnTo>
                  <a:pt x="390525" y="52387"/>
                </a:lnTo>
                <a:lnTo>
                  <a:pt x="457200" y="123825"/>
                </a:lnTo>
                <a:lnTo>
                  <a:pt x="704850" y="271462"/>
                </a:lnTo>
                <a:lnTo>
                  <a:pt x="952500" y="442912"/>
                </a:lnTo>
                <a:lnTo>
                  <a:pt x="1033463" y="471487"/>
                </a:lnTo>
                <a:lnTo>
                  <a:pt x="1123950" y="519112"/>
                </a:lnTo>
                <a:lnTo>
                  <a:pt x="1243013" y="519112"/>
                </a:lnTo>
                <a:lnTo>
                  <a:pt x="1333500" y="576262"/>
                </a:lnTo>
                <a:lnTo>
                  <a:pt x="1438275" y="542925"/>
                </a:lnTo>
                <a:lnTo>
                  <a:pt x="1690688" y="628650"/>
                </a:lnTo>
                <a:lnTo>
                  <a:pt x="1485900" y="766762"/>
                </a:lnTo>
                <a:lnTo>
                  <a:pt x="1285875" y="781050"/>
                </a:lnTo>
                <a:lnTo>
                  <a:pt x="1085850" y="814387"/>
                </a:lnTo>
                <a:lnTo>
                  <a:pt x="890588" y="1014412"/>
                </a:lnTo>
                <a:lnTo>
                  <a:pt x="914400" y="1128712"/>
                </a:lnTo>
                <a:lnTo>
                  <a:pt x="695325" y="1285875"/>
                </a:lnTo>
                <a:lnTo>
                  <a:pt x="328613" y="719137"/>
                </a:lnTo>
                <a:lnTo>
                  <a:pt x="300038" y="685800"/>
                </a:lnTo>
                <a:lnTo>
                  <a:pt x="114300" y="461962"/>
                </a:lnTo>
                <a:lnTo>
                  <a:pt x="242888" y="314325"/>
                </a:lnTo>
                <a:lnTo>
                  <a:pt x="104775" y="214312"/>
                </a:lnTo>
                <a:lnTo>
                  <a:pt x="0" y="176212"/>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352800" y="2286000"/>
            <a:ext cx="1271588" cy="1490663"/>
          </a:xfrm>
          <a:custGeom>
            <a:avLst/>
            <a:gdLst>
              <a:gd name="connsiteX0" fmla="*/ 0 w 1271588"/>
              <a:gd name="connsiteY0" fmla="*/ 681038 h 1490663"/>
              <a:gd name="connsiteX1" fmla="*/ 152400 w 1271588"/>
              <a:gd name="connsiteY1" fmla="*/ 942975 h 1490663"/>
              <a:gd name="connsiteX2" fmla="*/ 333375 w 1271588"/>
              <a:gd name="connsiteY2" fmla="*/ 819150 h 1490663"/>
              <a:gd name="connsiteX3" fmla="*/ 347663 w 1271588"/>
              <a:gd name="connsiteY3" fmla="*/ 928688 h 1490663"/>
              <a:gd name="connsiteX4" fmla="*/ 366713 w 1271588"/>
              <a:gd name="connsiteY4" fmla="*/ 1019175 h 1490663"/>
              <a:gd name="connsiteX5" fmla="*/ 352425 w 1271588"/>
              <a:gd name="connsiteY5" fmla="*/ 1214438 h 1490663"/>
              <a:gd name="connsiteX6" fmla="*/ 419100 w 1271588"/>
              <a:gd name="connsiteY6" fmla="*/ 1490663 h 1490663"/>
              <a:gd name="connsiteX7" fmla="*/ 1195388 w 1271588"/>
              <a:gd name="connsiteY7" fmla="*/ 1171575 h 1490663"/>
              <a:gd name="connsiteX8" fmla="*/ 1200150 w 1271588"/>
              <a:gd name="connsiteY8" fmla="*/ 1062038 h 1490663"/>
              <a:gd name="connsiteX9" fmla="*/ 1219200 w 1271588"/>
              <a:gd name="connsiteY9" fmla="*/ 957263 h 1490663"/>
              <a:gd name="connsiteX10" fmla="*/ 1233488 w 1271588"/>
              <a:gd name="connsiteY10" fmla="*/ 900113 h 1490663"/>
              <a:gd name="connsiteX11" fmla="*/ 1252538 w 1271588"/>
              <a:gd name="connsiteY11" fmla="*/ 890588 h 1490663"/>
              <a:gd name="connsiteX12" fmla="*/ 1257300 w 1271588"/>
              <a:gd name="connsiteY12" fmla="*/ 719138 h 1490663"/>
              <a:gd name="connsiteX13" fmla="*/ 1271588 w 1271588"/>
              <a:gd name="connsiteY13" fmla="*/ 628650 h 1490663"/>
              <a:gd name="connsiteX14" fmla="*/ 1223963 w 1271588"/>
              <a:gd name="connsiteY14" fmla="*/ 495300 h 1490663"/>
              <a:gd name="connsiteX15" fmla="*/ 1166813 w 1271588"/>
              <a:gd name="connsiteY15" fmla="*/ 395288 h 1490663"/>
              <a:gd name="connsiteX16" fmla="*/ 1166813 w 1271588"/>
              <a:gd name="connsiteY16" fmla="*/ 376238 h 1490663"/>
              <a:gd name="connsiteX17" fmla="*/ 1185863 w 1271588"/>
              <a:gd name="connsiteY17" fmla="*/ 333375 h 1490663"/>
              <a:gd name="connsiteX18" fmla="*/ 1162050 w 1271588"/>
              <a:gd name="connsiteY18" fmla="*/ 233363 h 1490663"/>
              <a:gd name="connsiteX19" fmla="*/ 1147763 w 1271588"/>
              <a:gd name="connsiteY19" fmla="*/ 166688 h 1490663"/>
              <a:gd name="connsiteX20" fmla="*/ 1138238 w 1271588"/>
              <a:gd name="connsiteY20" fmla="*/ 133350 h 1490663"/>
              <a:gd name="connsiteX21" fmla="*/ 1128713 w 1271588"/>
              <a:gd name="connsiteY21" fmla="*/ 80963 h 1490663"/>
              <a:gd name="connsiteX22" fmla="*/ 1109663 w 1271588"/>
              <a:gd name="connsiteY22" fmla="*/ 52388 h 1490663"/>
              <a:gd name="connsiteX23" fmla="*/ 1071563 w 1271588"/>
              <a:gd name="connsiteY23" fmla="*/ 0 h 1490663"/>
              <a:gd name="connsiteX24" fmla="*/ 747713 w 1271588"/>
              <a:gd name="connsiteY24" fmla="*/ 166688 h 1490663"/>
              <a:gd name="connsiteX25" fmla="*/ 623888 w 1271588"/>
              <a:gd name="connsiteY25" fmla="*/ 166688 h 1490663"/>
              <a:gd name="connsiteX26" fmla="*/ 414338 w 1271588"/>
              <a:gd name="connsiteY26" fmla="*/ 190500 h 1490663"/>
              <a:gd name="connsiteX27" fmla="*/ 176213 w 1271588"/>
              <a:gd name="connsiteY27" fmla="*/ 390525 h 1490663"/>
              <a:gd name="connsiteX28" fmla="*/ 200025 w 1271588"/>
              <a:gd name="connsiteY28" fmla="*/ 495300 h 1490663"/>
              <a:gd name="connsiteX29" fmla="*/ 0 w 1271588"/>
              <a:gd name="connsiteY29" fmla="*/ 681038 h 149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71588" h="1490663">
                <a:moveTo>
                  <a:pt x="0" y="681038"/>
                </a:moveTo>
                <a:lnTo>
                  <a:pt x="152400" y="942975"/>
                </a:lnTo>
                <a:lnTo>
                  <a:pt x="333375" y="819150"/>
                </a:lnTo>
                <a:lnTo>
                  <a:pt x="347663" y="928688"/>
                </a:lnTo>
                <a:lnTo>
                  <a:pt x="366713" y="1019175"/>
                </a:lnTo>
                <a:lnTo>
                  <a:pt x="352425" y="1214438"/>
                </a:lnTo>
                <a:lnTo>
                  <a:pt x="419100" y="1490663"/>
                </a:lnTo>
                <a:lnTo>
                  <a:pt x="1195388" y="1171575"/>
                </a:lnTo>
                <a:lnTo>
                  <a:pt x="1200150" y="1062038"/>
                </a:lnTo>
                <a:lnTo>
                  <a:pt x="1219200" y="957263"/>
                </a:lnTo>
                <a:lnTo>
                  <a:pt x="1233488" y="900113"/>
                </a:lnTo>
                <a:lnTo>
                  <a:pt x="1252538" y="890588"/>
                </a:lnTo>
                <a:lnTo>
                  <a:pt x="1257300" y="719138"/>
                </a:lnTo>
                <a:lnTo>
                  <a:pt x="1271588" y="628650"/>
                </a:lnTo>
                <a:lnTo>
                  <a:pt x="1223963" y="495300"/>
                </a:lnTo>
                <a:lnTo>
                  <a:pt x="1166813" y="395288"/>
                </a:lnTo>
                <a:lnTo>
                  <a:pt x="1166813" y="376238"/>
                </a:lnTo>
                <a:lnTo>
                  <a:pt x="1185863" y="333375"/>
                </a:lnTo>
                <a:lnTo>
                  <a:pt x="1162050" y="233363"/>
                </a:lnTo>
                <a:lnTo>
                  <a:pt x="1147763" y="166688"/>
                </a:lnTo>
                <a:lnTo>
                  <a:pt x="1138238" y="133350"/>
                </a:lnTo>
                <a:lnTo>
                  <a:pt x="1128713" y="80963"/>
                </a:lnTo>
                <a:lnTo>
                  <a:pt x="1109663" y="52388"/>
                </a:lnTo>
                <a:lnTo>
                  <a:pt x="1071563" y="0"/>
                </a:lnTo>
                <a:lnTo>
                  <a:pt x="747713" y="166688"/>
                </a:lnTo>
                <a:lnTo>
                  <a:pt x="623888" y="166688"/>
                </a:lnTo>
                <a:lnTo>
                  <a:pt x="414338" y="190500"/>
                </a:lnTo>
                <a:lnTo>
                  <a:pt x="176213" y="390525"/>
                </a:lnTo>
                <a:lnTo>
                  <a:pt x="200025" y="495300"/>
                </a:lnTo>
                <a:lnTo>
                  <a:pt x="0" y="681038"/>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4191000" y="381000"/>
            <a:ext cx="4191000" cy="2133600"/>
            <a:chOff x="4191000" y="381000"/>
            <a:chExt cx="4191000" cy="2133600"/>
          </a:xfrm>
        </p:grpSpPr>
        <p:cxnSp>
          <p:nvCxnSpPr>
            <p:cNvPr id="19" name="Straight Arrow Connector 18"/>
            <p:cNvCxnSpPr/>
            <p:nvPr/>
          </p:nvCxnSpPr>
          <p:spPr>
            <a:xfrm flipH="1">
              <a:off x="4572000" y="838200"/>
              <a:ext cx="1524000" cy="1676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191000" y="1066800"/>
              <a:ext cx="1828800" cy="1143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562600" y="381000"/>
              <a:ext cx="2819400" cy="1905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Without exchange of deeds, Kenneth still owns these areas.</a:t>
              </a:r>
              <a:endParaRPr lang="en-US" sz="2400" dirty="0">
                <a:solidFill>
                  <a:schemeClr val="tx1"/>
                </a:solidFill>
              </a:endParaRPr>
            </a:p>
          </p:txBody>
        </p:sp>
      </p:grpSp>
      <p:sp>
        <p:nvSpPr>
          <p:cNvPr id="32" name="Rectangle 31"/>
          <p:cNvSpPr/>
          <p:nvPr/>
        </p:nvSpPr>
        <p:spPr>
          <a:xfrm>
            <a:off x="5638800" y="4800600"/>
            <a:ext cx="2438400" cy="1524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Anybody see a problem here? </a:t>
            </a:r>
            <a:endParaRPr lang="en-US" sz="2400" dirty="0">
              <a:solidFill>
                <a:schemeClr val="bg1"/>
              </a:solidFill>
            </a:endParaRPr>
          </a:p>
        </p:txBody>
      </p:sp>
    </p:spTree>
    <p:extLst>
      <p:ext uri="{BB962C8B-B14F-4D97-AF65-F5344CB8AC3E}">
        <p14:creationId xmlns:p14="http://schemas.microsoft.com/office/powerpoint/2010/main" val="33373592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childTnLst>
                          </p:cTn>
                        </p:par>
                        <p:par>
                          <p:cTn id="13" fill="hold">
                            <p:stCondLst>
                              <p:cond delay="2000"/>
                            </p:stCondLst>
                            <p:childTnLst>
                              <p:par>
                                <p:cTn id="14" presetID="50" presetClass="entr" presetSubtype="0" decel="10000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3"/>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20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20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2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dissolve">
                                      <p:cBhvr>
                                        <p:cTn id="48" dur="500"/>
                                        <p:tgtEl>
                                          <p:spTgt spid="42"/>
                                        </p:tgtEl>
                                      </p:cBhvr>
                                    </p:animEffect>
                                  </p:childTnLst>
                                </p:cTn>
                              </p:par>
                              <p:par>
                                <p:cTn id="49" presetID="10"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0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0" grpId="0" animBg="1"/>
      <p:bldP spid="13" grpId="0" animBg="1"/>
      <p:bldP spid="14" grpId="0" animBg="1"/>
      <p:bldP spid="42" grpId="0" animBg="1"/>
      <p:bldP spid="15" grpId="0" animBg="1"/>
      <p:bldP spid="9"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8</a:t>
            </a:fld>
            <a:endParaRPr lang="en-US"/>
          </a:p>
        </p:txBody>
      </p:sp>
      <p:pic>
        <p:nvPicPr>
          <p:cNvPr id="6" name="Picture 43" descr="C:\Users\jbridgers\AppData\Local\Microsoft\Windows\Temporary Internet Files\Content.IE5\JB2FO8OD\Tips_to_sell_houses_2[1].jpg"/>
          <p:cNvPicPr>
            <a:picLocks noChangeAspect="1" noChangeArrowheads="1"/>
          </p:cNvPicPr>
          <p:nvPr/>
        </p:nvPicPr>
        <p:blipFill>
          <a:blip r:embed="rId2" cstate="print"/>
          <a:srcRect/>
          <a:stretch>
            <a:fillRect/>
          </a:stretch>
        </p:blipFill>
        <p:spPr bwMode="auto">
          <a:xfrm>
            <a:off x="151459" y="1524000"/>
            <a:ext cx="8992541" cy="6019800"/>
          </a:xfrm>
          <a:prstGeom prst="rect">
            <a:avLst/>
          </a:prstGeom>
          <a:noFill/>
        </p:spPr>
      </p:pic>
      <p:sp>
        <p:nvSpPr>
          <p:cNvPr id="7" name="Rectangle 6"/>
          <p:cNvSpPr/>
          <p:nvPr/>
        </p:nvSpPr>
        <p:spPr>
          <a:xfrm>
            <a:off x="533400" y="304800"/>
            <a:ext cx="8305800" cy="18288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omic Sans MS" pitchFamily="66" charset="0"/>
              </a:rPr>
              <a:t>Specifically  - Ad Valorem taxes</a:t>
            </a:r>
          </a:p>
          <a:p>
            <a:pPr algn="ctr"/>
            <a:endParaRPr lang="en-US" sz="2800" dirty="0" smtClean="0">
              <a:solidFill>
                <a:schemeClr val="tx1"/>
              </a:solidFill>
              <a:latin typeface="Comic Sans MS" pitchFamily="66" charset="0"/>
            </a:endParaRPr>
          </a:p>
          <a:p>
            <a:pPr algn="ctr"/>
            <a:r>
              <a:rPr lang="en-US" sz="2800" dirty="0" smtClean="0">
                <a:solidFill>
                  <a:schemeClr val="tx1"/>
                </a:solidFill>
                <a:latin typeface="Comic Sans MS" pitchFamily="66" charset="0"/>
              </a:rPr>
              <a:t>“Ad Valorem” – Latin for “According to value”</a:t>
            </a:r>
            <a:endParaRPr lang="en-US" sz="2800" dirty="0">
              <a:solidFill>
                <a:schemeClr val="tx1"/>
              </a:solidFill>
              <a:latin typeface="Comic Sans MS" pitchFamily="66"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47"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3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800" decel="100000"/>
                                        <p:tgtEl>
                                          <p:spTgt spid="7">
                                            <p:txEl>
                                              <p:pRg st="2" end="2"/>
                                            </p:txEl>
                                          </p:spTgt>
                                        </p:tgtEl>
                                      </p:cBhvr>
                                    </p:animEffect>
                                    <p:anim calcmode="lin" valueType="num">
                                      <p:cBhvr>
                                        <p:cTn id="20" dur="800" decel="100000" fill="hold"/>
                                        <p:tgtEl>
                                          <p:spTgt spid="7">
                                            <p:txEl>
                                              <p:pRg st="2" end="2"/>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7">
                                            <p:txEl>
                                              <p:pRg st="2" end="2"/>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7">
                                            <p:txEl>
                                              <p:pRg st="2" end="2"/>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7">
                                            <p:txEl>
                                              <p:pRg st="2" end="2"/>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7">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80</a:t>
            </a:fld>
            <a:endParaRPr lang="en-US"/>
          </a:p>
        </p:txBody>
      </p:sp>
      <p:pic>
        <p:nvPicPr>
          <p:cNvPr id="7" name="Picture 6" descr="Newspaper.jpg"/>
          <p:cNvPicPr>
            <a:picLocks noChangeAspect="1"/>
          </p:cNvPicPr>
          <p:nvPr/>
        </p:nvPicPr>
        <p:blipFill>
          <a:blip r:embed="rId2" cstate="print"/>
          <a:stretch>
            <a:fillRect/>
          </a:stretch>
        </p:blipFill>
        <p:spPr>
          <a:xfrm>
            <a:off x="0" y="0"/>
            <a:ext cx="9144000" cy="6858000"/>
          </a:xfrm>
          <a:prstGeom prst="rect">
            <a:avLst/>
          </a:prstGeom>
        </p:spPr>
      </p:pic>
      <p:sp>
        <p:nvSpPr>
          <p:cNvPr id="10" name="Freeform 9"/>
          <p:cNvSpPr/>
          <p:nvPr/>
        </p:nvSpPr>
        <p:spPr>
          <a:xfrm>
            <a:off x="2667000" y="2173706"/>
            <a:ext cx="5823284" cy="4684294"/>
          </a:xfrm>
          <a:custGeom>
            <a:avLst/>
            <a:gdLst>
              <a:gd name="connsiteX0" fmla="*/ 5293895 w 5823284"/>
              <a:gd name="connsiteY0" fmla="*/ 48126 h 4684294"/>
              <a:gd name="connsiteX1" fmla="*/ 5823284 w 5823284"/>
              <a:gd name="connsiteY1" fmla="*/ 4684294 h 4684294"/>
              <a:gd name="connsiteX2" fmla="*/ 0 w 5823284"/>
              <a:gd name="connsiteY2" fmla="*/ 4652210 h 4684294"/>
              <a:gd name="connsiteX3" fmla="*/ 176463 w 5823284"/>
              <a:gd name="connsiteY3" fmla="*/ 80210 h 4684294"/>
              <a:gd name="connsiteX4" fmla="*/ 240632 w 5823284"/>
              <a:gd name="connsiteY4" fmla="*/ 0 h 4684294"/>
              <a:gd name="connsiteX5" fmla="*/ 5293895 w 5823284"/>
              <a:gd name="connsiteY5" fmla="*/ 48126 h 468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284" h="4684294">
                <a:moveTo>
                  <a:pt x="5293895" y="48126"/>
                </a:moveTo>
                <a:lnTo>
                  <a:pt x="5823284" y="4684294"/>
                </a:lnTo>
                <a:lnTo>
                  <a:pt x="0" y="4652210"/>
                </a:lnTo>
                <a:lnTo>
                  <a:pt x="176463" y="80210"/>
                </a:lnTo>
                <a:lnTo>
                  <a:pt x="240632" y="0"/>
                </a:lnTo>
                <a:lnTo>
                  <a:pt x="5293895" y="4812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124200" y="2173706"/>
            <a:ext cx="4876800" cy="1331495"/>
          </a:xfrm>
        </p:spPr>
        <p:txBody>
          <a:bodyPr>
            <a:normAutofit fontScale="90000"/>
          </a:bodyPr>
          <a:lstStyle/>
          <a:p>
            <a:pPr algn="ctr"/>
            <a:r>
              <a:rPr lang="en-US" sz="3600" dirty="0" smtClean="0">
                <a:latin typeface="Albertus" pitchFamily="34" charset="0"/>
              </a:rPr>
              <a:t>Still More Real-life Parcels on Display </a:t>
            </a:r>
            <a:endParaRPr lang="en-US" sz="3600" dirty="0">
              <a:latin typeface="Albertus"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3048000" y="3581399"/>
            <a:ext cx="4953000" cy="3155651"/>
          </a:xfrm>
          <a:prstGeom prst="rect">
            <a:avLst/>
          </a:prstGeom>
          <a:noFill/>
          <a:ln w="9525">
            <a:noFill/>
            <a:miter lim="800000"/>
            <a:headEnd/>
            <a:tailEnd/>
          </a:ln>
        </p:spPr>
      </p:pic>
    </p:spTree>
    <p:extLst>
      <p:ext uri="{BB962C8B-B14F-4D97-AF65-F5344CB8AC3E}">
        <p14:creationId xmlns:p14="http://schemas.microsoft.com/office/powerpoint/2010/main" val="1959228005"/>
      </p:ext>
    </p:extLst>
  </p:cSld>
  <p:clrMapOvr>
    <a:masterClrMapping/>
  </p:clrMapOvr>
  <p:transition spd="slow">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rot="455983">
            <a:off x="5429250" y="381000"/>
            <a:ext cx="3714750" cy="6096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429000" y="381000"/>
            <a:ext cx="3813544" cy="60960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rot="21209202">
            <a:off x="105554" y="353085"/>
            <a:ext cx="3886200" cy="6112740"/>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228600" y="1524000"/>
            <a:ext cx="8753475" cy="3924300"/>
          </a:xfrm>
          <a:prstGeom prst="rect">
            <a:avLst/>
          </a:prstGeom>
          <a:noFill/>
          <a:ln w="9525">
            <a:noFill/>
            <a:miter lim="800000"/>
            <a:headEnd/>
            <a:tailEnd/>
          </a:ln>
        </p:spPr>
      </p:pic>
      <p:sp>
        <p:nvSpPr>
          <p:cNvPr id="9" name="Title 6"/>
          <p:cNvSpPr>
            <a:spLocks noGrp="1"/>
          </p:cNvSpPr>
          <p:nvPr>
            <p:ph type="title"/>
          </p:nvPr>
        </p:nvSpPr>
        <p:spPr>
          <a:solidFill>
            <a:schemeClr val="accent4">
              <a:lumMod val="60000"/>
              <a:lumOff val="40000"/>
            </a:schemeClr>
          </a:solidFill>
          <a:ln w="38100">
            <a:solidFill>
              <a:schemeClr val="bg1"/>
            </a:solidFill>
          </a:ln>
        </p:spPr>
        <p:txBody>
          <a:bodyPr>
            <a:normAutofit fontScale="90000"/>
          </a:bodyPr>
          <a:lstStyle/>
          <a:p>
            <a:r>
              <a:rPr lang="en-US" dirty="0" smtClean="0"/>
              <a:t/>
            </a:r>
            <a:br>
              <a:rPr lang="en-US" dirty="0" smtClean="0"/>
            </a:br>
            <a:r>
              <a:rPr lang="en-US" dirty="0" smtClean="0">
                <a:latin typeface="Albertus" pitchFamily="34" charset="0"/>
              </a:rPr>
              <a:t>Deed:  804 / 716 </a:t>
            </a:r>
            <a:br>
              <a:rPr lang="en-US" dirty="0" smtClean="0">
                <a:latin typeface="Albertus" pitchFamily="34" charset="0"/>
              </a:rPr>
            </a:br>
            <a:r>
              <a:rPr lang="en-US" dirty="0" smtClean="0">
                <a:latin typeface="Albertus" pitchFamily="34" charset="0"/>
              </a:rPr>
              <a:t>recorded 7-15-1992</a:t>
            </a:r>
            <a:br>
              <a:rPr lang="en-US" dirty="0" smtClean="0">
                <a:latin typeface="Albertus" pitchFamily="34" charset="0"/>
              </a:rPr>
            </a:br>
            <a:endParaRPr lang="en-US" dirty="0">
              <a:latin typeface="Albertus" pitchFamily="34" charset="0"/>
            </a:endParaRPr>
          </a:p>
        </p:txBody>
      </p:sp>
      <p:sp>
        <p:nvSpPr>
          <p:cNvPr id="12" name="Oval 11"/>
          <p:cNvSpPr/>
          <p:nvPr/>
        </p:nvSpPr>
        <p:spPr>
          <a:xfrm>
            <a:off x="4953000" y="2667000"/>
            <a:ext cx="3505200" cy="914400"/>
          </a:xfrm>
          <a:prstGeom prst="ellipse">
            <a:avLst/>
          </a:prstGeom>
          <a:noFill/>
          <a:ln w="57150">
            <a:solidFill>
              <a:srgbClr val="F6161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4303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to="" calcmode="lin" valueType="num">
                                      <p:cBhvr>
                                        <p:cTn id="7" dur="1" fill="hold"/>
                                        <p:tgtEl>
                                          <p:spTgt spid="409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rot="455983">
            <a:off x="5429250" y="381000"/>
            <a:ext cx="3714750" cy="6096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429000" y="381000"/>
            <a:ext cx="3813544" cy="60960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rot="21209202">
            <a:off x="105554" y="353085"/>
            <a:ext cx="3886200" cy="6112740"/>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342900" y="1066800"/>
            <a:ext cx="8801100" cy="3495675"/>
          </a:xfrm>
          <a:prstGeom prst="rect">
            <a:avLst/>
          </a:prstGeom>
          <a:noFill/>
          <a:ln w="9525">
            <a:noFill/>
            <a:miter lim="800000"/>
            <a:headEnd/>
            <a:tailEnd/>
          </a:ln>
        </p:spPr>
      </p:pic>
      <p:grpSp>
        <p:nvGrpSpPr>
          <p:cNvPr id="2" name="Group 11"/>
          <p:cNvGrpSpPr/>
          <p:nvPr/>
        </p:nvGrpSpPr>
        <p:grpSpPr>
          <a:xfrm>
            <a:off x="533400" y="1219200"/>
            <a:ext cx="8442678" cy="5429632"/>
            <a:chOff x="381000" y="1219200"/>
            <a:chExt cx="8442678" cy="5429632"/>
          </a:xfrm>
        </p:grpSpPr>
        <p:pic>
          <p:nvPicPr>
            <p:cNvPr id="5124" name="Picture 4"/>
            <p:cNvPicPr>
              <a:picLocks noChangeAspect="1" noChangeArrowheads="1"/>
            </p:cNvPicPr>
            <p:nvPr/>
          </p:nvPicPr>
          <p:blipFill>
            <a:blip r:embed="rId6" cstate="print"/>
            <a:srcRect/>
            <a:stretch>
              <a:fillRect/>
            </a:stretch>
          </p:blipFill>
          <p:spPr bwMode="auto">
            <a:xfrm>
              <a:off x="381000" y="4495800"/>
              <a:ext cx="8442678" cy="2153032"/>
            </a:xfrm>
            <a:prstGeom prst="rect">
              <a:avLst/>
            </a:prstGeom>
            <a:noFill/>
            <a:ln w="9525">
              <a:noFill/>
              <a:miter lim="800000"/>
              <a:headEnd/>
              <a:tailEnd/>
            </a:ln>
          </p:spPr>
        </p:pic>
        <p:pic>
          <p:nvPicPr>
            <p:cNvPr id="5123" name="Picture 3"/>
            <p:cNvPicPr>
              <a:picLocks noChangeAspect="1" noChangeArrowheads="1"/>
            </p:cNvPicPr>
            <p:nvPr/>
          </p:nvPicPr>
          <p:blipFill>
            <a:blip r:embed="rId7" cstate="print"/>
            <a:srcRect/>
            <a:stretch>
              <a:fillRect/>
            </a:stretch>
          </p:blipFill>
          <p:spPr bwMode="auto">
            <a:xfrm>
              <a:off x="381000" y="1219200"/>
              <a:ext cx="8429625" cy="3952875"/>
            </a:xfrm>
            <a:prstGeom prst="rect">
              <a:avLst/>
            </a:prstGeom>
            <a:noFill/>
            <a:ln w="9525">
              <a:noFill/>
              <a:miter lim="800000"/>
              <a:headEnd/>
              <a:tailEnd/>
            </a:ln>
          </p:spPr>
        </p:pic>
      </p:grpSp>
      <p:sp>
        <p:nvSpPr>
          <p:cNvPr id="13" name="Oval 12"/>
          <p:cNvSpPr/>
          <p:nvPr/>
        </p:nvSpPr>
        <p:spPr>
          <a:xfrm>
            <a:off x="6705600" y="5029200"/>
            <a:ext cx="1295400" cy="609600"/>
          </a:xfrm>
          <a:prstGeom prst="ellipse">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6"/>
          <p:cNvSpPr>
            <a:spLocks noGrp="1"/>
          </p:cNvSpPr>
          <p:nvPr>
            <p:ph type="title"/>
          </p:nvPr>
        </p:nvSpPr>
        <p:spPr>
          <a:xfrm>
            <a:off x="381000" y="381000"/>
            <a:ext cx="8229600" cy="1143000"/>
          </a:xfrm>
          <a:solidFill>
            <a:schemeClr val="accent4">
              <a:lumMod val="60000"/>
              <a:lumOff val="40000"/>
            </a:schemeClr>
          </a:solidFill>
          <a:ln w="38100">
            <a:solidFill>
              <a:schemeClr val="bg1"/>
            </a:solidFill>
          </a:ln>
        </p:spPr>
        <p:txBody>
          <a:bodyPr>
            <a:normAutofit fontScale="90000"/>
          </a:bodyPr>
          <a:lstStyle/>
          <a:p>
            <a:r>
              <a:rPr lang="en-US" dirty="0" smtClean="0"/>
              <a:t/>
            </a:r>
            <a:br>
              <a:rPr lang="en-US" dirty="0" smtClean="0"/>
            </a:br>
            <a:r>
              <a:rPr lang="en-US" dirty="0" smtClean="0">
                <a:latin typeface="Albertus" pitchFamily="34" charset="0"/>
              </a:rPr>
              <a:t>Deed:  804 / 716 </a:t>
            </a:r>
            <a:br>
              <a:rPr lang="en-US" dirty="0" smtClean="0">
                <a:latin typeface="Albertus" pitchFamily="34" charset="0"/>
              </a:rPr>
            </a:br>
            <a:r>
              <a:rPr lang="en-US" dirty="0" smtClean="0">
                <a:latin typeface="Albertus" pitchFamily="34" charset="0"/>
              </a:rPr>
              <a:t>recorded 7-15-1992</a:t>
            </a:r>
            <a:br>
              <a:rPr lang="en-US" dirty="0" smtClean="0">
                <a:latin typeface="Albertus" pitchFamily="34" charset="0"/>
              </a:rPr>
            </a:br>
            <a:endParaRPr lang="en-US" dirty="0">
              <a:latin typeface="Albertus" pitchFamily="34" charset="0"/>
            </a:endParaRPr>
          </a:p>
        </p:txBody>
      </p:sp>
    </p:spTree>
    <p:extLst>
      <p:ext uri="{BB962C8B-B14F-4D97-AF65-F5344CB8AC3E}">
        <p14:creationId xmlns:p14="http://schemas.microsoft.com/office/powerpoint/2010/main" val="8905984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par>
                          <p:cTn id="8" fill="hold">
                            <p:stCondLst>
                              <p:cond delay="0"/>
                            </p:stCondLst>
                            <p:childTnLst>
                              <p:par>
                                <p:cTn id="9" presetID="2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edge">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0600" y="2743200"/>
            <a:ext cx="1371600" cy="338554"/>
          </a:xfrm>
          <a:prstGeom prst="rect">
            <a:avLst/>
          </a:prstGeom>
          <a:noFill/>
        </p:spPr>
        <p:txBody>
          <a:bodyPr wrap="square" rtlCol="0">
            <a:spAutoFit/>
          </a:bodyPr>
          <a:lstStyle/>
          <a:p>
            <a:r>
              <a:rPr lang="en-US" sz="1600" dirty="0" smtClean="0"/>
              <a:t>7612-93-1412</a:t>
            </a:r>
            <a:endParaRPr lang="en-US" sz="1600" dirty="0"/>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8" name="Rectangular Callout 7"/>
          <p:cNvSpPr/>
          <p:nvPr/>
        </p:nvSpPr>
        <p:spPr>
          <a:xfrm>
            <a:off x="381000" y="304800"/>
            <a:ext cx="3962400" cy="1295400"/>
          </a:xfrm>
          <a:prstGeom prst="wedgeRectCallout">
            <a:avLst>
              <a:gd name="adj1" fmla="val 68078"/>
              <a:gd name="adj2" fmla="val 98305"/>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Property of Michael Grooms &amp; Kathy </a:t>
            </a:r>
            <a:r>
              <a:rPr lang="en-US" sz="2000" dirty="0" err="1" smtClean="0">
                <a:solidFill>
                  <a:schemeClr val="tx1"/>
                </a:solidFill>
              </a:rPr>
              <a:t>Riggin</a:t>
            </a:r>
            <a:r>
              <a:rPr lang="en-US" sz="2000" dirty="0" smtClean="0">
                <a:solidFill>
                  <a:schemeClr val="tx1"/>
                </a:solidFill>
              </a:rPr>
              <a:t>, JTROS</a:t>
            </a:r>
          </a:p>
          <a:p>
            <a:pPr algn="ctr"/>
            <a:r>
              <a:rPr lang="en-US" sz="2000" dirty="0" smtClean="0">
                <a:solidFill>
                  <a:schemeClr val="tx1"/>
                </a:solidFill>
              </a:rPr>
              <a:t>1.94 acres</a:t>
            </a:r>
          </a:p>
          <a:p>
            <a:pPr algn="ctr"/>
            <a:r>
              <a:rPr lang="en-US" sz="2000" dirty="0" smtClean="0">
                <a:solidFill>
                  <a:schemeClr val="tx1"/>
                </a:solidFill>
              </a:rPr>
              <a:t>DB:  804 / 716</a:t>
            </a:r>
            <a:endParaRPr lang="en-US" sz="2000" dirty="0">
              <a:solidFill>
                <a:schemeClr val="tx1"/>
              </a:solidFill>
            </a:endParaRPr>
          </a:p>
        </p:txBody>
      </p:sp>
    </p:spTree>
    <p:extLst>
      <p:ext uri="{BB962C8B-B14F-4D97-AF65-F5344CB8AC3E}">
        <p14:creationId xmlns:p14="http://schemas.microsoft.com/office/powerpoint/2010/main" val="28273454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1000"/>
                            </p:stCondLst>
                            <p:childTnLst>
                              <p:par>
                                <p:cTn id="33" presetID="8" presetClass="entr" presetSubtype="16"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rot="984022">
            <a:off x="4488433" y="1382592"/>
            <a:ext cx="3622186" cy="58674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rot="20678808">
            <a:off x="712303" y="1297026"/>
            <a:ext cx="3682420" cy="5876925"/>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0" y="1524000"/>
            <a:ext cx="9029700" cy="2638425"/>
          </a:xfrm>
          <a:prstGeom prst="rect">
            <a:avLst/>
          </a:prstGeom>
          <a:noFill/>
          <a:ln w="9525">
            <a:noFill/>
            <a:miter lim="800000"/>
            <a:headEnd/>
            <a:tailEnd/>
          </a:ln>
        </p:spPr>
      </p:pic>
      <p:sp>
        <p:nvSpPr>
          <p:cNvPr id="6" name="Title 6"/>
          <p:cNvSpPr txBox="1">
            <a:spLocks/>
          </p:cNvSpPr>
          <p:nvPr/>
        </p:nvSpPr>
        <p:spPr>
          <a:xfrm>
            <a:off x="228600" y="228600"/>
            <a:ext cx="8229600" cy="1828800"/>
          </a:xfrm>
          <a:prstGeom prst="rect">
            <a:avLst/>
          </a:prstGeom>
          <a:solidFill>
            <a:schemeClr val="accent4">
              <a:lumMod val="60000"/>
              <a:lumOff val="40000"/>
            </a:schemeClr>
          </a:solidFill>
          <a:ln w="38100">
            <a:solidFill>
              <a:schemeClr val="bg1"/>
            </a:solidFill>
          </a:ln>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8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Deed:  1010 / 689</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 </a:t>
            </a:r>
            <a:r>
              <a:rPr kumimoji="0" lang="en-US" sz="48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recorded 8-5-1998</a:t>
            </a: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7" name="Oval 6"/>
          <p:cNvSpPr/>
          <p:nvPr/>
        </p:nvSpPr>
        <p:spPr>
          <a:xfrm>
            <a:off x="2743200" y="2895600"/>
            <a:ext cx="914400" cy="381000"/>
          </a:xfrm>
          <a:prstGeom prst="ellipse">
            <a:avLst/>
          </a:prstGeom>
          <a:noFill/>
          <a:ln w="57150">
            <a:solidFill>
              <a:srgbClr val="F6161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3754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4" presetClass="entr" presetSubtype="0" fill="hold" nodeType="afterEffect">
                                  <p:stCondLst>
                                    <p:cond delay="0"/>
                                  </p:stCondLst>
                                  <p:childTnLst>
                                    <p:set>
                                      <p:cBhvr>
                                        <p:cTn id="12" dur="1" fill="hold">
                                          <p:stCondLst>
                                            <p:cond delay="0"/>
                                          </p:stCondLst>
                                        </p:cTn>
                                        <p:tgtEl>
                                          <p:spTgt spid="6146"/>
                                        </p:tgtEl>
                                        <p:attrNameLst>
                                          <p:attrName>style.visibility</p:attrName>
                                        </p:attrNameLst>
                                      </p:cBhvr>
                                      <p:to>
                                        <p:strVal val="visible"/>
                                      </p:to>
                                    </p:set>
                                    <p:anim to="" calcmode="lin" valueType="num">
                                      <p:cBhvr>
                                        <p:cTn id="13" dur="1" fill="hold"/>
                                        <p:tgtEl>
                                          <p:spTgt spid="6146"/>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6147"/>
                                        </p:tgtEl>
                                        <p:attrNameLst>
                                          <p:attrName>style.visibility</p:attrName>
                                        </p:attrNameLst>
                                      </p:cBhvr>
                                      <p:to>
                                        <p:strVal val="visible"/>
                                      </p:to>
                                    </p:set>
                                    <p:anim to="" calcmode="lin" valueType="num">
                                      <p:cBhvr>
                                        <p:cTn id="16" dur="1" fill="hold"/>
                                        <p:tgtEl>
                                          <p:spTgt spid="6147"/>
                                        </p:tgtEl>
                                        <p:attrNameLst>
                                          <p:attrName/>
                                        </p:attrNameLst>
                                      </p:cBhvr>
                                    </p:anim>
                                  </p:childTnLst>
                                </p:cTn>
                              </p:par>
                            </p:childTnLst>
                          </p:cTn>
                        </p:par>
                        <p:par>
                          <p:cTn id="17" fill="hold">
                            <p:stCondLst>
                              <p:cond delay="1000"/>
                            </p:stCondLst>
                            <p:childTnLst>
                              <p:par>
                                <p:cTn id="18" presetID="50" presetClass="entr" presetSubtype="0" decel="100000" fill="hold" nodeType="afterEffect">
                                  <p:stCondLst>
                                    <p:cond delay="0"/>
                                  </p:stCondLst>
                                  <p:childTnLst>
                                    <p:set>
                                      <p:cBhvr>
                                        <p:cTn id="19" dur="1" fill="hold">
                                          <p:stCondLst>
                                            <p:cond delay="0"/>
                                          </p:stCondLst>
                                        </p:cTn>
                                        <p:tgtEl>
                                          <p:spTgt spid="6148"/>
                                        </p:tgtEl>
                                        <p:attrNameLst>
                                          <p:attrName>style.visibility</p:attrName>
                                        </p:attrNameLst>
                                      </p:cBhvr>
                                      <p:to>
                                        <p:strVal val="visible"/>
                                      </p:to>
                                    </p:set>
                                    <p:anim calcmode="lin" valueType="num">
                                      <p:cBhvr>
                                        <p:cTn id="20" dur="1000" fill="hold"/>
                                        <p:tgtEl>
                                          <p:spTgt spid="6148"/>
                                        </p:tgtEl>
                                        <p:attrNameLst>
                                          <p:attrName>ppt_w</p:attrName>
                                        </p:attrNameLst>
                                      </p:cBhvr>
                                      <p:tavLst>
                                        <p:tav tm="0">
                                          <p:val>
                                            <p:strVal val="#ppt_w+.3"/>
                                          </p:val>
                                        </p:tav>
                                        <p:tav tm="100000">
                                          <p:val>
                                            <p:strVal val="#ppt_w"/>
                                          </p:val>
                                        </p:tav>
                                      </p:tavLst>
                                    </p:anim>
                                    <p:anim calcmode="lin" valueType="num">
                                      <p:cBhvr>
                                        <p:cTn id="21" dur="1000" fill="hold"/>
                                        <p:tgtEl>
                                          <p:spTgt spid="6148"/>
                                        </p:tgtEl>
                                        <p:attrNameLst>
                                          <p:attrName>ppt_h</p:attrName>
                                        </p:attrNameLst>
                                      </p:cBhvr>
                                      <p:tavLst>
                                        <p:tav tm="0">
                                          <p:val>
                                            <p:strVal val="#ppt_h"/>
                                          </p:val>
                                        </p:tav>
                                        <p:tav tm="100000">
                                          <p:val>
                                            <p:strVal val="#ppt_h"/>
                                          </p:val>
                                        </p:tav>
                                      </p:tavLst>
                                    </p:anim>
                                    <p:animEffect transition="in" filter="fade">
                                      <p:cBhvr>
                                        <p:cTn id="22" dur="1000"/>
                                        <p:tgtEl>
                                          <p:spTgt spid="614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rot="984022">
            <a:off x="4488433" y="1382592"/>
            <a:ext cx="3622186" cy="58674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rot="20678808">
            <a:off x="712303" y="1297026"/>
            <a:ext cx="3682420" cy="5876925"/>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457200" y="2209800"/>
            <a:ext cx="8845320" cy="4498410"/>
          </a:xfrm>
          <a:prstGeom prst="rect">
            <a:avLst/>
          </a:prstGeom>
          <a:noFill/>
          <a:ln w="9525">
            <a:noFill/>
            <a:miter lim="800000"/>
            <a:headEnd/>
            <a:tailEnd/>
          </a:ln>
        </p:spPr>
      </p:pic>
      <p:sp>
        <p:nvSpPr>
          <p:cNvPr id="7" name="Oval 6"/>
          <p:cNvSpPr/>
          <p:nvPr/>
        </p:nvSpPr>
        <p:spPr>
          <a:xfrm>
            <a:off x="1219200" y="5410200"/>
            <a:ext cx="1981200" cy="457200"/>
          </a:xfrm>
          <a:prstGeom prst="ellipse">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6"/>
          <p:cNvSpPr txBox="1">
            <a:spLocks/>
          </p:cNvSpPr>
          <p:nvPr/>
        </p:nvSpPr>
        <p:spPr>
          <a:xfrm>
            <a:off x="381000" y="838200"/>
            <a:ext cx="8229600" cy="1828800"/>
          </a:xfrm>
          <a:prstGeom prst="rect">
            <a:avLst/>
          </a:prstGeom>
          <a:solidFill>
            <a:schemeClr val="accent4">
              <a:lumMod val="60000"/>
              <a:lumOff val="40000"/>
            </a:schemeClr>
          </a:solidFill>
          <a:ln w="38100">
            <a:solidFill>
              <a:schemeClr val="bg1"/>
            </a:solidFill>
          </a:ln>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100"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Deed:  1010 / 689  </a:t>
            </a:r>
            <a:endParaRPr kumimoji="0" lang="en-US" sz="9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800" b="1" dirty="0" smtClean="0">
              <a:ln w="6350">
                <a:noFill/>
              </a:ln>
              <a:effectLst>
                <a:outerShdw blurRad="114300" dist="101600" dir="2700000" algn="tl" rotWithShape="0">
                  <a:srgbClr val="000000">
                    <a:alpha val="40000"/>
                  </a:srgbClr>
                </a:outerShdw>
              </a:effectLst>
              <a:latin typeface="Albertus"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8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 recorded 8-5-1998</a:t>
            </a:r>
            <a:b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br>
            <a:endParaRPr kumimoji="0" lang="en-US" sz="4100" b="1" i="0" u="none" strike="noStrike" kern="1200" cap="none" spc="0" normalizeH="0" baseline="0" noProof="0" dirty="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p:txBody>
      </p:sp>
    </p:spTree>
    <p:extLst>
      <p:ext uri="{BB962C8B-B14F-4D97-AF65-F5344CB8AC3E}">
        <p14:creationId xmlns:p14="http://schemas.microsoft.com/office/powerpoint/2010/main" val="25927850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par>
                          <p:cTn id="8" fill="hold">
                            <p:stCondLst>
                              <p:cond delay="0"/>
                            </p:stCondLst>
                            <p:childTnLst>
                              <p:par>
                                <p:cTn id="9" presetID="2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edg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78923" y="3575538"/>
            <a:ext cx="211015" cy="1441939"/>
          </a:xfrm>
          <a:custGeom>
            <a:avLst/>
            <a:gdLst>
              <a:gd name="connsiteX0" fmla="*/ 11723 w 211015"/>
              <a:gd name="connsiteY0" fmla="*/ 328247 h 1441939"/>
              <a:gd name="connsiteX1" fmla="*/ 211015 w 211015"/>
              <a:gd name="connsiteY1" fmla="*/ 0 h 1441939"/>
              <a:gd name="connsiteX2" fmla="*/ 0 w 211015"/>
              <a:gd name="connsiteY2" fmla="*/ 1441939 h 1441939"/>
              <a:gd name="connsiteX3" fmla="*/ 11723 w 211015"/>
              <a:gd name="connsiteY3" fmla="*/ 328247 h 1441939"/>
            </a:gdLst>
            <a:ahLst/>
            <a:cxnLst>
              <a:cxn ang="0">
                <a:pos x="connsiteX0" y="connsiteY0"/>
              </a:cxn>
              <a:cxn ang="0">
                <a:pos x="connsiteX1" y="connsiteY1"/>
              </a:cxn>
              <a:cxn ang="0">
                <a:pos x="connsiteX2" y="connsiteY2"/>
              </a:cxn>
              <a:cxn ang="0">
                <a:pos x="connsiteX3" y="connsiteY3"/>
              </a:cxn>
            </a:cxnLst>
            <a:rect l="l" t="t" r="r" b="b"/>
            <a:pathLst>
              <a:path w="211015" h="1441939">
                <a:moveTo>
                  <a:pt x="11723" y="328247"/>
                </a:moveTo>
                <a:lnTo>
                  <a:pt x="211015" y="0"/>
                </a:lnTo>
                <a:lnTo>
                  <a:pt x="0" y="1441939"/>
                </a:lnTo>
                <a:lnTo>
                  <a:pt x="11723" y="328247"/>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0600" y="2743200"/>
            <a:ext cx="1371600" cy="338554"/>
          </a:xfrm>
          <a:prstGeom prst="rect">
            <a:avLst/>
          </a:prstGeom>
          <a:noFill/>
        </p:spPr>
        <p:txBody>
          <a:bodyPr wrap="square" rtlCol="0">
            <a:spAutoFit/>
          </a:bodyPr>
          <a:lstStyle/>
          <a:p>
            <a:r>
              <a:rPr lang="en-US" sz="1600" dirty="0" smtClean="0"/>
              <a:t>7612-93-1412</a:t>
            </a:r>
            <a:endParaRPr lang="en-US" sz="1600" dirty="0"/>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10" name="Rectangular Callout 9"/>
          <p:cNvSpPr/>
          <p:nvPr/>
        </p:nvSpPr>
        <p:spPr>
          <a:xfrm>
            <a:off x="457200" y="4953000"/>
            <a:ext cx="3048000" cy="1447800"/>
          </a:xfrm>
          <a:prstGeom prst="wedgeRectCallout">
            <a:avLst>
              <a:gd name="adj1" fmla="val 74365"/>
              <a:gd name="adj2" fmla="val -102930"/>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Michael Grooms </a:t>
            </a:r>
            <a:r>
              <a:rPr lang="en-US" sz="2000" dirty="0" err="1" smtClean="0">
                <a:solidFill>
                  <a:schemeClr val="tx1"/>
                </a:solidFill>
              </a:rPr>
              <a:t>etux</a:t>
            </a:r>
            <a:r>
              <a:rPr lang="en-US" sz="2000" dirty="0" smtClean="0">
                <a:solidFill>
                  <a:schemeClr val="tx1"/>
                </a:solidFill>
              </a:rPr>
              <a:t>.</a:t>
            </a:r>
          </a:p>
          <a:p>
            <a:pPr algn="ctr"/>
            <a:r>
              <a:rPr lang="en-US" sz="2000" dirty="0" smtClean="0">
                <a:solidFill>
                  <a:schemeClr val="tx1"/>
                </a:solidFill>
              </a:rPr>
              <a:t>Kathy </a:t>
            </a:r>
            <a:r>
              <a:rPr lang="en-US" sz="2000" dirty="0" err="1" smtClean="0">
                <a:solidFill>
                  <a:schemeClr val="tx1"/>
                </a:solidFill>
              </a:rPr>
              <a:t>Riggin</a:t>
            </a:r>
            <a:r>
              <a:rPr lang="en-US" sz="2000" dirty="0" smtClean="0">
                <a:solidFill>
                  <a:schemeClr val="tx1"/>
                </a:solidFill>
              </a:rPr>
              <a:t> Grooms</a:t>
            </a:r>
          </a:p>
          <a:p>
            <a:pPr algn="ctr"/>
            <a:r>
              <a:rPr lang="en-US" sz="2000" dirty="0" smtClean="0">
                <a:solidFill>
                  <a:schemeClr val="tx1"/>
                </a:solidFill>
              </a:rPr>
              <a:t>0.04 acre </a:t>
            </a:r>
          </a:p>
          <a:p>
            <a:pPr algn="ctr"/>
            <a:r>
              <a:rPr lang="en-US" sz="2000" dirty="0" smtClean="0">
                <a:solidFill>
                  <a:schemeClr val="tx1"/>
                </a:solidFill>
              </a:rPr>
              <a:t>Db:  1010 / 689</a:t>
            </a:r>
            <a:endParaRPr lang="en-US" sz="2000" dirty="0">
              <a:solidFill>
                <a:schemeClr val="tx1"/>
              </a:solidFill>
            </a:endParaRPr>
          </a:p>
        </p:txBody>
      </p:sp>
      <p:sp>
        <p:nvSpPr>
          <p:cNvPr id="14" name="Rectangular Callout 13"/>
          <p:cNvSpPr/>
          <p:nvPr/>
        </p:nvSpPr>
        <p:spPr>
          <a:xfrm>
            <a:off x="381000" y="304800"/>
            <a:ext cx="3962400" cy="1295400"/>
          </a:xfrm>
          <a:prstGeom prst="wedgeRectCallout">
            <a:avLst>
              <a:gd name="adj1" fmla="val 68078"/>
              <a:gd name="adj2" fmla="val 98305"/>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Property of Michael Grooms &amp; Kathy </a:t>
            </a:r>
            <a:r>
              <a:rPr lang="en-US" sz="2000" dirty="0" err="1" smtClean="0">
                <a:solidFill>
                  <a:schemeClr val="tx1"/>
                </a:solidFill>
              </a:rPr>
              <a:t>Riggin</a:t>
            </a:r>
            <a:r>
              <a:rPr lang="en-US" sz="2000" dirty="0" smtClean="0">
                <a:solidFill>
                  <a:schemeClr val="tx1"/>
                </a:solidFill>
              </a:rPr>
              <a:t>, JTROS</a:t>
            </a:r>
          </a:p>
          <a:p>
            <a:pPr algn="ctr"/>
            <a:r>
              <a:rPr lang="en-US" sz="2000" dirty="0" smtClean="0">
                <a:solidFill>
                  <a:schemeClr val="tx1"/>
                </a:solidFill>
              </a:rPr>
              <a:t>1.94 acres</a:t>
            </a:r>
          </a:p>
          <a:p>
            <a:pPr algn="ctr"/>
            <a:r>
              <a:rPr lang="en-US" sz="2000" dirty="0" smtClean="0">
                <a:solidFill>
                  <a:schemeClr val="tx1"/>
                </a:solidFill>
              </a:rPr>
              <a:t>DB:  804 / 716</a:t>
            </a:r>
            <a:endParaRPr lang="en-US" sz="2000" dirty="0">
              <a:solidFill>
                <a:schemeClr val="tx1"/>
              </a:solidFill>
            </a:endParaRPr>
          </a:p>
        </p:txBody>
      </p:sp>
      <p:sp>
        <p:nvSpPr>
          <p:cNvPr id="15" name="Rectangular Callout 14"/>
          <p:cNvSpPr/>
          <p:nvPr/>
        </p:nvSpPr>
        <p:spPr>
          <a:xfrm>
            <a:off x="6733906" y="311849"/>
            <a:ext cx="2376659" cy="3614928"/>
          </a:xfrm>
          <a:prstGeom prst="wedgeRectCallout">
            <a:avLst>
              <a:gd name="adj1" fmla="val 20309"/>
              <a:gd name="adj2" fmla="val 15011"/>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What’s the difference between:</a:t>
            </a:r>
          </a:p>
          <a:p>
            <a:pPr algn="ctr"/>
            <a:r>
              <a:rPr lang="en-US" sz="2400" dirty="0" smtClean="0">
                <a:solidFill>
                  <a:schemeClr val="tx1"/>
                </a:solidFill>
              </a:rPr>
              <a:t>Estate by the entirety &amp;</a:t>
            </a:r>
          </a:p>
          <a:p>
            <a:pPr algn="ctr"/>
            <a:r>
              <a:rPr lang="en-US" sz="2400" dirty="0" smtClean="0">
                <a:solidFill>
                  <a:schemeClr val="tx1"/>
                </a:solidFill>
              </a:rPr>
              <a:t>Joint tenancy with rights of survivorship? </a:t>
            </a:r>
            <a:endParaRPr lang="en-US" sz="2400" dirty="0">
              <a:solidFill>
                <a:schemeClr val="tx1"/>
              </a:solidFill>
            </a:endParaRPr>
          </a:p>
        </p:txBody>
      </p:sp>
    </p:spTree>
    <p:extLst>
      <p:ext uri="{BB962C8B-B14F-4D97-AF65-F5344CB8AC3E}">
        <p14:creationId xmlns:p14="http://schemas.microsoft.com/office/powerpoint/2010/main" val="38907961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78923" y="3575538"/>
            <a:ext cx="211015" cy="1441939"/>
          </a:xfrm>
          <a:custGeom>
            <a:avLst/>
            <a:gdLst>
              <a:gd name="connsiteX0" fmla="*/ 11723 w 211015"/>
              <a:gd name="connsiteY0" fmla="*/ 328247 h 1441939"/>
              <a:gd name="connsiteX1" fmla="*/ 211015 w 211015"/>
              <a:gd name="connsiteY1" fmla="*/ 0 h 1441939"/>
              <a:gd name="connsiteX2" fmla="*/ 0 w 211015"/>
              <a:gd name="connsiteY2" fmla="*/ 1441939 h 1441939"/>
              <a:gd name="connsiteX3" fmla="*/ 11723 w 211015"/>
              <a:gd name="connsiteY3" fmla="*/ 328247 h 1441939"/>
            </a:gdLst>
            <a:ahLst/>
            <a:cxnLst>
              <a:cxn ang="0">
                <a:pos x="connsiteX0" y="connsiteY0"/>
              </a:cxn>
              <a:cxn ang="0">
                <a:pos x="connsiteX1" y="connsiteY1"/>
              </a:cxn>
              <a:cxn ang="0">
                <a:pos x="connsiteX2" y="connsiteY2"/>
              </a:cxn>
              <a:cxn ang="0">
                <a:pos x="connsiteX3" y="connsiteY3"/>
              </a:cxn>
            </a:cxnLst>
            <a:rect l="l" t="t" r="r" b="b"/>
            <a:pathLst>
              <a:path w="211015" h="1441939">
                <a:moveTo>
                  <a:pt x="11723" y="328247"/>
                </a:moveTo>
                <a:lnTo>
                  <a:pt x="211015" y="0"/>
                </a:lnTo>
                <a:lnTo>
                  <a:pt x="0" y="1441939"/>
                </a:lnTo>
                <a:lnTo>
                  <a:pt x="11723" y="328247"/>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15" name="Freeform 14"/>
          <p:cNvSpPr/>
          <p:nvPr/>
        </p:nvSpPr>
        <p:spPr>
          <a:xfrm>
            <a:off x="3657600" y="1371600"/>
            <a:ext cx="2940050" cy="3797300"/>
          </a:xfrm>
          <a:custGeom>
            <a:avLst/>
            <a:gdLst>
              <a:gd name="connsiteX0" fmla="*/ 0 w 2940050"/>
              <a:gd name="connsiteY0" fmla="*/ 742950 h 3797300"/>
              <a:gd name="connsiteX1" fmla="*/ 1047750 w 2940050"/>
              <a:gd name="connsiteY1" fmla="*/ 0 h 3797300"/>
              <a:gd name="connsiteX2" fmla="*/ 1631950 w 2940050"/>
              <a:gd name="connsiteY2" fmla="*/ 419100 h 3797300"/>
              <a:gd name="connsiteX3" fmla="*/ 2006600 w 2940050"/>
              <a:gd name="connsiteY3" fmla="*/ 717550 h 3797300"/>
              <a:gd name="connsiteX4" fmla="*/ 2552700 w 2940050"/>
              <a:gd name="connsiteY4" fmla="*/ 1181100 h 3797300"/>
              <a:gd name="connsiteX5" fmla="*/ 2940050 w 2940050"/>
              <a:gd name="connsiteY5" fmla="*/ 2159000 h 3797300"/>
              <a:gd name="connsiteX6" fmla="*/ 1250950 w 2940050"/>
              <a:gd name="connsiteY6" fmla="*/ 3797300 h 3797300"/>
              <a:gd name="connsiteX7" fmla="*/ 984250 w 2940050"/>
              <a:gd name="connsiteY7" fmla="*/ 3695700 h 3797300"/>
              <a:gd name="connsiteX8" fmla="*/ 857250 w 2940050"/>
              <a:gd name="connsiteY8" fmla="*/ 3663950 h 3797300"/>
              <a:gd name="connsiteX9" fmla="*/ 660400 w 2940050"/>
              <a:gd name="connsiteY9" fmla="*/ 3606800 h 3797300"/>
              <a:gd name="connsiteX10" fmla="*/ 641350 w 2940050"/>
              <a:gd name="connsiteY10" fmla="*/ 3606800 h 3797300"/>
              <a:gd name="connsiteX11" fmla="*/ 622300 w 2940050"/>
              <a:gd name="connsiteY11" fmla="*/ 2533650 h 3797300"/>
              <a:gd name="connsiteX12" fmla="*/ 838200 w 2940050"/>
              <a:gd name="connsiteY12" fmla="*/ 2197100 h 3797300"/>
              <a:gd name="connsiteX13" fmla="*/ 971550 w 2940050"/>
              <a:gd name="connsiteY13" fmla="*/ 1263650 h 3797300"/>
              <a:gd name="connsiteX14" fmla="*/ 0 w 2940050"/>
              <a:gd name="connsiteY14" fmla="*/ 742950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0050" h="3797300">
                <a:moveTo>
                  <a:pt x="0" y="742950"/>
                </a:moveTo>
                <a:lnTo>
                  <a:pt x="1047750" y="0"/>
                </a:lnTo>
                <a:lnTo>
                  <a:pt x="1631950" y="419100"/>
                </a:lnTo>
                <a:lnTo>
                  <a:pt x="2006600" y="717550"/>
                </a:lnTo>
                <a:lnTo>
                  <a:pt x="2552700" y="1181100"/>
                </a:lnTo>
                <a:lnTo>
                  <a:pt x="2940050" y="2159000"/>
                </a:lnTo>
                <a:lnTo>
                  <a:pt x="1250950" y="3797300"/>
                </a:lnTo>
                <a:lnTo>
                  <a:pt x="984250" y="3695700"/>
                </a:lnTo>
                <a:lnTo>
                  <a:pt x="857250" y="3663950"/>
                </a:lnTo>
                <a:lnTo>
                  <a:pt x="660400" y="3606800"/>
                </a:lnTo>
                <a:lnTo>
                  <a:pt x="641350" y="3606800"/>
                </a:lnTo>
                <a:lnTo>
                  <a:pt x="622300" y="2533650"/>
                </a:lnTo>
                <a:lnTo>
                  <a:pt x="838200" y="2197100"/>
                </a:lnTo>
                <a:lnTo>
                  <a:pt x="971550" y="1263650"/>
                </a:lnTo>
                <a:lnTo>
                  <a:pt x="0" y="74295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0600" y="2743200"/>
            <a:ext cx="1371600" cy="338554"/>
          </a:xfrm>
          <a:prstGeom prst="rect">
            <a:avLst/>
          </a:prstGeom>
          <a:noFill/>
        </p:spPr>
        <p:txBody>
          <a:bodyPr wrap="square" rtlCol="0">
            <a:spAutoFit/>
          </a:bodyPr>
          <a:lstStyle/>
          <a:p>
            <a:r>
              <a:rPr lang="en-US" sz="1600" dirty="0" smtClean="0"/>
              <a:t>7612-93-1412</a:t>
            </a:r>
            <a:endParaRPr lang="en-US" sz="1600" dirty="0"/>
          </a:p>
        </p:txBody>
      </p:sp>
      <p:sp>
        <p:nvSpPr>
          <p:cNvPr id="10" name="Rectangular Callout 9"/>
          <p:cNvSpPr/>
          <p:nvPr/>
        </p:nvSpPr>
        <p:spPr>
          <a:xfrm>
            <a:off x="152400" y="5943600"/>
            <a:ext cx="2209800" cy="685800"/>
          </a:xfrm>
          <a:prstGeom prst="wedgeRectCallout">
            <a:avLst>
              <a:gd name="adj1" fmla="val 135062"/>
              <a:gd name="adj2" fmla="val -282114"/>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Grooms’ property </a:t>
            </a:r>
          </a:p>
          <a:p>
            <a:pPr algn="ctr"/>
            <a:r>
              <a:rPr lang="en-US" sz="2000" dirty="0" smtClean="0">
                <a:solidFill>
                  <a:schemeClr val="tx1"/>
                </a:solidFill>
              </a:rPr>
              <a:t>Db:  1010 / 689</a:t>
            </a:r>
            <a:endParaRPr lang="en-US" sz="2000" dirty="0">
              <a:solidFill>
                <a:schemeClr val="tx1"/>
              </a:solidFill>
            </a:endParaRPr>
          </a:p>
        </p:txBody>
      </p:sp>
      <p:sp>
        <p:nvSpPr>
          <p:cNvPr id="14" name="Rectangular Callout 13"/>
          <p:cNvSpPr/>
          <p:nvPr/>
        </p:nvSpPr>
        <p:spPr>
          <a:xfrm>
            <a:off x="5791200" y="228600"/>
            <a:ext cx="2209800" cy="990600"/>
          </a:xfrm>
          <a:prstGeom prst="wedgeRectCallout">
            <a:avLst>
              <a:gd name="adj1" fmla="val -69262"/>
              <a:gd name="adj2" fmla="val 168081"/>
            </a:avLst>
          </a:prstGeom>
          <a:solidFill>
            <a:srgbClr val="9EF3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Grooms &amp; </a:t>
            </a:r>
            <a:r>
              <a:rPr lang="en-US" sz="2000" dirty="0" err="1" smtClean="0">
                <a:solidFill>
                  <a:schemeClr val="tx1"/>
                </a:solidFill>
              </a:rPr>
              <a:t>Riggin</a:t>
            </a:r>
            <a:r>
              <a:rPr lang="en-US" sz="2000" dirty="0" smtClean="0">
                <a:solidFill>
                  <a:schemeClr val="tx1"/>
                </a:solidFill>
              </a:rPr>
              <a:t> property </a:t>
            </a:r>
          </a:p>
          <a:p>
            <a:pPr algn="ctr"/>
            <a:r>
              <a:rPr lang="en-US" sz="2000" dirty="0" smtClean="0">
                <a:solidFill>
                  <a:schemeClr val="tx1"/>
                </a:solidFill>
              </a:rPr>
              <a:t>Db:  804 / 716</a:t>
            </a:r>
            <a:endParaRPr lang="en-US" sz="2000" dirty="0">
              <a:solidFill>
                <a:schemeClr val="tx1"/>
              </a:solidFill>
            </a:endParaRPr>
          </a:p>
        </p:txBody>
      </p:sp>
      <p:grpSp>
        <p:nvGrpSpPr>
          <p:cNvPr id="19" name="Group 18"/>
          <p:cNvGrpSpPr/>
          <p:nvPr/>
        </p:nvGrpSpPr>
        <p:grpSpPr>
          <a:xfrm>
            <a:off x="685800" y="152400"/>
            <a:ext cx="2209800" cy="1710109"/>
            <a:chOff x="685800" y="152400"/>
            <a:chExt cx="2209800" cy="1710109"/>
          </a:xfrm>
        </p:grpSpPr>
        <p:sp>
          <p:nvSpPr>
            <p:cNvPr id="17" name="Rectangular Callout 16"/>
            <p:cNvSpPr/>
            <p:nvPr/>
          </p:nvSpPr>
          <p:spPr>
            <a:xfrm>
              <a:off x="685800" y="152400"/>
              <a:ext cx="2209800" cy="1600200"/>
            </a:xfrm>
            <a:prstGeom prst="wedgeRectCallout">
              <a:avLst>
                <a:gd name="adj1" fmla="val 116496"/>
                <a:gd name="adj2" fmla="val 20736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In 1998, the county merged the two deed descriptions into a single parcel. </a:t>
              </a:r>
              <a:endParaRPr lang="en-US" sz="2000" dirty="0">
                <a:solidFill>
                  <a:schemeClr val="bg1"/>
                </a:solidFill>
              </a:endParaRPr>
            </a:p>
          </p:txBody>
        </p:sp>
        <p:sp>
          <p:nvSpPr>
            <p:cNvPr id="16" name="Rectangular Callout 15"/>
            <p:cNvSpPr/>
            <p:nvPr/>
          </p:nvSpPr>
          <p:spPr>
            <a:xfrm>
              <a:off x="685800" y="152400"/>
              <a:ext cx="2209800" cy="1600200"/>
            </a:xfrm>
            <a:prstGeom prst="wedgeRectCallout">
              <a:avLst>
                <a:gd name="adj1" fmla="val 122331"/>
                <a:gd name="adj2" fmla="val 6671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At some point, the county merged the two into a single parcel. </a:t>
              </a:r>
              <a:endParaRPr lang="en-US" sz="2000" dirty="0">
                <a:solidFill>
                  <a:schemeClr val="tx1"/>
                </a:solidFill>
              </a:endParaRPr>
            </a:p>
          </p:txBody>
        </p:sp>
        <p:sp>
          <p:nvSpPr>
            <p:cNvPr id="18" name="Freeform 17"/>
            <p:cNvSpPr/>
            <p:nvPr/>
          </p:nvSpPr>
          <p:spPr>
            <a:xfrm>
              <a:off x="1971675" y="1690688"/>
              <a:ext cx="558311" cy="171821"/>
            </a:xfrm>
            <a:custGeom>
              <a:avLst/>
              <a:gdLst>
                <a:gd name="connsiteX0" fmla="*/ 38100 w 558311"/>
                <a:gd name="connsiteY0" fmla="*/ 4762 h 171821"/>
                <a:gd name="connsiteX1" fmla="*/ 38100 w 558311"/>
                <a:gd name="connsiteY1" fmla="*/ 4762 h 171821"/>
                <a:gd name="connsiteX2" fmla="*/ 80963 w 558311"/>
                <a:gd name="connsiteY2" fmla="*/ 14287 h 171821"/>
                <a:gd name="connsiteX3" fmla="*/ 100013 w 558311"/>
                <a:gd name="connsiteY3" fmla="*/ 19050 h 171821"/>
                <a:gd name="connsiteX4" fmla="*/ 409575 w 558311"/>
                <a:gd name="connsiteY4" fmla="*/ 14287 h 171821"/>
                <a:gd name="connsiteX5" fmla="*/ 471488 w 558311"/>
                <a:gd name="connsiteY5" fmla="*/ 4762 h 171821"/>
                <a:gd name="connsiteX6" fmla="*/ 528638 w 558311"/>
                <a:gd name="connsiteY6" fmla="*/ 9525 h 171821"/>
                <a:gd name="connsiteX7" fmla="*/ 538163 w 558311"/>
                <a:gd name="connsiteY7" fmla="*/ 38100 h 171821"/>
                <a:gd name="connsiteX8" fmla="*/ 542925 w 558311"/>
                <a:gd name="connsiteY8" fmla="*/ 52387 h 171821"/>
                <a:gd name="connsiteX9" fmla="*/ 547688 w 558311"/>
                <a:gd name="connsiteY9" fmla="*/ 71437 h 171821"/>
                <a:gd name="connsiteX10" fmla="*/ 542925 w 558311"/>
                <a:gd name="connsiteY10" fmla="*/ 166687 h 171821"/>
                <a:gd name="connsiteX11" fmla="*/ 528638 w 558311"/>
                <a:gd name="connsiteY11" fmla="*/ 171450 h 171821"/>
                <a:gd name="connsiteX12" fmla="*/ 390525 w 558311"/>
                <a:gd name="connsiteY12" fmla="*/ 161925 h 171821"/>
                <a:gd name="connsiteX13" fmla="*/ 376238 w 558311"/>
                <a:gd name="connsiteY13" fmla="*/ 157162 h 171821"/>
                <a:gd name="connsiteX14" fmla="*/ 357188 w 558311"/>
                <a:gd name="connsiteY14" fmla="*/ 152400 h 171821"/>
                <a:gd name="connsiteX15" fmla="*/ 328613 w 558311"/>
                <a:gd name="connsiteY15" fmla="*/ 142875 h 171821"/>
                <a:gd name="connsiteX16" fmla="*/ 300038 w 558311"/>
                <a:gd name="connsiteY16" fmla="*/ 133350 h 171821"/>
                <a:gd name="connsiteX17" fmla="*/ 271463 w 558311"/>
                <a:gd name="connsiteY17" fmla="*/ 123825 h 171821"/>
                <a:gd name="connsiteX18" fmla="*/ 257175 w 558311"/>
                <a:gd name="connsiteY18" fmla="*/ 119062 h 171821"/>
                <a:gd name="connsiteX19" fmla="*/ 238125 w 558311"/>
                <a:gd name="connsiteY19" fmla="*/ 114300 h 171821"/>
                <a:gd name="connsiteX20" fmla="*/ 223838 w 558311"/>
                <a:gd name="connsiteY20" fmla="*/ 109537 h 171821"/>
                <a:gd name="connsiteX21" fmla="*/ 109538 w 558311"/>
                <a:gd name="connsiteY21" fmla="*/ 100012 h 171821"/>
                <a:gd name="connsiteX22" fmla="*/ 61913 w 558311"/>
                <a:gd name="connsiteY22" fmla="*/ 90487 h 171821"/>
                <a:gd name="connsiteX23" fmla="*/ 33338 w 558311"/>
                <a:gd name="connsiteY23" fmla="*/ 80962 h 171821"/>
                <a:gd name="connsiteX24" fmla="*/ 4763 w 558311"/>
                <a:gd name="connsiteY24" fmla="*/ 61912 h 171821"/>
                <a:gd name="connsiteX25" fmla="*/ 0 w 558311"/>
                <a:gd name="connsiteY25" fmla="*/ 47625 h 171821"/>
                <a:gd name="connsiteX26" fmla="*/ 14288 w 558311"/>
                <a:gd name="connsiteY26" fmla="*/ 14287 h 171821"/>
                <a:gd name="connsiteX27" fmla="*/ 28575 w 558311"/>
                <a:gd name="connsiteY27" fmla="*/ 4762 h 171821"/>
                <a:gd name="connsiteX28" fmla="*/ 38100 w 558311"/>
                <a:gd name="connsiteY28" fmla="*/ 4762 h 17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311" h="171821">
                  <a:moveTo>
                    <a:pt x="38100" y="4762"/>
                  </a:moveTo>
                  <a:lnTo>
                    <a:pt x="38100" y="4762"/>
                  </a:lnTo>
                  <a:lnTo>
                    <a:pt x="80963" y="14287"/>
                  </a:lnTo>
                  <a:cubicBezTo>
                    <a:pt x="87341" y="15759"/>
                    <a:pt x="93468" y="19050"/>
                    <a:pt x="100013" y="19050"/>
                  </a:cubicBezTo>
                  <a:cubicBezTo>
                    <a:pt x="203213" y="19050"/>
                    <a:pt x="306388" y="15875"/>
                    <a:pt x="409575" y="14287"/>
                  </a:cubicBezTo>
                  <a:cubicBezTo>
                    <a:pt x="427698" y="10663"/>
                    <a:pt x="454195" y="4762"/>
                    <a:pt x="471488" y="4762"/>
                  </a:cubicBezTo>
                  <a:cubicBezTo>
                    <a:pt x="490604" y="4762"/>
                    <a:pt x="509588" y="7937"/>
                    <a:pt x="528638" y="9525"/>
                  </a:cubicBezTo>
                  <a:lnTo>
                    <a:pt x="538163" y="38100"/>
                  </a:lnTo>
                  <a:cubicBezTo>
                    <a:pt x="539750" y="42862"/>
                    <a:pt x="541707" y="47517"/>
                    <a:pt x="542925" y="52387"/>
                  </a:cubicBezTo>
                  <a:lnTo>
                    <a:pt x="547688" y="71437"/>
                  </a:lnTo>
                  <a:cubicBezTo>
                    <a:pt x="551746" y="107962"/>
                    <a:pt x="558311" y="129761"/>
                    <a:pt x="542925" y="166687"/>
                  </a:cubicBezTo>
                  <a:cubicBezTo>
                    <a:pt x="540994" y="171321"/>
                    <a:pt x="533400" y="169862"/>
                    <a:pt x="528638" y="171450"/>
                  </a:cubicBezTo>
                  <a:cubicBezTo>
                    <a:pt x="485503" y="169574"/>
                    <a:pt x="435056" y="171821"/>
                    <a:pt x="390525" y="161925"/>
                  </a:cubicBezTo>
                  <a:cubicBezTo>
                    <a:pt x="385625" y="160836"/>
                    <a:pt x="381065" y="158541"/>
                    <a:pt x="376238" y="157162"/>
                  </a:cubicBezTo>
                  <a:cubicBezTo>
                    <a:pt x="369944" y="155364"/>
                    <a:pt x="363457" y="154281"/>
                    <a:pt x="357188" y="152400"/>
                  </a:cubicBezTo>
                  <a:cubicBezTo>
                    <a:pt x="347571" y="149515"/>
                    <a:pt x="338138" y="146050"/>
                    <a:pt x="328613" y="142875"/>
                  </a:cubicBezTo>
                  <a:lnTo>
                    <a:pt x="300038" y="133350"/>
                  </a:lnTo>
                  <a:lnTo>
                    <a:pt x="271463" y="123825"/>
                  </a:lnTo>
                  <a:cubicBezTo>
                    <a:pt x="266700" y="122237"/>
                    <a:pt x="262045" y="120279"/>
                    <a:pt x="257175" y="119062"/>
                  </a:cubicBezTo>
                  <a:cubicBezTo>
                    <a:pt x="250825" y="117475"/>
                    <a:pt x="244419" y="116098"/>
                    <a:pt x="238125" y="114300"/>
                  </a:cubicBezTo>
                  <a:cubicBezTo>
                    <a:pt x="233298" y="112921"/>
                    <a:pt x="228761" y="110522"/>
                    <a:pt x="223838" y="109537"/>
                  </a:cubicBezTo>
                  <a:cubicBezTo>
                    <a:pt x="188072" y="102384"/>
                    <a:pt x="143101" y="101987"/>
                    <a:pt x="109538" y="100012"/>
                  </a:cubicBezTo>
                  <a:cubicBezTo>
                    <a:pt x="90220" y="96793"/>
                    <a:pt x="79680" y="95817"/>
                    <a:pt x="61913" y="90487"/>
                  </a:cubicBezTo>
                  <a:cubicBezTo>
                    <a:pt x="52296" y="87602"/>
                    <a:pt x="41692" y="86531"/>
                    <a:pt x="33338" y="80962"/>
                  </a:cubicBezTo>
                  <a:lnTo>
                    <a:pt x="4763" y="61912"/>
                  </a:lnTo>
                  <a:cubicBezTo>
                    <a:pt x="3175" y="57150"/>
                    <a:pt x="0" y="52645"/>
                    <a:pt x="0" y="47625"/>
                  </a:cubicBezTo>
                  <a:cubicBezTo>
                    <a:pt x="0" y="36696"/>
                    <a:pt x="6512" y="22064"/>
                    <a:pt x="14288" y="14287"/>
                  </a:cubicBezTo>
                  <a:cubicBezTo>
                    <a:pt x="18335" y="10240"/>
                    <a:pt x="23456" y="7322"/>
                    <a:pt x="28575" y="4762"/>
                  </a:cubicBezTo>
                  <a:cubicBezTo>
                    <a:pt x="33065" y="2517"/>
                    <a:pt x="42863" y="0"/>
                    <a:pt x="38100" y="4762"/>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79666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par>
                                <p:cTn id="9" presetID="17" presetClass="exit" presetSubtype="10" fill="hold" grpId="0" nodeType="with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strVal val="ppt_h"/>
                                          </p:val>
                                        </p:tav>
                                      </p:tavLst>
                                    </p:anim>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78923" y="3575538"/>
            <a:ext cx="211015" cy="1441939"/>
          </a:xfrm>
          <a:custGeom>
            <a:avLst/>
            <a:gdLst>
              <a:gd name="connsiteX0" fmla="*/ 11723 w 211015"/>
              <a:gd name="connsiteY0" fmla="*/ 328247 h 1441939"/>
              <a:gd name="connsiteX1" fmla="*/ 211015 w 211015"/>
              <a:gd name="connsiteY1" fmla="*/ 0 h 1441939"/>
              <a:gd name="connsiteX2" fmla="*/ 0 w 211015"/>
              <a:gd name="connsiteY2" fmla="*/ 1441939 h 1441939"/>
              <a:gd name="connsiteX3" fmla="*/ 11723 w 211015"/>
              <a:gd name="connsiteY3" fmla="*/ 328247 h 1441939"/>
            </a:gdLst>
            <a:ahLst/>
            <a:cxnLst>
              <a:cxn ang="0">
                <a:pos x="connsiteX0" y="connsiteY0"/>
              </a:cxn>
              <a:cxn ang="0">
                <a:pos x="connsiteX1" y="connsiteY1"/>
              </a:cxn>
              <a:cxn ang="0">
                <a:pos x="connsiteX2" y="connsiteY2"/>
              </a:cxn>
              <a:cxn ang="0">
                <a:pos x="connsiteX3" y="connsiteY3"/>
              </a:cxn>
            </a:cxnLst>
            <a:rect l="l" t="t" r="r" b="b"/>
            <a:pathLst>
              <a:path w="211015" h="1441939">
                <a:moveTo>
                  <a:pt x="11723" y="328247"/>
                </a:moveTo>
                <a:lnTo>
                  <a:pt x="211015" y="0"/>
                </a:lnTo>
                <a:lnTo>
                  <a:pt x="0" y="1441939"/>
                </a:lnTo>
                <a:lnTo>
                  <a:pt x="11723" y="32824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15" name="Freeform 14"/>
          <p:cNvSpPr/>
          <p:nvPr/>
        </p:nvSpPr>
        <p:spPr>
          <a:xfrm>
            <a:off x="3657600" y="1371600"/>
            <a:ext cx="2940050" cy="3797300"/>
          </a:xfrm>
          <a:custGeom>
            <a:avLst/>
            <a:gdLst>
              <a:gd name="connsiteX0" fmla="*/ 0 w 2940050"/>
              <a:gd name="connsiteY0" fmla="*/ 742950 h 3797300"/>
              <a:gd name="connsiteX1" fmla="*/ 1047750 w 2940050"/>
              <a:gd name="connsiteY1" fmla="*/ 0 h 3797300"/>
              <a:gd name="connsiteX2" fmla="*/ 1631950 w 2940050"/>
              <a:gd name="connsiteY2" fmla="*/ 419100 h 3797300"/>
              <a:gd name="connsiteX3" fmla="*/ 2006600 w 2940050"/>
              <a:gd name="connsiteY3" fmla="*/ 717550 h 3797300"/>
              <a:gd name="connsiteX4" fmla="*/ 2552700 w 2940050"/>
              <a:gd name="connsiteY4" fmla="*/ 1181100 h 3797300"/>
              <a:gd name="connsiteX5" fmla="*/ 2940050 w 2940050"/>
              <a:gd name="connsiteY5" fmla="*/ 2159000 h 3797300"/>
              <a:gd name="connsiteX6" fmla="*/ 1250950 w 2940050"/>
              <a:gd name="connsiteY6" fmla="*/ 3797300 h 3797300"/>
              <a:gd name="connsiteX7" fmla="*/ 984250 w 2940050"/>
              <a:gd name="connsiteY7" fmla="*/ 3695700 h 3797300"/>
              <a:gd name="connsiteX8" fmla="*/ 857250 w 2940050"/>
              <a:gd name="connsiteY8" fmla="*/ 3663950 h 3797300"/>
              <a:gd name="connsiteX9" fmla="*/ 660400 w 2940050"/>
              <a:gd name="connsiteY9" fmla="*/ 3606800 h 3797300"/>
              <a:gd name="connsiteX10" fmla="*/ 641350 w 2940050"/>
              <a:gd name="connsiteY10" fmla="*/ 3606800 h 3797300"/>
              <a:gd name="connsiteX11" fmla="*/ 622300 w 2940050"/>
              <a:gd name="connsiteY11" fmla="*/ 2533650 h 3797300"/>
              <a:gd name="connsiteX12" fmla="*/ 838200 w 2940050"/>
              <a:gd name="connsiteY12" fmla="*/ 2197100 h 3797300"/>
              <a:gd name="connsiteX13" fmla="*/ 971550 w 2940050"/>
              <a:gd name="connsiteY13" fmla="*/ 1263650 h 3797300"/>
              <a:gd name="connsiteX14" fmla="*/ 0 w 2940050"/>
              <a:gd name="connsiteY14" fmla="*/ 742950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0050" h="3797300">
                <a:moveTo>
                  <a:pt x="0" y="742950"/>
                </a:moveTo>
                <a:lnTo>
                  <a:pt x="1047750" y="0"/>
                </a:lnTo>
                <a:lnTo>
                  <a:pt x="1631950" y="419100"/>
                </a:lnTo>
                <a:lnTo>
                  <a:pt x="2006600" y="717550"/>
                </a:lnTo>
                <a:lnTo>
                  <a:pt x="2552700" y="1181100"/>
                </a:lnTo>
                <a:lnTo>
                  <a:pt x="2940050" y="2159000"/>
                </a:lnTo>
                <a:lnTo>
                  <a:pt x="1250950" y="3797300"/>
                </a:lnTo>
                <a:lnTo>
                  <a:pt x="984250" y="3695700"/>
                </a:lnTo>
                <a:lnTo>
                  <a:pt x="857250" y="3663950"/>
                </a:lnTo>
                <a:lnTo>
                  <a:pt x="660400" y="3606800"/>
                </a:lnTo>
                <a:lnTo>
                  <a:pt x="641350" y="3606800"/>
                </a:lnTo>
                <a:lnTo>
                  <a:pt x="622300" y="2533650"/>
                </a:lnTo>
                <a:lnTo>
                  <a:pt x="838200" y="2197100"/>
                </a:lnTo>
                <a:lnTo>
                  <a:pt x="971550" y="1263650"/>
                </a:lnTo>
                <a:lnTo>
                  <a:pt x="0" y="74295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57600"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53000" y="2895600"/>
            <a:ext cx="1371600" cy="338554"/>
          </a:xfrm>
          <a:prstGeom prst="rect">
            <a:avLst/>
          </a:prstGeom>
          <a:noFill/>
        </p:spPr>
        <p:txBody>
          <a:bodyPr wrap="square" rtlCol="0">
            <a:spAutoFit/>
          </a:bodyPr>
          <a:lstStyle/>
          <a:p>
            <a:r>
              <a:rPr lang="en-US" sz="1600" dirty="0" smtClean="0"/>
              <a:t>7612-93-1412</a:t>
            </a:r>
            <a:endParaRPr lang="en-US" sz="1600" dirty="0"/>
          </a:p>
        </p:txBody>
      </p:sp>
      <p:sp>
        <p:nvSpPr>
          <p:cNvPr id="14" name="Rectangular Callout 13"/>
          <p:cNvSpPr/>
          <p:nvPr/>
        </p:nvSpPr>
        <p:spPr>
          <a:xfrm>
            <a:off x="6781800" y="4114800"/>
            <a:ext cx="2362200" cy="2514600"/>
          </a:xfrm>
          <a:prstGeom prst="wedgeRectCallout">
            <a:avLst>
              <a:gd name="adj1" fmla="val -106847"/>
              <a:gd name="adj2" fmla="val -59430"/>
            </a:avLst>
          </a:prstGeom>
          <a:solidFill>
            <a:srgbClr val="F9E3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In 2013, the Grooms’ executed a deed of trust based on the description from DB 804 / 716</a:t>
            </a:r>
            <a:endParaRPr lang="en-US" sz="2000" dirty="0">
              <a:solidFill>
                <a:schemeClr val="tx1"/>
              </a:solidFill>
            </a:endParaRPr>
          </a:p>
        </p:txBody>
      </p:sp>
    </p:spTree>
    <p:extLst>
      <p:ext uri="{BB962C8B-B14F-4D97-AF65-F5344CB8AC3E}">
        <p14:creationId xmlns:p14="http://schemas.microsoft.com/office/powerpoint/2010/main" val="31767182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78923" y="3575538"/>
            <a:ext cx="211015" cy="1441939"/>
          </a:xfrm>
          <a:custGeom>
            <a:avLst/>
            <a:gdLst>
              <a:gd name="connsiteX0" fmla="*/ 11723 w 211015"/>
              <a:gd name="connsiteY0" fmla="*/ 328247 h 1441939"/>
              <a:gd name="connsiteX1" fmla="*/ 211015 w 211015"/>
              <a:gd name="connsiteY1" fmla="*/ 0 h 1441939"/>
              <a:gd name="connsiteX2" fmla="*/ 0 w 211015"/>
              <a:gd name="connsiteY2" fmla="*/ 1441939 h 1441939"/>
              <a:gd name="connsiteX3" fmla="*/ 11723 w 211015"/>
              <a:gd name="connsiteY3" fmla="*/ 328247 h 1441939"/>
            </a:gdLst>
            <a:ahLst/>
            <a:cxnLst>
              <a:cxn ang="0">
                <a:pos x="connsiteX0" y="connsiteY0"/>
              </a:cxn>
              <a:cxn ang="0">
                <a:pos x="connsiteX1" y="connsiteY1"/>
              </a:cxn>
              <a:cxn ang="0">
                <a:pos x="connsiteX2" y="connsiteY2"/>
              </a:cxn>
              <a:cxn ang="0">
                <a:pos x="connsiteX3" y="connsiteY3"/>
              </a:cxn>
            </a:cxnLst>
            <a:rect l="l" t="t" r="r" b="b"/>
            <a:pathLst>
              <a:path w="211015" h="1441939">
                <a:moveTo>
                  <a:pt x="11723" y="328247"/>
                </a:moveTo>
                <a:lnTo>
                  <a:pt x="211015" y="0"/>
                </a:lnTo>
                <a:lnTo>
                  <a:pt x="0" y="1441939"/>
                </a:lnTo>
                <a:lnTo>
                  <a:pt x="11723" y="32824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15" name="Freeform 14"/>
          <p:cNvSpPr/>
          <p:nvPr/>
        </p:nvSpPr>
        <p:spPr>
          <a:xfrm>
            <a:off x="3657600" y="1371600"/>
            <a:ext cx="2940050" cy="3797300"/>
          </a:xfrm>
          <a:custGeom>
            <a:avLst/>
            <a:gdLst>
              <a:gd name="connsiteX0" fmla="*/ 0 w 2940050"/>
              <a:gd name="connsiteY0" fmla="*/ 742950 h 3797300"/>
              <a:gd name="connsiteX1" fmla="*/ 1047750 w 2940050"/>
              <a:gd name="connsiteY1" fmla="*/ 0 h 3797300"/>
              <a:gd name="connsiteX2" fmla="*/ 1631950 w 2940050"/>
              <a:gd name="connsiteY2" fmla="*/ 419100 h 3797300"/>
              <a:gd name="connsiteX3" fmla="*/ 2006600 w 2940050"/>
              <a:gd name="connsiteY3" fmla="*/ 717550 h 3797300"/>
              <a:gd name="connsiteX4" fmla="*/ 2552700 w 2940050"/>
              <a:gd name="connsiteY4" fmla="*/ 1181100 h 3797300"/>
              <a:gd name="connsiteX5" fmla="*/ 2940050 w 2940050"/>
              <a:gd name="connsiteY5" fmla="*/ 2159000 h 3797300"/>
              <a:gd name="connsiteX6" fmla="*/ 1250950 w 2940050"/>
              <a:gd name="connsiteY6" fmla="*/ 3797300 h 3797300"/>
              <a:gd name="connsiteX7" fmla="*/ 984250 w 2940050"/>
              <a:gd name="connsiteY7" fmla="*/ 3695700 h 3797300"/>
              <a:gd name="connsiteX8" fmla="*/ 857250 w 2940050"/>
              <a:gd name="connsiteY8" fmla="*/ 3663950 h 3797300"/>
              <a:gd name="connsiteX9" fmla="*/ 660400 w 2940050"/>
              <a:gd name="connsiteY9" fmla="*/ 3606800 h 3797300"/>
              <a:gd name="connsiteX10" fmla="*/ 641350 w 2940050"/>
              <a:gd name="connsiteY10" fmla="*/ 3606800 h 3797300"/>
              <a:gd name="connsiteX11" fmla="*/ 622300 w 2940050"/>
              <a:gd name="connsiteY11" fmla="*/ 2533650 h 3797300"/>
              <a:gd name="connsiteX12" fmla="*/ 838200 w 2940050"/>
              <a:gd name="connsiteY12" fmla="*/ 2197100 h 3797300"/>
              <a:gd name="connsiteX13" fmla="*/ 971550 w 2940050"/>
              <a:gd name="connsiteY13" fmla="*/ 1263650 h 3797300"/>
              <a:gd name="connsiteX14" fmla="*/ 0 w 2940050"/>
              <a:gd name="connsiteY14" fmla="*/ 742950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0050" h="3797300">
                <a:moveTo>
                  <a:pt x="0" y="742950"/>
                </a:moveTo>
                <a:lnTo>
                  <a:pt x="1047750" y="0"/>
                </a:lnTo>
                <a:lnTo>
                  <a:pt x="1631950" y="419100"/>
                </a:lnTo>
                <a:lnTo>
                  <a:pt x="2006600" y="717550"/>
                </a:lnTo>
                <a:lnTo>
                  <a:pt x="2552700" y="1181100"/>
                </a:lnTo>
                <a:lnTo>
                  <a:pt x="2940050" y="2159000"/>
                </a:lnTo>
                <a:lnTo>
                  <a:pt x="1250950" y="3797300"/>
                </a:lnTo>
                <a:lnTo>
                  <a:pt x="984250" y="3695700"/>
                </a:lnTo>
                <a:lnTo>
                  <a:pt x="857250" y="3663950"/>
                </a:lnTo>
                <a:lnTo>
                  <a:pt x="660400" y="3606800"/>
                </a:lnTo>
                <a:lnTo>
                  <a:pt x="641350" y="3606800"/>
                </a:lnTo>
                <a:lnTo>
                  <a:pt x="622300" y="2533650"/>
                </a:lnTo>
                <a:lnTo>
                  <a:pt x="838200" y="2197100"/>
                </a:lnTo>
                <a:lnTo>
                  <a:pt x="971550" y="1263650"/>
                </a:lnTo>
                <a:lnTo>
                  <a:pt x="0" y="74295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57600"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953000" y="2895600"/>
            <a:ext cx="1371600" cy="338554"/>
          </a:xfrm>
          <a:prstGeom prst="rect">
            <a:avLst/>
          </a:prstGeom>
          <a:noFill/>
        </p:spPr>
        <p:txBody>
          <a:bodyPr wrap="square" rtlCol="0">
            <a:spAutoFit/>
          </a:bodyPr>
          <a:lstStyle/>
          <a:p>
            <a:r>
              <a:rPr lang="en-US" sz="1600" dirty="0" smtClean="0"/>
              <a:t>7612-93-1412</a:t>
            </a:r>
            <a:endParaRPr lang="en-US" sz="1600" dirty="0"/>
          </a:p>
        </p:txBody>
      </p:sp>
      <p:sp>
        <p:nvSpPr>
          <p:cNvPr id="17" name="Rectangular Callout 16"/>
          <p:cNvSpPr/>
          <p:nvPr/>
        </p:nvSpPr>
        <p:spPr>
          <a:xfrm>
            <a:off x="304800" y="145257"/>
            <a:ext cx="3200400" cy="1066800"/>
          </a:xfrm>
          <a:prstGeom prst="wedgeRectCallout">
            <a:avLst>
              <a:gd name="adj1" fmla="val 78641"/>
              <a:gd name="adj2" fmla="val 119292"/>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The county still had the single tax parcel. </a:t>
            </a:r>
            <a:endParaRPr lang="en-US" sz="2000" dirty="0">
              <a:solidFill>
                <a:schemeClr val="tx1"/>
              </a:solidFill>
            </a:endParaRPr>
          </a:p>
        </p:txBody>
      </p:sp>
    </p:spTree>
    <p:extLst>
      <p:ext uri="{BB962C8B-B14F-4D97-AF65-F5344CB8AC3E}">
        <p14:creationId xmlns:p14="http://schemas.microsoft.com/office/powerpoint/2010/main" val="23902363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3"/>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10" presetClass="exit" presetSubtype="0" fill="hold" grpId="0" nodeType="withEffect">
                                  <p:stCondLst>
                                    <p:cond delay="0"/>
                                  </p:stCondLst>
                                  <p:childTnLst>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oll.jpg"/>
          <p:cNvPicPr>
            <a:picLocks noChangeAspect="1"/>
          </p:cNvPicPr>
          <p:nvPr/>
        </p:nvPicPr>
        <p:blipFill>
          <a:blip r:embed="rId2" cstate="print"/>
          <a:stretch>
            <a:fillRect/>
          </a:stretch>
        </p:blipFill>
        <p:spPr>
          <a:xfrm>
            <a:off x="-304800" y="-152400"/>
            <a:ext cx="9677400" cy="7696200"/>
          </a:xfrm>
          <a:prstGeom prst="rect">
            <a:avLst/>
          </a:prstGeom>
        </p:spPr>
      </p:pic>
      <p:sp>
        <p:nvSpPr>
          <p:cNvPr id="2" name="Title 1"/>
          <p:cNvSpPr>
            <a:spLocks noGrp="1"/>
          </p:cNvSpPr>
          <p:nvPr>
            <p:ph type="title"/>
          </p:nvPr>
        </p:nvSpPr>
        <p:spPr>
          <a:xfrm>
            <a:off x="609600" y="1295400"/>
            <a:ext cx="7315200" cy="990600"/>
          </a:xfrm>
        </p:spPr>
        <p:txBody>
          <a:bodyPr>
            <a:normAutofit/>
          </a:bodyPr>
          <a:lstStyle/>
          <a:p>
            <a:pPr algn="l"/>
            <a:r>
              <a:rPr lang="en-US" dirty="0" smtClean="0">
                <a:latin typeface="Old English Text MT" pitchFamily="66" charset="0"/>
              </a:rPr>
              <a:t>North   Carolina  Constitution:</a:t>
            </a:r>
            <a:endParaRPr lang="en-US" dirty="0">
              <a:latin typeface="Old English Text MT" pitchFamily="66" charset="0"/>
            </a:endParaRPr>
          </a:p>
        </p:txBody>
      </p:sp>
      <p:sp>
        <p:nvSpPr>
          <p:cNvPr id="3" name="Content Placeholder 2"/>
          <p:cNvSpPr>
            <a:spLocks noGrp="1"/>
          </p:cNvSpPr>
          <p:nvPr>
            <p:ph idx="1"/>
          </p:nvPr>
        </p:nvSpPr>
        <p:spPr>
          <a:xfrm>
            <a:off x="0" y="1600200"/>
            <a:ext cx="8382000" cy="4495800"/>
          </a:xfrm>
        </p:spPr>
        <p:txBody>
          <a:bodyPr>
            <a:normAutofit/>
          </a:bodyPr>
          <a:lstStyle/>
          <a:p>
            <a:endParaRPr lang="en-US" dirty="0" smtClean="0">
              <a:latin typeface="Bookman Old Style" pitchFamily="18" charset="0"/>
            </a:endParaRPr>
          </a:p>
          <a:p>
            <a:pPr>
              <a:buNone/>
            </a:pPr>
            <a:r>
              <a:rPr lang="en-US" dirty="0" smtClean="0">
                <a:latin typeface="Bookman Old Style" pitchFamily="18" charset="0"/>
              </a:rPr>
              <a:t>             Article V  –  Finance</a:t>
            </a:r>
          </a:p>
          <a:p>
            <a:endParaRPr lang="en-US" sz="1000" dirty="0" smtClean="0">
              <a:latin typeface="Bookman Old Style" pitchFamily="18" charset="0"/>
            </a:endParaRPr>
          </a:p>
          <a:p>
            <a:pPr lvl="1">
              <a:buNone/>
            </a:pPr>
            <a:r>
              <a:rPr lang="en-US" dirty="0" smtClean="0">
                <a:latin typeface="Bookman Old Style" pitchFamily="18" charset="0"/>
              </a:rPr>
              <a:t>           Section 2.  State and local 					        taxation.</a:t>
            </a:r>
          </a:p>
          <a:p>
            <a:pPr lvl="1">
              <a:buNone/>
            </a:pPr>
            <a:endParaRPr lang="en-US" sz="900" dirty="0" smtClean="0">
              <a:latin typeface="Bookman Old Style" pitchFamily="18" charset="0"/>
            </a:endParaRPr>
          </a:p>
          <a:p>
            <a:pPr lvl="2">
              <a:buNone/>
            </a:pPr>
            <a:r>
              <a:rPr lang="en-US" sz="2800" dirty="0" smtClean="0">
                <a:latin typeface="Bookman Old Style" pitchFamily="18" charset="0"/>
              </a:rPr>
              <a:t>      (1)  Power of taxation.  The                       	power of taxation shall                     	be exercised in a just and 		equitable manner . . . </a:t>
            </a:r>
            <a:endParaRPr lang="en-US" sz="2800" dirty="0">
              <a:latin typeface="Bookman Old Style" pitchFamily="18" charset="0"/>
            </a:endParaRPr>
          </a:p>
        </p:txBody>
      </p:sp>
      <p:sp>
        <p:nvSpPr>
          <p:cNvPr id="4" name="Slide Number Placeholder 3"/>
          <p:cNvSpPr>
            <a:spLocks noGrp="1"/>
          </p:cNvSpPr>
          <p:nvPr>
            <p:ph type="sldNum" sz="quarter" idx="12"/>
          </p:nvPr>
        </p:nvSpPr>
        <p:spPr/>
        <p:txBody>
          <a:bodyPr/>
          <a:lstStyle/>
          <a:p>
            <a:fld id="{F47494AE-817C-4766-BE5B-98DDBBACC072}" type="slidenum">
              <a:rPr lang="en-US" smtClean="0"/>
              <a:pPr/>
              <a:t>9</a:t>
            </a:fld>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4"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to="" calcmode="lin" valueType="num">
                                      <p:cBhvr>
                                        <p:cTn id="13" dur="1" fill="hold"/>
                                        <p:tgtEl>
                                          <p:spTgt spid="3">
                                            <p:txEl>
                                              <p:pRg st="1" end="1"/>
                                            </p:txEl>
                                          </p:spTgt>
                                        </p:tgtEl>
                                        <p:attrNameLst>
                                          <p:attrName/>
                                        </p:attrNameLst>
                                      </p:cBhvr>
                                    </p:anim>
                                  </p:childTnLst>
                                </p:cTn>
                              </p:par>
                            </p:childTnLst>
                          </p:cTn>
                        </p:par>
                        <p:par>
                          <p:cTn id="14" fill="hold">
                            <p:stCondLst>
                              <p:cond delay="1000"/>
                            </p:stCondLst>
                            <p:childTnLst>
                              <p:par>
                                <p:cTn id="15" presetID="24"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par>
                          <p:cTn id="18" fill="hold">
                            <p:stCondLst>
                              <p:cond delay="1000"/>
                            </p:stCondLst>
                            <p:childTnLst>
                              <p:par>
                                <p:cTn id="19" presetID="24"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to="" calcmode="lin" valueType="num">
                                      <p:cBhvr>
                                        <p:cTn id="21"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rot="1155945">
            <a:off x="4124417" y="842647"/>
            <a:ext cx="4416436" cy="6812429"/>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rot="20938337">
            <a:off x="447639" y="1112248"/>
            <a:ext cx="4307848" cy="6689661"/>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066800" y="1371600"/>
            <a:ext cx="7086600" cy="5680528"/>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158401" y="1966722"/>
            <a:ext cx="8756999" cy="4586478"/>
          </a:xfrm>
          <a:prstGeom prst="rect">
            <a:avLst/>
          </a:prstGeom>
          <a:noFill/>
          <a:ln w="9525">
            <a:noFill/>
            <a:miter lim="800000"/>
            <a:headEnd/>
            <a:tailEnd/>
          </a:ln>
        </p:spPr>
      </p:pic>
      <p:cxnSp>
        <p:nvCxnSpPr>
          <p:cNvPr id="8" name="Straight Connector 7"/>
          <p:cNvCxnSpPr/>
          <p:nvPr/>
        </p:nvCxnSpPr>
        <p:spPr>
          <a:xfrm>
            <a:off x="838200" y="4419600"/>
            <a:ext cx="3810000" cy="0"/>
          </a:xfrm>
          <a:prstGeom prst="line">
            <a:avLst/>
          </a:prstGeom>
          <a:ln w="762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itle 6"/>
          <p:cNvSpPr txBox="1">
            <a:spLocks/>
          </p:cNvSpPr>
          <p:nvPr/>
        </p:nvSpPr>
        <p:spPr>
          <a:xfrm>
            <a:off x="457200" y="0"/>
            <a:ext cx="8458200" cy="1371600"/>
          </a:xfrm>
          <a:prstGeom prst="rect">
            <a:avLst/>
          </a:prstGeom>
          <a:solidFill>
            <a:schemeClr val="accent4">
              <a:lumMod val="60000"/>
              <a:lumOff val="40000"/>
            </a:schemeClr>
          </a:solidFill>
          <a:ln w="38100">
            <a:solidFill>
              <a:schemeClr val="bg1"/>
            </a:solidFill>
          </a:ln>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Deed of Trust:  1993 / 603</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effectLst>
                  <a:outerShdw blurRad="114300" dist="101600" dir="2700000" algn="tl" rotWithShape="0">
                    <a:srgbClr val="000000">
                      <a:alpha val="40000"/>
                    </a:srgbClr>
                  </a:outerShdw>
                </a:effectLst>
                <a:latin typeface="Albertus" pitchFamily="34" charset="0"/>
                <a:ea typeface="+mj-ea"/>
                <a:cs typeface="+mj-cs"/>
              </a:rPr>
              <a:t>Recorded:  June 11, 2013</a:t>
            </a:r>
            <a:endParaRPr kumimoji="0" lang="en-US" sz="4100" b="1" i="0" u="none" strike="noStrike" kern="1200" cap="none" spc="0" normalizeH="0" baseline="0" noProof="0" dirty="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p:txBody>
      </p:sp>
      <p:sp>
        <p:nvSpPr>
          <p:cNvPr id="9" name="Rounded Rectangular Callout 8"/>
          <p:cNvSpPr/>
          <p:nvPr/>
        </p:nvSpPr>
        <p:spPr>
          <a:xfrm>
            <a:off x="5181600" y="5257800"/>
            <a:ext cx="2514600" cy="1066800"/>
          </a:xfrm>
          <a:prstGeom prst="wedgeRoundRectCallout">
            <a:avLst>
              <a:gd name="adj1" fmla="val -72228"/>
              <a:gd name="adj2" fmla="val -121499"/>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This is the original deed for 1.94 acres. </a:t>
            </a:r>
            <a:endParaRPr lang="en-US" dirty="0">
              <a:solidFill>
                <a:schemeClr val="tx1"/>
              </a:solidFill>
            </a:endParaRPr>
          </a:p>
        </p:txBody>
      </p:sp>
    </p:spTree>
    <p:extLst>
      <p:ext uri="{BB962C8B-B14F-4D97-AF65-F5344CB8AC3E}">
        <p14:creationId xmlns:p14="http://schemas.microsoft.com/office/powerpoint/2010/main" val="5984720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childTnLst>
                          </p:cTn>
                        </p:par>
                        <p:par>
                          <p:cTn id="8" fill="hold">
                            <p:stCondLst>
                              <p:cond delay="0"/>
                            </p:stCondLst>
                            <p:childTnLst>
                              <p:par>
                                <p:cTn id="9" presetID="53"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rot="1160069">
            <a:off x="5287624" y="2016490"/>
            <a:ext cx="4538662" cy="647700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rot="21415211">
            <a:off x="2372188" y="1265744"/>
            <a:ext cx="4735087" cy="617220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rot="20892585">
            <a:off x="-96762" y="1099228"/>
            <a:ext cx="3938132" cy="6172200"/>
          </a:xfrm>
          <a:prstGeom prst="rect">
            <a:avLst/>
          </a:prstGeom>
          <a:noFill/>
          <a:ln w="9525">
            <a:noFill/>
            <a:miter lim="800000"/>
            <a:headEnd/>
            <a:tailEnd/>
          </a:ln>
        </p:spPr>
      </p:pic>
      <p:pic>
        <p:nvPicPr>
          <p:cNvPr id="10245" name="Picture 5"/>
          <p:cNvPicPr>
            <a:picLocks noChangeAspect="1" noChangeArrowheads="1"/>
          </p:cNvPicPr>
          <p:nvPr/>
        </p:nvPicPr>
        <p:blipFill>
          <a:blip r:embed="rId5" cstate="print"/>
          <a:srcRect/>
          <a:stretch>
            <a:fillRect/>
          </a:stretch>
        </p:blipFill>
        <p:spPr bwMode="auto">
          <a:xfrm>
            <a:off x="381001" y="1219200"/>
            <a:ext cx="8762999" cy="4840213"/>
          </a:xfrm>
          <a:prstGeom prst="rect">
            <a:avLst/>
          </a:prstGeom>
          <a:noFill/>
          <a:ln w="9525">
            <a:noFill/>
            <a:miter lim="800000"/>
            <a:headEnd/>
            <a:tailEnd/>
          </a:ln>
        </p:spPr>
      </p:pic>
      <p:pic>
        <p:nvPicPr>
          <p:cNvPr id="11266" name="Picture 2"/>
          <p:cNvPicPr>
            <a:picLocks noChangeAspect="1" noChangeArrowheads="1"/>
          </p:cNvPicPr>
          <p:nvPr/>
        </p:nvPicPr>
        <p:blipFill>
          <a:blip r:embed="rId6" cstate="print"/>
          <a:srcRect/>
          <a:stretch>
            <a:fillRect/>
          </a:stretch>
        </p:blipFill>
        <p:spPr bwMode="auto">
          <a:xfrm>
            <a:off x="0" y="1981200"/>
            <a:ext cx="9418569" cy="5067300"/>
          </a:xfrm>
          <a:prstGeom prst="rect">
            <a:avLst/>
          </a:prstGeom>
          <a:noFill/>
          <a:ln w="9525">
            <a:noFill/>
            <a:miter lim="800000"/>
            <a:headEnd/>
            <a:tailEnd/>
          </a:ln>
        </p:spPr>
      </p:pic>
      <p:sp>
        <p:nvSpPr>
          <p:cNvPr id="8" name="Oval 7"/>
          <p:cNvSpPr/>
          <p:nvPr/>
        </p:nvSpPr>
        <p:spPr>
          <a:xfrm>
            <a:off x="5562600" y="5486400"/>
            <a:ext cx="1295400" cy="609600"/>
          </a:xfrm>
          <a:prstGeom prst="ellipse">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6"/>
          <p:cNvSpPr txBox="1">
            <a:spLocks/>
          </p:cNvSpPr>
          <p:nvPr/>
        </p:nvSpPr>
        <p:spPr>
          <a:xfrm>
            <a:off x="457200" y="274638"/>
            <a:ext cx="8458200" cy="1477962"/>
          </a:xfrm>
          <a:prstGeom prst="rect">
            <a:avLst/>
          </a:prstGeom>
          <a:solidFill>
            <a:schemeClr val="accent4">
              <a:lumMod val="60000"/>
              <a:lumOff val="40000"/>
            </a:schemeClr>
          </a:solidFill>
          <a:ln w="38100">
            <a:solidFill>
              <a:schemeClr val="bg1"/>
            </a:solidFill>
          </a:ln>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smtClean="0">
                <a:ln w="6350">
                  <a:noFill/>
                </a:ln>
                <a:effectLst>
                  <a:outerShdw blurRad="114300" dist="101600" dir="2700000" algn="tl" rotWithShape="0">
                    <a:srgbClr val="000000">
                      <a:alpha val="40000"/>
                    </a:srgbClr>
                  </a:outerShdw>
                </a:effectLst>
                <a:uLnTx/>
                <a:uFillTx/>
                <a:latin typeface="Albertus" pitchFamily="34" charset="0"/>
                <a:ea typeface="+mj-ea"/>
                <a:cs typeface="+mj-cs"/>
              </a:rPr>
              <a:t>Trustee’s Deed:  2194 / 886</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100" b="1" dirty="0" smtClean="0">
                <a:ln w="6350">
                  <a:noFill/>
                </a:ln>
                <a:effectLst>
                  <a:outerShdw blurRad="114300" dist="101600" dir="2700000" algn="tl" rotWithShape="0">
                    <a:srgbClr val="000000">
                      <a:alpha val="40000"/>
                    </a:srgbClr>
                  </a:outerShdw>
                </a:effectLst>
                <a:latin typeface="Albertus" pitchFamily="34" charset="0"/>
                <a:ea typeface="+mj-ea"/>
                <a:cs typeface="+mj-cs"/>
              </a:rPr>
              <a:t>Recorded:  June 7, 2017</a:t>
            </a:r>
            <a:endParaRPr kumimoji="0" lang="en-US" sz="4100" b="1" i="0" u="none" strike="noStrike" kern="1200" cap="none" spc="0" normalizeH="0" baseline="0" noProof="0" dirty="0">
              <a:ln w="6350">
                <a:noFill/>
              </a:ln>
              <a:effectLst>
                <a:outerShdw blurRad="114300" dist="101600" dir="2700000" algn="tl" rotWithShape="0">
                  <a:srgbClr val="000000">
                    <a:alpha val="40000"/>
                  </a:srgbClr>
                </a:outerShdw>
              </a:effectLst>
              <a:uLnTx/>
              <a:uFillTx/>
              <a:latin typeface="Albertus" pitchFamily="34" charset="0"/>
              <a:ea typeface="+mj-ea"/>
              <a:cs typeface="+mj-cs"/>
            </a:endParaRPr>
          </a:p>
        </p:txBody>
      </p:sp>
    </p:spTree>
    <p:extLst>
      <p:ext uri="{BB962C8B-B14F-4D97-AF65-F5344CB8AC3E}">
        <p14:creationId xmlns:p14="http://schemas.microsoft.com/office/powerpoint/2010/main" val="367899794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1000" fill="hold"/>
                                        <p:tgtEl>
                                          <p:spTgt spid="11266"/>
                                        </p:tgtEl>
                                        <p:attrNameLst>
                                          <p:attrName>ppt_w</p:attrName>
                                        </p:attrNameLst>
                                      </p:cBhvr>
                                      <p:tavLst>
                                        <p:tav tm="0">
                                          <p:val>
                                            <p:strVal val="#ppt_w+.3"/>
                                          </p:val>
                                        </p:tav>
                                        <p:tav tm="100000">
                                          <p:val>
                                            <p:strVal val="#ppt_w"/>
                                          </p:val>
                                        </p:tav>
                                      </p:tavLst>
                                    </p:anim>
                                    <p:anim calcmode="lin" valueType="num">
                                      <p:cBhvr>
                                        <p:cTn id="8" dur="1000" fill="hold"/>
                                        <p:tgtEl>
                                          <p:spTgt spid="11266"/>
                                        </p:tgtEl>
                                        <p:attrNameLst>
                                          <p:attrName>ppt_h</p:attrName>
                                        </p:attrNameLst>
                                      </p:cBhvr>
                                      <p:tavLst>
                                        <p:tav tm="0">
                                          <p:val>
                                            <p:strVal val="#ppt_h"/>
                                          </p:val>
                                        </p:tav>
                                        <p:tav tm="100000">
                                          <p:val>
                                            <p:strVal val="#ppt_h"/>
                                          </p:val>
                                        </p:tav>
                                      </p:tavLst>
                                    </p:anim>
                                    <p:animEffect transition="in" filter="fade">
                                      <p:cBhvr>
                                        <p:cTn id="9" dur="1000"/>
                                        <p:tgtEl>
                                          <p:spTgt spid="11266"/>
                                        </p:tgtEl>
                                      </p:cBhvr>
                                    </p:animEffect>
                                  </p:childTnLst>
                                </p:cTn>
                              </p:par>
                            </p:childTnLst>
                          </p:cTn>
                        </p:par>
                        <p:par>
                          <p:cTn id="10" fill="hold">
                            <p:stCondLst>
                              <p:cond delay="1000"/>
                            </p:stCondLst>
                            <p:childTnLst>
                              <p:par>
                                <p:cTn id="11" presetID="43"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
                                        <p:tgtEl>
                                          <p:spTgt spid="8"/>
                                        </p:tgtEl>
                                      </p:cBhvr>
                                    </p:animEffect>
                                    <p:anim calcmode="lin" valueType="num">
                                      <p:cBhvr>
                                        <p:cTn id="14" dur="400" fill="hold"/>
                                        <p:tgtEl>
                                          <p:spTgt spid="8"/>
                                        </p:tgtEl>
                                        <p:attrNameLst>
                                          <p:attrName>ppt_x</p:attrName>
                                        </p:attrNameLst>
                                      </p:cBhvr>
                                      <p:tavLst>
                                        <p:tav tm="0">
                                          <p:val>
                                            <p:strVal val="#ppt_x"/>
                                          </p:val>
                                        </p:tav>
                                        <p:tav tm="100000">
                                          <p:val>
                                            <p:strVal val="#ppt_x"/>
                                          </p:val>
                                        </p:tav>
                                      </p:tavLst>
                                    </p:anim>
                                    <p:anim calcmode="lin" valueType="num">
                                      <p:cBhvr>
                                        <p:cTn id="15" dur="400" fill="hold"/>
                                        <p:tgtEl>
                                          <p:spTgt spid="8"/>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13265" y="-228600"/>
            <a:ext cx="9760967" cy="7620000"/>
          </a:xfrm>
          <a:prstGeom prst="rect">
            <a:avLst/>
          </a:prstGeom>
          <a:noFill/>
          <a:ln w="9525">
            <a:noFill/>
            <a:miter lim="800000"/>
            <a:headEnd/>
            <a:tailEnd/>
          </a:ln>
        </p:spPr>
      </p:pic>
      <p:sp>
        <p:nvSpPr>
          <p:cNvPr id="7" name="Freeform 6"/>
          <p:cNvSpPr/>
          <p:nvPr/>
        </p:nvSpPr>
        <p:spPr>
          <a:xfrm>
            <a:off x="3669323"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81225" y="2119313"/>
            <a:ext cx="2452688" cy="2947987"/>
          </a:xfrm>
          <a:custGeom>
            <a:avLst/>
            <a:gdLst>
              <a:gd name="connsiteX0" fmla="*/ 1485900 w 2452688"/>
              <a:gd name="connsiteY0" fmla="*/ 0 h 2947987"/>
              <a:gd name="connsiteX1" fmla="*/ 2452688 w 2452688"/>
              <a:gd name="connsiteY1" fmla="*/ 519112 h 2947987"/>
              <a:gd name="connsiteX2" fmla="*/ 2100263 w 2452688"/>
              <a:gd name="connsiteY2" fmla="*/ 2947987 h 2947987"/>
              <a:gd name="connsiteX3" fmla="*/ 1476375 w 2452688"/>
              <a:gd name="connsiteY3" fmla="*/ 2581275 h 2947987"/>
              <a:gd name="connsiteX4" fmla="*/ 442913 w 2452688"/>
              <a:gd name="connsiteY4" fmla="*/ 2547937 h 2947987"/>
              <a:gd name="connsiteX5" fmla="*/ 0 w 2452688"/>
              <a:gd name="connsiteY5" fmla="*/ 2419350 h 2947987"/>
              <a:gd name="connsiteX6" fmla="*/ 252413 w 2452688"/>
              <a:gd name="connsiteY6" fmla="*/ 2257425 h 2947987"/>
              <a:gd name="connsiteX7" fmla="*/ 714375 w 2452688"/>
              <a:gd name="connsiteY7" fmla="*/ 966787 h 2947987"/>
              <a:gd name="connsiteX8" fmla="*/ 195263 w 2452688"/>
              <a:gd name="connsiteY8" fmla="*/ 800100 h 2947987"/>
              <a:gd name="connsiteX9" fmla="*/ 900113 w 2452688"/>
              <a:gd name="connsiteY9" fmla="*/ 757237 h 2947987"/>
              <a:gd name="connsiteX10" fmla="*/ 1357313 w 2452688"/>
              <a:gd name="connsiteY10" fmla="*/ 290512 h 2947987"/>
              <a:gd name="connsiteX11" fmla="*/ 1438275 w 2452688"/>
              <a:gd name="connsiteY11" fmla="*/ 61912 h 2947987"/>
              <a:gd name="connsiteX12" fmla="*/ 1485900 w 2452688"/>
              <a:gd name="connsiteY12" fmla="*/ 0 h 294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8" h="2947987">
                <a:moveTo>
                  <a:pt x="1485900" y="0"/>
                </a:moveTo>
                <a:lnTo>
                  <a:pt x="2452688" y="519112"/>
                </a:lnTo>
                <a:lnTo>
                  <a:pt x="2100263" y="2947987"/>
                </a:lnTo>
                <a:lnTo>
                  <a:pt x="1476375" y="2581275"/>
                </a:lnTo>
                <a:lnTo>
                  <a:pt x="442913" y="2547937"/>
                </a:lnTo>
                <a:lnTo>
                  <a:pt x="0" y="2419350"/>
                </a:lnTo>
                <a:lnTo>
                  <a:pt x="252413" y="2257425"/>
                </a:lnTo>
                <a:lnTo>
                  <a:pt x="714375" y="966787"/>
                </a:lnTo>
                <a:lnTo>
                  <a:pt x="195263" y="800100"/>
                </a:lnTo>
                <a:lnTo>
                  <a:pt x="900113" y="757237"/>
                </a:lnTo>
                <a:lnTo>
                  <a:pt x="1357313" y="290512"/>
                </a:lnTo>
                <a:lnTo>
                  <a:pt x="1438275" y="61912"/>
                </a:lnTo>
                <a:lnTo>
                  <a:pt x="1485900" y="0"/>
                </a:lnTo>
                <a:close/>
              </a:path>
            </a:pathLst>
          </a:cu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278923" y="3575538"/>
            <a:ext cx="211015" cy="1441939"/>
          </a:xfrm>
          <a:custGeom>
            <a:avLst/>
            <a:gdLst>
              <a:gd name="connsiteX0" fmla="*/ 11723 w 211015"/>
              <a:gd name="connsiteY0" fmla="*/ 328247 h 1441939"/>
              <a:gd name="connsiteX1" fmla="*/ 211015 w 211015"/>
              <a:gd name="connsiteY1" fmla="*/ 0 h 1441939"/>
              <a:gd name="connsiteX2" fmla="*/ 0 w 211015"/>
              <a:gd name="connsiteY2" fmla="*/ 1441939 h 1441939"/>
              <a:gd name="connsiteX3" fmla="*/ 11723 w 211015"/>
              <a:gd name="connsiteY3" fmla="*/ 328247 h 1441939"/>
            </a:gdLst>
            <a:ahLst/>
            <a:cxnLst>
              <a:cxn ang="0">
                <a:pos x="connsiteX0" y="connsiteY0"/>
              </a:cxn>
              <a:cxn ang="0">
                <a:pos x="connsiteX1" y="connsiteY1"/>
              </a:cxn>
              <a:cxn ang="0">
                <a:pos x="connsiteX2" y="connsiteY2"/>
              </a:cxn>
              <a:cxn ang="0">
                <a:pos x="connsiteX3" y="connsiteY3"/>
              </a:cxn>
            </a:cxnLst>
            <a:rect l="l" t="t" r="r" b="b"/>
            <a:pathLst>
              <a:path w="211015" h="1441939">
                <a:moveTo>
                  <a:pt x="11723" y="328247"/>
                </a:moveTo>
                <a:lnTo>
                  <a:pt x="211015" y="0"/>
                </a:lnTo>
                <a:lnTo>
                  <a:pt x="0" y="1441939"/>
                </a:lnTo>
                <a:lnTo>
                  <a:pt x="11723" y="32824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8000" y="3048000"/>
            <a:ext cx="1371600" cy="338554"/>
          </a:xfrm>
          <a:prstGeom prst="rect">
            <a:avLst/>
          </a:prstGeom>
          <a:noFill/>
        </p:spPr>
        <p:txBody>
          <a:bodyPr wrap="square" rtlCol="0">
            <a:spAutoFit/>
          </a:bodyPr>
          <a:lstStyle/>
          <a:p>
            <a:r>
              <a:rPr lang="en-US" sz="1600" dirty="0" smtClean="0"/>
              <a:t>7612-93-9200</a:t>
            </a:r>
            <a:endParaRPr lang="en-US" sz="1600" dirty="0"/>
          </a:p>
        </p:txBody>
      </p:sp>
      <p:sp>
        <p:nvSpPr>
          <p:cNvPr id="15" name="Freeform 14"/>
          <p:cNvSpPr/>
          <p:nvPr/>
        </p:nvSpPr>
        <p:spPr>
          <a:xfrm>
            <a:off x="3657600" y="1371600"/>
            <a:ext cx="2940050" cy="3797300"/>
          </a:xfrm>
          <a:custGeom>
            <a:avLst/>
            <a:gdLst>
              <a:gd name="connsiteX0" fmla="*/ 0 w 2940050"/>
              <a:gd name="connsiteY0" fmla="*/ 742950 h 3797300"/>
              <a:gd name="connsiteX1" fmla="*/ 1047750 w 2940050"/>
              <a:gd name="connsiteY1" fmla="*/ 0 h 3797300"/>
              <a:gd name="connsiteX2" fmla="*/ 1631950 w 2940050"/>
              <a:gd name="connsiteY2" fmla="*/ 419100 h 3797300"/>
              <a:gd name="connsiteX3" fmla="*/ 2006600 w 2940050"/>
              <a:gd name="connsiteY3" fmla="*/ 717550 h 3797300"/>
              <a:gd name="connsiteX4" fmla="*/ 2552700 w 2940050"/>
              <a:gd name="connsiteY4" fmla="*/ 1181100 h 3797300"/>
              <a:gd name="connsiteX5" fmla="*/ 2940050 w 2940050"/>
              <a:gd name="connsiteY5" fmla="*/ 2159000 h 3797300"/>
              <a:gd name="connsiteX6" fmla="*/ 1250950 w 2940050"/>
              <a:gd name="connsiteY6" fmla="*/ 3797300 h 3797300"/>
              <a:gd name="connsiteX7" fmla="*/ 984250 w 2940050"/>
              <a:gd name="connsiteY7" fmla="*/ 3695700 h 3797300"/>
              <a:gd name="connsiteX8" fmla="*/ 857250 w 2940050"/>
              <a:gd name="connsiteY8" fmla="*/ 3663950 h 3797300"/>
              <a:gd name="connsiteX9" fmla="*/ 660400 w 2940050"/>
              <a:gd name="connsiteY9" fmla="*/ 3606800 h 3797300"/>
              <a:gd name="connsiteX10" fmla="*/ 641350 w 2940050"/>
              <a:gd name="connsiteY10" fmla="*/ 3606800 h 3797300"/>
              <a:gd name="connsiteX11" fmla="*/ 622300 w 2940050"/>
              <a:gd name="connsiteY11" fmla="*/ 2533650 h 3797300"/>
              <a:gd name="connsiteX12" fmla="*/ 838200 w 2940050"/>
              <a:gd name="connsiteY12" fmla="*/ 2197100 h 3797300"/>
              <a:gd name="connsiteX13" fmla="*/ 971550 w 2940050"/>
              <a:gd name="connsiteY13" fmla="*/ 1263650 h 3797300"/>
              <a:gd name="connsiteX14" fmla="*/ 0 w 2940050"/>
              <a:gd name="connsiteY14" fmla="*/ 742950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0050" h="3797300">
                <a:moveTo>
                  <a:pt x="0" y="742950"/>
                </a:moveTo>
                <a:lnTo>
                  <a:pt x="1047750" y="0"/>
                </a:lnTo>
                <a:lnTo>
                  <a:pt x="1631950" y="419100"/>
                </a:lnTo>
                <a:lnTo>
                  <a:pt x="2006600" y="717550"/>
                </a:lnTo>
                <a:lnTo>
                  <a:pt x="2552700" y="1181100"/>
                </a:lnTo>
                <a:lnTo>
                  <a:pt x="2940050" y="2159000"/>
                </a:lnTo>
                <a:lnTo>
                  <a:pt x="1250950" y="3797300"/>
                </a:lnTo>
                <a:lnTo>
                  <a:pt x="984250" y="3695700"/>
                </a:lnTo>
                <a:lnTo>
                  <a:pt x="857250" y="3663950"/>
                </a:lnTo>
                <a:lnTo>
                  <a:pt x="660400" y="3606800"/>
                </a:lnTo>
                <a:lnTo>
                  <a:pt x="641350" y="3606800"/>
                </a:lnTo>
                <a:lnTo>
                  <a:pt x="622300" y="2533650"/>
                </a:lnTo>
                <a:lnTo>
                  <a:pt x="838200" y="2197100"/>
                </a:lnTo>
                <a:lnTo>
                  <a:pt x="971550" y="1263650"/>
                </a:lnTo>
                <a:lnTo>
                  <a:pt x="0" y="74295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57600" y="1371600"/>
            <a:ext cx="2930769" cy="3786554"/>
          </a:xfrm>
          <a:custGeom>
            <a:avLst/>
            <a:gdLst>
              <a:gd name="connsiteX0" fmla="*/ 1055077 w 2930769"/>
              <a:gd name="connsiteY0" fmla="*/ 0 h 3786554"/>
              <a:gd name="connsiteX1" fmla="*/ 1969477 w 2930769"/>
              <a:gd name="connsiteY1" fmla="*/ 679938 h 3786554"/>
              <a:gd name="connsiteX2" fmla="*/ 2532185 w 2930769"/>
              <a:gd name="connsiteY2" fmla="*/ 1172308 h 3786554"/>
              <a:gd name="connsiteX3" fmla="*/ 2930769 w 2930769"/>
              <a:gd name="connsiteY3" fmla="*/ 2157046 h 3786554"/>
              <a:gd name="connsiteX4" fmla="*/ 1242646 w 2930769"/>
              <a:gd name="connsiteY4" fmla="*/ 3786554 h 3786554"/>
              <a:gd name="connsiteX5" fmla="*/ 1055077 w 2930769"/>
              <a:gd name="connsiteY5" fmla="*/ 3716215 h 3786554"/>
              <a:gd name="connsiteX6" fmla="*/ 937846 w 2930769"/>
              <a:gd name="connsiteY6" fmla="*/ 3681046 h 3786554"/>
              <a:gd name="connsiteX7" fmla="*/ 785446 w 2930769"/>
              <a:gd name="connsiteY7" fmla="*/ 3645877 h 3786554"/>
              <a:gd name="connsiteX8" fmla="*/ 679939 w 2930769"/>
              <a:gd name="connsiteY8" fmla="*/ 3622431 h 3786554"/>
              <a:gd name="connsiteX9" fmla="*/ 597877 w 2930769"/>
              <a:gd name="connsiteY9" fmla="*/ 3622431 h 3786554"/>
              <a:gd name="connsiteX10" fmla="*/ 973015 w 2930769"/>
              <a:gd name="connsiteY10" fmla="*/ 1254369 h 3786554"/>
              <a:gd name="connsiteX11" fmla="*/ 0 w 2930769"/>
              <a:gd name="connsiteY11" fmla="*/ 738554 h 3786554"/>
              <a:gd name="connsiteX12" fmla="*/ 1055077 w 2930769"/>
              <a:gd name="connsiteY12" fmla="*/ 0 h 378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0769" h="3786554">
                <a:moveTo>
                  <a:pt x="1055077" y="0"/>
                </a:moveTo>
                <a:lnTo>
                  <a:pt x="1969477" y="679938"/>
                </a:lnTo>
                <a:lnTo>
                  <a:pt x="2532185" y="1172308"/>
                </a:lnTo>
                <a:lnTo>
                  <a:pt x="2930769" y="2157046"/>
                </a:lnTo>
                <a:lnTo>
                  <a:pt x="1242646" y="3786554"/>
                </a:lnTo>
                <a:lnTo>
                  <a:pt x="1055077" y="3716215"/>
                </a:lnTo>
                <a:lnTo>
                  <a:pt x="937846" y="3681046"/>
                </a:lnTo>
                <a:lnTo>
                  <a:pt x="785446" y="3645877"/>
                </a:lnTo>
                <a:lnTo>
                  <a:pt x="679939" y="3622431"/>
                </a:lnTo>
                <a:lnTo>
                  <a:pt x="597877" y="3622431"/>
                </a:lnTo>
                <a:lnTo>
                  <a:pt x="973015" y="1254369"/>
                </a:lnTo>
                <a:lnTo>
                  <a:pt x="0" y="738554"/>
                </a:lnTo>
                <a:lnTo>
                  <a:pt x="1055077" y="0"/>
                </a:lnTo>
                <a:close/>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800600" y="2895600"/>
            <a:ext cx="1371600" cy="338554"/>
          </a:xfrm>
          <a:prstGeom prst="rect">
            <a:avLst/>
          </a:prstGeom>
          <a:noFill/>
          <a:ln>
            <a:noFill/>
          </a:ln>
        </p:spPr>
        <p:txBody>
          <a:bodyPr wrap="square" rtlCol="0">
            <a:spAutoFit/>
          </a:bodyPr>
          <a:lstStyle/>
          <a:p>
            <a:r>
              <a:rPr lang="en-US" sz="1600" dirty="0" smtClean="0"/>
              <a:t>7612-93-1412</a:t>
            </a:r>
            <a:endParaRPr lang="en-US" sz="1600" dirty="0"/>
          </a:p>
        </p:txBody>
      </p:sp>
      <p:sp>
        <p:nvSpPr>
          <p:cNvPr id="17" name="Rectangular Callout 16"/>
          <p:cNvSpPr/>
          <p:nvPr/>
        </p:nvSpPr>
        <p:spPr>
          <a:xfrm>
            <a:off x="609600" y="0"/>
            <a:ext cx="3200400" cy="1295400"/>
          </a:xfrm>
          <a:prstGeom prst="wedgeRectCallout">
            <a:avLst>
              <a:gd name="adj1" fmla="val 78641"/>
              <a:gd name="adj2" fmla="val 119292"/>
            </a:avLst>
          </a:prstGeom>
          <a:solidFill>
            <a:srgbClr val="F9E3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The county still had the single tax parcel, </a:t>
            </a:r>
            <a:r>
              <a:rPr lang="en-US" sz="2000" dirty="0" smtClean="0">
                <a:solidFill>
                  <a:schemeClr val="bg1"/>
                </a:solidFill>
              </a:rPr>
              <a:t> </a:t>
            </a:r>
            <a:endParaRPr lang="en-US" sz="2000" dirty="0">
              <a:solidFill>
                <a:schemeClr val="bg1"/>
              </a:solidFill>
            </a:endParaRPr>
          </a:p>
        </p:txBody>
      </p:sp>
      <p:grpSp>
        <p:nvGrpSpPr>
          <p:cNvPr id="18" name="Group 17"/>
          <p:cNvGrpSpPr/>
          <p:nvPr/>
        </p:nvGrpSpPr>
        <p:grpSpPr>
          <a:xfrm>
            <a:off x="152400" y="4343400"/>
            <a:ext cx="3644189" cy="2133600"/>
            <a:chOff x="152400" y="4343400"/>
            <a:chExt cx="3644189" cy="2133600"/>
          </a:xfrm>
        </p:grpSpPr>
        <p:sp>
          <p:nvSpPr>
            <p:cNvPr id="19" name="Rectangular Callout 18"/>
            <p:cNvSpPr/>
            <p:nvPr/>
          </p:nvSpPr>
          <p:spPr>
            <a:xfrm>
              <a:off x="152400" y="4343400"/>
              <a:ext cx="3276600" cy="1752600"/>
            </a:xfrm>
            <a:prstGeom prst="wedgeRectCallout">
              <a:avLst>
                <a:gd name="adj1" fmla="val 77111"/>
                <a:gd name="adj2" fmla="val -63610"/>
              </a:avLst>
            </a:prstGeom>
            <a:solidFill>
              <a:srgbClr val="16F6C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Until  the bank foreclosed on the Deed of Trust and the Trustee’s Deed was recorded in DB  2191 / 886, creating two parcels. </a:t>
              </a:r>
            </a:p>
          </p:txBody>
        </p:sp>
        <p:grpSp>
          <p:nvGrpSpPr>
            <p:cNvPr id="16" name="Group 15"/>
            <p:cNvGrpSpPr/>
            <p:nvPr/>
          </p:nvGrpSpPr>
          <p:grpSpPr>
            <a:xfrm>
              <a:off x="152400" y="4343400"/>
              <a:ext cx="3644189" cy="2133600"/>
              <a:chOff x="152400" y="4343400"/>
              <a:chExt cx="3644189" cy="2133600"/>
            </a:xfrm>
          </p:grpSpPr>
          <p:sp>
            <p:nvSpPr>
              <p:cNvPr id="20" name="Rectangular Callout 19"/>
              <p:cNvSpPr/>
              <p:nvPr/>
            </p:nvSpPr>
            <p:spPr>
              <a:xfrm>
                <a:off x="152400" y="4343400"/>
                <a:ext cx="3276600" cy="2133600"/>
              </a:xfrm>
              <a:prstGeom prst="wedgeRectCallout">
                <a:avLst>
                  <a:gd name="adj1" fmla="val 85340"/>
                  <a:gd name="adj2" fmla="val -46888"/>
                </a:avLst>
              </a:prstGeom>
              <a:solidFill>
                <a:srgbClr val="16F6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until the bank foreclosed on the Deed of Trust and recorded the Trustee’s Deed in DB  2191 / 886, creating two parcels. </a:t>
                </a:r>
              </a:p>
            </p:txBody>
          </p:sp>
          <p:sp>
            <p:nvSpPr>
              <p:cNvPr id="14" name="Freeform 13"/>
              <p:cNvSpPr/>
              <p:nvPr/>
            </p:nvSpPr>
            <p:spPr>
              <a:xfrm>
                <a:off x="3332486" y="4600575"/>
                <a:ext cx="464103" cy="195039"/>
              </a:xfrm>
              <a:custGeom>
                <a:avLst/>
                <a:gdLst>
                  <a:gd name="connsiteX0" fmla="*/ 453702 w 464103"/>
                  <a:gd name="connsiteY0" fmla="*/ 0 h 195039"/>
                  <a:gd name="connsiteX1" fmla="*/ 453702 w 464103"/>
                  <a:gd name="connsiteY1" fmla="*/ 0 h 195039"/>
                  <a:gd name="connsiteX2" fmla="*/ 463227 w 464103"/>
                  <a:gd name="connsiteY2" fmla="*/ 42863 h 195039"/>
                  <a:gd name="connsiteX3" fmla="*/ 458464 w 464103"/>
                  <a:gd name="connsiteY3" fmla="*/ 95250 h 195039"/>
                  <a:gd name="connsiteX4" fmla="*/ 453702 w 464103"/>
                  <a:gd name="connsiteY4" fmla="*/ 109538 h 195039"/>
                  <a:gd name="connsiteX5" fmla="*/ 406077 w 464103"/>
                  <a:gd name="connsiteY5" fmla="*/ 157163 h 195039"/>
                  <a:gd name="connsiteX6" fmla="*/ 391789 w 464103"/>
                  <a:gd name="connsiteY6" fmla="*/ 166688 h 195039"/>
                  <a:gd name="connsiteX7" fmla="*/ 363214 w 464103"/>
                  <a:gd name="connsiteY7" fmla="*/ 176213 h 195039"/>
                  <a:gd name="connsiteX8" fmla="*/ 215577 w 464103"/>
                  <a:gd name="connsiteY8" fmla="*/ 185738 h 195039"/>
                  <a:gd name="connsiteX9" fmla="*/ 6027 w 464103"/>
                  <a:gd name="connsiteY9" fmla="*/ 180975 h 195039"/>
                  <a:gd name="connsiteX10" fmla="*/ 1264 w 464103"/>
                  <a:gd name="connsiteY10" fmla="*/ 166688 h 195039"/>
                  <a:gd name="connsiteX11" fmla="*/ 6027 w 464103"/>
                  <a:gd name="connsiteY11" fmla="*/ 133350 h 195039"/>
                  <a:gd name="connsiteX12" fmla="*/ 34602 w 464103"/>
                  <a:gd name="connsiteY12" fmla="*/ 114300 h 195039"/>
                  <a:gd name="connsiteX13" fmla="*/ 48889 w 464103"/>
                  <a:gd name="connsiteY13" fmla="*/ 104775 h 195039"/>
                  <a:gd name="connsiteX14" fmla="*/ 63177 w 464103"/>
                  <a:gd name="connsiteY14" fmla="*/ 95250 h 195039"/>
                  <a:gd name="connsiteX15" fmla="*/ 72702 w 464103"/>
                  <a:gd name="connsiteY15" fmla="*/ 80963 h 195039"/>
                  <a:gd name="connsiteX16" fmla="*/ 72702 w 464103"/>
                  <a:gd name="connsiteY16" fmla="*/ 80963 h 195039"/>
                  <a:gd name="connsiteX17" fmla="*/ 63177 w 464103"/>
                  <a:gd name="connsiteY17" fmla="*/ 52388 h 195039"/>
                  <a:gd name="connsiteX18" fmla="*/ 158427 w 464103"/>
                  <a:gd name="connsiteY18" fmla="*/ 38100 h 195039"/>
                  <a:gd name="connsiteX19" fmla="*/ 453702 w 464103"/>
                  <a:gd name="connsiteY19" fmla="*/ 0 h 19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4103" h="195039">
                    <a:moveTo>
                      <a:pt x="453702" y="0"/>
                    </a:moveTo>
                    <a:lnTo>
                      <a:pt x="453702" y="0"/>
                    </a:lnTo>
                    <a:cubicBezTo>
                      <a:pt x="456877" y="14288"/>
                      <a:pt x="462496" y="28245"/>
                      <a:pt x="463227" y="42863"/>
                    </a:cubicBezTo>
                    <a:cubicBezTo>
                      <a:pt x="464103" y="60375"/>
                      <a:pt x="460944" y="77892"/>
                      <a:pt x="458464" y="95250"/>
                    </a:cubicBezTo>
                    <a:cubicBezTo>
                      <a:pt x="457754" y="100220"/>
                      <a:pt x="456140" y="105150"/>
                      <a:pt x="453702" y="109538"/>
                    </a:cubicBezTo>
                    <a:cubicBezTo>
                      <a:pt x="435027" y="143155"/>
                      <a:pt x="437452" y="136246"/>
                      <a:pt x="406077" y="157163"/>
                    </a:cubicBezTo>
                    <a:cubicBezTo>
                      <a:pt x="401314" y="160338"/>
                      <a:pt x="397219" y="164878"/>
                      <a:pt x="391789" y="166688"/>
                    </a:cubicBezTo>
                    <a:lnTo>
                      <a:pt x="363214" y="176213"/>
                    </a:lnTo>
                    <a:cubicBezTo>
                      <a:pt x="306734" y="195039"/>
                      <a:pt x="353918" y="180797"/>
                      <a:pt x="215577" y="185738"/>
                    </a:cubicBezTo>
                    <a:cubicBezTo>
                      <a:pt x="145727" y="184150"/>
                      <a:pt x="75621" y="187161"/>
                      <a:pt x="6027" y="180975"/>
                    </a:cubicBezTo>
                    <a:cubicBezTo>
                      <a:pt x="1027" y="180531"/>
                      <a:pt x="1264" y="171708"/>
                      <a:pt x="1264" y="166688"/>
                    </a:cubicBezTo>
                    <a:cubicBezTo>
                      <a:pt x="1264" y="155462"/>
                      <a:pt x="0" y="142821"/>
                      <a:pt x="6027" y="133350"/>
                    </a:cubicBezTo>
                    <a:cubicBezTo>
                      <a:pt x="12173" y="123692"/>
                      <a:pt x="25077" y="120650"/>
                      <a:pt x="34602" y="114300"/>
                    </a:cubicBezTo>
                    <a:lnTo>
                      <a:pt x="48889" y="104775"/>
                    </a:lnTo>
                    <a:lnTo>
                      <a:pt x="63177" y="95250"/>
                    </a:lnTo>
                    <a:cubicBezTo>
                      <a:pt x="66352" y="90488"/>
                      <a:pt x="92546" y="76201"/>
                      <a:pt x="72702" y="80963"/>
                    </a:cubicBezTo>
                    <a:lnTo>
                      <a:pt x="72702" y="80963"/>
                    </a:lnTo>
                    <a:lnTo>
                      <a:pt x="63177" y="52388"/>
                    </a:lnTo>
                    <a:lnTo>
                      <a:pt x="158427" y="38100"/>
                    </a:lnTo>
                    <a:lnTo>
                      <a:pt x="453702" y="0"/>
                    </a:lnTo>
                    <a:close/>
                  </a:path>
                </a:pathLst>
              </a:custGeom>
              <a:solidFill>
                <a:srgbClr val="16F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4834330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strVal val="ppt_h"/>
                                          </p:val>
                                        </p:tav>
                                      </p:tavLst>
                                    </p:anim>
                                    <p:set>
                                      <p:cBhvr>
                                        <p:cTn id="8" dur="1" fill="hold">
                                          <p:stCondLst>
                                            <p:cond delay="499"/>
                                          </p:stCondLst>
                                        </p:cTn>
                                        <p:tgtEl>
                                          <p:spTgt spid="17"/>
                                        </p:tgtEl>
                                        <p:attrNameLst>
                                          <p:attrName>style.visibility</p:attrName>
                                        </p:attrNameLst>
                                      </p:cBhvr>
                                      <p:to>
                                        <p:strVal val="hidden"/>
                                      </p:to>
                                    </p:set>
                                  </p:childTnLst>
                                </p:cTn>
                              </p:par>
                              <p:par>
                                <p:cTn id="9" presetID="53"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304800"/>
            <a:ext cx="8229600" cy="1554162"/>
          </a:xfrm>
        </p:spPr>
        <p:txBody>
          <a:bodyPr>
            <a:normAutofit fontScale="90000"/>
          </a:bodyPr>
          <a:lstStyle/>
          <a:p>
            <a:r>
              <a:rPr lang="en-US" dirty="0" smtClean="0">
                <a:latin typeface="Albertus" pitchFamily="34" charset="0"/>
              </a:rPr>
              <a:t>The problem </a:t>
            </a:r>
            <a:r>
              <a:rPr lang="en-US" dirty="0" smtClean="0">
                <a:latin typeface="Albertus" pitchFamily="34" charset="0"/>
              </a:rPr>
              <a:t>really occurred </a:t>
            </a:r>
            <a:r>
              <a:rPr lang="en-US" dirty="0" smtClean="0">
                <a:latin typeface="Albertus" pitchFamily="34" charset="0"/>
              </a:rPr>
              <a:t>because the bank missed the second deed. </a:t>
            </a:r>
            <a:endParaRPr lang="en-US" dirty="0">
              <a:latin typeface="Albertus" pitchFamily="34" charset="0"/>
            </a:endParaRPr>
          </a:p>
        </p:txBody>
      </p:sp>
      <p:sp>
        <p:nvSpPr>
          <p:cNvPr id="3" name="Content Placeholder 2"/>
          <p:cNvSpPr>
            <a:spLocks noGrp="1"/>
          </p:cNvSpPr>
          <p:nvPr>
            <p:ph idx="1"/>
          </p:nvPr>
        </p:nvSpPr>
        <p:spPr>
          <a:xfrm>
            <a:off x="457200" y="2012949"/>
            <a:ext cx="8229600" cy="4525963"/>
          </a:xfrm>
        </p:spPr>
        <p:txBody>
          <a:bodyPr/>
          <a:lstStyle/>
          <a:p>
            <a:endParaRPr lang="en-US" sz="800" dirty="0" smtClean="0"/>
          </a:p>
          <a:p>
            <a:r>
              <a:rPr lang="en-US" dirty="0" smtClean="0"/>
              <a:t>But, if the county had required the recording of an affidavit or instrument of combination before merging the two,</a:t>
            </a:r>
          </a:p>
          <a:p>
            <a:r>
              <a:rPr lang="en-US" dirty="0" smtClean="0"/>
              <a:t>The bank would have included the 0.04 acre tract in the deed of trust, in 2013;  </a:t>
            </a:r>
          </a:p>
          <a:p>
            <a:r>
              <a:rPr lang="en-US" dirty="0" smtClean="0"/>
              <a:t>And the 0.04 acre tract would not have become an orphaned parcel with the foreclosure, in 2017. </a:t>
            </a:r>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93</a:t>
            </a:fld>
            <a:endParaRPr lang="en-US"/>
          </a:p>
        </p:txBody>
      </p:sp>
    </p:spTree>
    <p:extLst>
      <p:ext uri="{BB962C8B-B14F-4D97-AF65-F5344CB8AC3E}">
        <p14:creationId xmlns:p14="http://schemas.microsoft.com/office/powerpoint/2010/main" val="19118944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to="" calcmode="lin" valueType="num">
                                      <p:cBhvr>
                                        <p:cTn id="14" dur="1" fill="hold"/>
                                        <p:tgtEl>
                                          <p:spTgt spid="3">
                                            <p:txEl>
                                              <p:pRg st="1" end="1"/>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to="" calcmode="lin" valueType="num">
                                      <p:cBhvr>
                                        <p:cTn id="19" dur="1" fill="hold"/>
                                        <p:tgtEl>
                                          <p:spTgt spid="3">
                                            <p:txEl>
                                              <p:pRg st="2" end="2"/>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to="" calcmode="lin" valueType="num">
                                      <p:cBhvr>
                                        <p:cTn id="24"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mn-lt"/>
              </a:rPr>
              <a:t>Where do we go from here?</a:t>
            </a:r>
            <a:endParaRPr lang="en-US" dirty="0">
              <a:latin typeface="+mn-lt"/>
            </a:endParaRPr>
          </a:p>
        </p:txBody>
      </p:sp>
      <p:sp>
        <p:nvSpPr>
          <p:cNvPr id="3" name="Content Placeholder 2"/>
          <p:cNvSpPr>
            <a:spLocks noGrp="1"/>
          </p:cNvSpPr>
          <p:nvPr>
            <p:ph idx="1"/>
          </p:nvPr>
        </p:nvSpPr>
        <p:spPr/>
        <p:txBody>
          <a:bodyPr/>
          <a:lstStyle/>
          <a:p>
            <a:pPr>
              <a:lnSpc>
                <a:spcPct val="150000"/>
              </a:lnSpc>
            </a:pPr>
            <a:r>
              <a:rPr lang="en-US" dirty="0"/>
              <a:t>The Land Records Management </a:t>
            </a:r>
            <a:r>
              <a:rPr lang="en-US" dirty="0" smtClean="0"/>
              <a:t>Division  </a:t>
            </a:r>
            <a:r>
              <a:rPr lang="en-US" dirty="0"/>
              <a:t>does not recommend </a:t>
            </a:r>
            <a:r>
              <a:rPr lang="en-US" dirty="0" smtClean="0"/>
              <a:t>counties </a:t>
            </a:r>
            <a:r>
              <a:rPr lang="en-US" dirty="0"/>
              <a:t>go through their parcels to split out the parcels that were combined without some document being filed in the register of deeds.  </a:t>
            </a:r>
          </a:p>
          <a:p>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94</a:t>
            </a:fld>
            <a:endParaRPr lang="en-US"/>
          </a:p>
        </p:txBody>
      </p:sp>
    </p:spTree>
    <p:extLst>
      <p:ext uri="{BB962C8B-B14F-4D97-AF65-F5344CB8AC3E}">
        <p14:creationId xmlns:p14="http://schemas.microsoft.com/office/powerpoint/2010/main" val="9120048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 more practical approach</a:t>
            </a:r>
            <a:endParaRPr lang="en-US" dirty="0">
              <a:latin typeface="+mn-lt"/>
            </a:endParaRP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r>
              <a:rPr lang="en-US" dirty="0" smtClean="0"/>
              <a:t>Is to be cognizant that a document recorded in the register of deeds office is needed to make changes to the tax parcels. </a:t>
            </a:r>
          </a:p>
          <a:p>
            <a:endParaRPr lang="en-US" dirty="0" smtClean="0"/>
          </a:p>
          <a:p>
            <a:r>
              <a:rPr lang="en-US" dirty="0" smtClean="0"/>
              <a:t>The existing parcels that are already combined when they </a:t>
            </a:r>
            <a:r>
              <a:rPr lang="en-US" dirty="0" smtClean="0"/>
              <a:t>really should </a:t>
            </a:r>
            <a:r>
              <a:rPr lang="en-US" dirty="0" smtClean="0"/>
              <a:t>not have been,</a:t>
            </a:r>
          </a:p>
          <a:p>
            <a:pPr marL="0" indent="0">
              <a:buNone/>
            </a:pPr>
            <a:endParaRPr lang="en-US" dirty="0" smtClean="0"/>
          </a:p>
          <a:p>
            <a:r>
              <a:rPr lang="en-US" dirty="0" smtClean="0"/>
              <a:t>Can be corrected </a:t>
            </a:r>
            <a:r>
              <a:rPr lang="en-US" dirty="0" smtClean="0"/>
              <a:t>whenever </a:t>
            </a:r>
            <a:r>
              <a:rPr lang="en-US" dirty="0" smtClean="0"/>
              <a:t>they are transferred to a new owner. </a:t>
            </a:r>
          </a:p>
          <a:p>
            <a:endParaRPr lang="en-US" dirty="0"/>
          </a:p>
        </p:txBody>
      </p:sp>
      <p:sp>
        <p:nvSpPr>
          <p:cNvPr id="4" name="Slide Number Placeholder 3"/>
          <p:cNvSpPr>
            <a:spLocks noGrp="1"/>
          </p:cNvSpPr>
          <p:nvPr>
            <p:ph type="sldNum" sz="quarter" idx="12"/>
          </p:nvPr>
        </p:nvSpPr>
        <p:spPr/>
        <p:txBody>
          <a:bodyPr/>
          <a:lstStyle/>
          <a:p>
            <a:fld id="{F47494AE-817C-4766-BE5B-98DDBBACC072}" type="slidenum">
              <a:rPr lang="en-US" smtClean="0"/>
              <a:pPr/>
              <a:t>95</a:t>
            </a:fld>
            <a:endParaRPr lang="en-US"/>
          </a:p>
        </p:txBody>
      </p:sp>
    </p:spTree>
    <p:extLst>
      <p:ext uri="{BB962C8B-B14F-4D97-AF65-F5344CB8AC3E}">
        <p14:creationId xmlns:p14="http://schemas.microsoft.com/office/powerpoint/2010/main" val="20628973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67400" y="0"/>
            <a:ext cx="32766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Is anything wrong with this map? </a:t>
            </a:r>
            <a:endParaRPr lang="en-US" sz="3200" dirty="0">
              <a:solidFill>
                <a:schemeClr val="tx1"/>
              </a:solidFill>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96</a:t>
            </a:fld>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5925553" cy="6858000"/>
          </a:xfrm>
          <a:prstGeom prst="rect">
            <a:avLst/>
          </a:prstGeom>
          <a:noFill/>
          <a:ln w="9525">
            <a:noFill/>
            <a:miter lim="800000"/>
            <a:headEnd/>
            <a:tailEnd/>
          </a:ln>
        </p:spPr>
      </p:pic>
      <p:sp>
        <p:nvSpPr>
          <p:cNvPr id="13" name="Rectangle 12"/>
          <p:cNvSpPr/>
          <p:nvPr/>
        </p:nvSpPr>
        <p:spPr>
          <a:xfrm>
            <a:off x="5667877" y="138113"/>
            <a:ext cx="3276600" cy="1161288"/>
          </a:xfrm>
          <a:prstGeom prst="rect">
            <a:avLst/>
          </a:prstGeom>
          <a:solidFill>
            <a:schemeClr val="bg1"/>
          </a:solid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Soooooooo</a:t>
            </a:r>
            <a:r>
              <a:rPr lang="en-US" sz="3200" dirty="0" smtClean="0">
                <a:solidFill>
                  <a:schemeClr val="tx1"/>
                </a:solidFill>
              </a:rPr>
              <a:t>, in conclusion </a:t>
            </a:r>
            <a:endParaRPr lang="en-US" sz="3200" dirty="0">
              <a:solidFill>
                <a:schemeClr val="tx1"/>
              </a:solidFill>
            </a:endParaRPr>
          </a:p>
        </p:txBody>
      </p:sp>
    </p:spTree>
    <p:extLst>
      <p:ext uri="{BB962C8B-B14F-4D97-AF65-F5344CB8AC3E}">
        <p14:creationId xmlns:p14="http://schemas.microsoft.com/office/powerpoint/2010/main" val="18009633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par>
                                <p:cTn id="11" presetID="53" presetClass="entr" presetSubtype="16"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867400" y="0"/>
            <a:ext cx="32766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dirty="0" smtClean="0">
                <a:solidFill>
                  <a:schemeClr val="tx1"/>
                </a:solidFill>
              </a:rPr>
              <a:t>Is anything wrong with this map? </a:t>
            </a:r>
            <a:endParaRPr lang="en-US" sz="3200" dirty="0">
              <a:solidFill>
                <a:schemeClr val="tx1"/>
              </a:solidFill>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F47494AE-817C-4766-BE5B-98DDBBACC072}" type="slidenum">
              <a:rPr lang="en-US" smtClean="0"/>
              <a:pPr/>
              <a:t>97</a:t>
            </a:fld>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0" y="0"/>
            <a:ext cx="5925553" cy="6858000"/>
          </a:xfrm>
          <a:prstGeom prst="rect">
            <a:avLst/>
          </a:prstGeom>
          <a:noFill/>
          <a:ln w="9525">
            <a:noFill/>
            <a:miter lim="800000"/>
            <a:headEnd/>
            <a:tailEnd/>
          </a:ln>
        </p:spPr>
      </p:pic>
      <p:sp>
        <p:nvSpPr>
          <p:cNvPr id="8" name="Oval 7"/>
          <p:cNvSpPr/>
          <p:nvPr/>
        </p:nvSpPr>
        <p:spPr>
          <a:xfrm>
            <a:off x="4419600" y="2133600"/>
            <a:ext cx="1066800" cy="685800"/>
          </a:xfrm>
          <a:prstGeom prst="ellipse">
            <a:avLst/>
          </a:prstGeom>
          <a:noFill/>
          <a:ln w="7620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03338" y="86710"/>
            <a:ext cx="3983462" cy="1676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This is Mississippi, 		not Alabama</a:t>
            </a:r>
            <a:endParaRPr lang="en-US" sz="3200" dirty="0">
              <a:solidFill>
                <a:schemeClr val="tx1"/>
              </a:solidFill>
            </a:endParaRPr>
          </a:p>
        </p:txBody>
      </p:sp>
      <p:sp>
        <p:nvSpPr>
          <p:cNvPr id="10" name="Up Arrow 9"/>
          <p:cNvSpPr/>
          <p:nvPr/>
        </p:nvSpPr>
        <p:spPr>
          <a:xfrm rot="16200000">
            <a:off x="6487531" y="1208670"/>
            <a:ext cx="609600" cy="2459461"/>
          </a:xfrm>
          <a:prstGeom prst="upArrow">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28600" y="76200"/>
            <a:ext cx="8810625" cy="6038850"/>
            <a:chOff x="137432" y="73025"/>
            <a:chExt cx="8810625" cy="6038850"/>
          </a:xfrm>
        </p:grpSpPr>
        <p:grpSp>
          <p:nvGrpSpPr>
            <p:cNvPr id="16" name="Group 22"/>
            <p:cNvGrpSpPr/>
            <p:nvPr/>
          </p:nvGrpSpPr>
          <p:grpSpPr>
            <a:xfrm>
              <a:off x="137432" y="73025"/>
              <a:ext cx="8810625" cy="6038850"/>
              <a:chOff x="333375" y="381000"/>
              <a:chExt cx="8810625" cy="6038850"/>
            </a:xfrm>
          </p:grpSpPr>
          <p:pic>
            <p:nvPicPr>
              <p:cNvPr id="18" name="Picture 2"/>
              <p:cNvPicPr>
                <a:picLocks noChangeAspect="1" noChangeArrowheads="1"/>
              </p:cNvPicPr>
              <p:nvPr/>
            </p:nvPicPr>
            <p:blipFill>
              <a:blip r:embed="rId3" cstate="print"/>
              <a:srcRect/>
              <a:stretch>
                <a:fillRect/>
              </a:stretch>
            </p:blipFill>
            <p:spPr bwMode="auto">
              <a:xfrm>
                <a:off x="333375" y="381000"/>
                <a:ext cx="8810625" cy="6038850"/>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6172200" y="457200"/>
                <a:ext cx="2438400" cy="1265776"/>
              </a:xfrm>
              <a:prstGeom prst="rect">
                <a:avLst/>
              </a:prstGeom>
              <a:noFill/>
              <a:ln w="9525">
                <a:noFill/>
                <a:miter lim="800000"/>
                <a:headEnd/>
                <a:tailEnd/>
              </a:ln>
            </p:spPr>
          </p:pic>
        </p:grpSp>
        <p:sp>
          <p:nvSpPr>
            <p:cNvPr id="17" name="Rectangle 16"/>
            <p:cNvSpPr/>
            <p:nvPr/>
          </p:nvSpPr>
          <p:spPr>
            <a:xfrm>
              <a:off x="381000" y="311150"/>
              <a:ext cx="3124200" cy="1371600"/>
            </a:xfrm>
            <a:prstGeom prst="rect">
              <a:avLst/>
            </a:prstGeom>
            <a:solidFill>
              <a:schemeClr val="bg1"/>
            </a:solid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Map of Recombination</a:t>
              </a:r>
              <a:endParaRPr lang="en-US" sz="3200" dirty="0">
                <a:solidFill>
                  <a:schemeClr val="tx1"/>
                </a:solidFill>
              </a:endParaRPr>
            </a:p>
          </p:txBody>
        </p:sp>
      </p:grpSp>
      <p:sp>
        <p:nvSpPr>
          <p:cNvPr id="12" name="Rectangle 11"/>
          <p:cNvSpPr/>
          <p:nvPr/>
        </p:nvSpPr>
        <p:spPr>
          <a:xfrm>
            <a:off x="3048000" y="4419600"/>
            <a:ext cx="5867400" cy="2057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Just because a map shows something to be a certain way, doesn’t make it so! </a:t>
            </a:r>
            <a:endParaRPr lang="en-US" sz="3200" dirty="0">
              <a:solidFill>
                <a:schemeClr val="tx1"/>
              </a:solidFill>
            </a:endParaRPr>
          </a:p>
        </p:txBody>
      </p:sp>
    </p:spTree>
    <p:extLst>
      <p:ext uri="{BB962C8B-B14F-4D97-AF65-F5344CB8AC3E}">
        <p14:creationId xmlns:p14="http://schemas.microsoft.com/office/powerpoint/2010/main" val="395519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  </a:t>
            </a:r>
            <a:endParaRPr lang="en-US" dirty="0"/>
          </a:p>
        </p:txBody>
      </p:sp>
      <p:pic>
        <p:nvPicPr>
          <p:cNvPr id="5" name="Content Placeholder 4" descr="Riddler.jpg"/>
          <p:cNvPicPr>
            <a:picLocks noGrp="1" noChangeAspect="1"/>
          </p:cNvPicPr>
          <p:nvPr>
            <p:ph idx="1"/>
          </p:nvPr>
        </p:nvPicPr>
        <p:blipFill>
          <a:blip r:embed="rId3" cstate="print"/>
          <a:stretch>
            <a:fillRect/>
          </a:stretch>
        </p:blipFill>
        <p:spPr>
          <a:xfrm>
            <a:off x="76200" y="1"/>
            <a:ext cx="4441585" cy="6858000"/>
          </a:xfrm>
        </p:spPr>
      </p:pic>
      <p:sp>
        <p:nvSpPr>
          <p:cNvPr id="4" name="Slide Number Placeholder 3"/>
          <p:cNvSpPr>
            <a:spLocks noGrp="1"/>
          </p:cNvSpPr>
          <p:nvPr>
            <p:ph type="sldNum" sz="quarter" idx="12"/>
          </p:nvPr>
        </p:nvSpPr>
        <p:spPr/>
        <p:txBody>
          <a:bodyPr/>
          <a:lstStyle/>
          <a:p>
            <a:fld id="{1CE61672-2D50-4F8C-AE10-17E2D9F858D7}" type="slidenum">
              <a:rPr lang="en-US" b="1" smtClean="0">
                <a:solidFill>
                  <a:srgbClr val="00B050"/>
                </a:solidFill>
              </a:rPr>
              <a:pPr/>
              <a:t>98</a:t>
            </a:fld>
            <a:endParaRPr lang="en-US" b="1" dirty="0">
              <a:solidFill>
                <a:srgbClr val="00B050"/>
              </a:solidFill>
            </a:endParaRPr>
          </a:p>
        </p:txBody>
      </p:sp>
      <p:sp>
        <p:nvSpPr>
          <p:cNvPr id="3" name="Rectangle 2"/>
          <p:cNvSpPr/>
          <p:nvPr/>
        </p:nvSpPr>
        <p:spPr>
          <a:xfrm>
            <a:off x="4201993" y="3547495"/>
            <a:ext cx="4800600" cy="3299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smtClean="0">
                <a:solidFill>
                  <a:srgbClr val="00B050"/>
                </a:solidFill>
              </a:rPr>
              <a:t>Contact info:  </a:t>
            </a:r>
          </a:p>
          <a:p>
            <a:pPr algn="ctr">
              <a:lnSpc>
                <a:spcPct val="150000"/>
              </a:lnSpc>
            </a:pPr>
            <a:r>
              <a:rPr lang="en-US" sz="2800" dirty="0" smtClean="0">
                <a:solidFill>
                  <a:srgbClr val="00B050"/>
                </a:solidFill>
              </a:rPr>
              <a:t>John Bridgers</a:t>
            </a:r>
          </a:p>
          <a:p>
            <a:pPr algn="ctr">
              <a:lnSpc>
                <a:spcPct val="150000"/>
              </a:lnSpc>
            </a:pPr>
            <a:r>
              <a:rPr lang="en-US" sz="2800" dirty="0" smtClean="0">
                <a:solidFill>
                  <a:srgbClr val="00B050"/>
                </a:solidFill>
              </a:rPr>
              <a:t>919-814-5456</a:t>
            </a:r>
          </a:p>
          <a:p>
            <a:pPr algn="ctr">
              <a:lnSpc>
                <a:spcPct val="150000"/>
              </a:lnSpc>
            </a:pPr>
            <a:r>
              <a:rPr lang="en-US" sz="2800" dirty="0" smtClean="0">
                <a:solidFill>
                  <a:srgbClr val="00B050"/>
                </a:solidFill>
                <a:hlinkClick r:id="rId4"/>
              </a:rPr>
              <a:t>jbridgers@sosnc.gov</a:t>
            </a:r>
            <a:endParaRPr lang="en-US" sz="2800" dirty="0" smtClean="0">
              <a:solidFill>
                <a:srgbClr val="00B050"/>
              </a:solidFill>
            </a:endParaRPr>
          </a:p>
          <a:p>
            <a:pPr algn="ctr"/>
            <a:endParaRPr lang="en-US" dirty="0">
              <a:solidFill>
                <a:srgbClr val="00B050"/>
              </a:solidFill>
            </a:endParaRPr>
          </a:p>
        </p:txBody>
      </p:sp>
      <p:sp>
        <p:nvSpPr>
          <p:cNvPr id="11" name="Oval Callout 10"/>
          <p:cNvSpPr/>
          <p:nvPr/>
        </p:nvSpPr>
        <p:spPr>
          <a:xfrm>
            <a:off x="4561114" y="274637"/>
            <a:ext cx="4495800" cy="3352800"/>
          </a:xfrm>
          <a:prstGeom prst="wedgeEllipseCallout">
            <a:avLst>
              <a:gd name="adj1" fmla="val -61068"/>
              <a:gd name="adj2" fmla="val -10617"/>
            </a:avLst>
          </a:prstGeom>
          <a:solidFill>
            <a:schemeClr val="accent3">
              <a:lumMod val="40000"/>
              <a:lumOff val="6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33CC33"/>
                </a:solidFill>
                <a:latin typeface="Broadway" pitchFamily="82" charset="0"/>
              </a:rPr>
              <a:t>Any Questions?  </a:t>
            </a:r>
            <a:endParaRPr lang="en-US" sz="4000" dirty="0">
              <a:solidFill>
                <a:srgbClr val="33CC33"/>
              </a:solidFill>
              <a:latin typeface="Broadway" pitchFamily="82" charset="0"/>
            </a:endParaRPr>
          </a:p>
        </p:txBody>
      </p:sp>
    </p:spTree>
    <p:extLst>
      <p:ext uri="{BB962C8B-B14F-4D97-AF65-F5344CB8AC3E}">
        <p14:creationId xmlns:p14="http://schemas.microsoft.com/office/powerpoint/2010/main" val="4564054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Yadkin">
      <a:majorFont>
        <a:latin typeface="Algerian"/>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38136</TotalTime>
  <Words>3031</Words>
  <Application>Microsoft Office PowerPoint</Application>
  <PresentationFormat>On-screen Show (4:3)</PresentationFormat>
  <Paragraphs>608</Paragraphs>
  <Slides>98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98</vt:i4>
      </vt:variant>
    </vt:vector>
  </HeadingPairs>
  <TitlesOfParts>
    <vt:vector size="111" baseType="lpstr">
      <vt:lpstr>Albertus</vt:lpstr>
      <vt:lpstr>Albertus Medium</vt:lpstr>
      <vt:lpstr>Algerian</vt:lpstr>
      <vt:lpstr>Antique Olive</vt:lpstr>
      <vt:lpstr>Arial</vt:lpstr>
      <vt:lpstr>Berlin Sans FB</vt:lpstr>
      <vt:lpstr>Book Antiqua</vt:lpstr>
      <vt:lpstr>Bookman Old Style</vt:lpstr>
      <vt:lpstr>Broadway</vt:lpstr>
      <vt:lpstr>Calibri</vt:lpstr>
      <vt:lpstr>Comic Sans MS</vt:lpstr>
      <vt:lpstr>Old English Text MT</vt:lpstr>
      <vt:lpstr>Theme2</vt:lpstr>
      <vt:lpstr>Re-combination of Map Parcels</vt:lpstr>
      <vt:lpstr>In North Carolina </vt:lpstr>
      <vt:lpstr>While the tax office is NOT</vt:lpstr>
      <vt:lpstr>Is it the fault of the tax office</vt:lpstr>
      <vt:lpstr>PowerPoint Presentation</vt:lpstr>
      <vt:lpstr>PowerPoint Presentation</vt:lpstr>
      <vt:lpstr>In a word</vt:lpstr>
      <vt:lpstr>PowerPoint Presentation</vt:lpstr>
      <vt:lpstr>North   Carolina  Constitution:</vt:lpstr>
      <vt:lpstr>§ 105-273.  Definitions.</vt:lpstr>
      <vt:lpstr>§ 105-296.  Powers and duties of assessor</vt:lpstr>
      <vt:lpstr>§ 105-296.  Powers and duties of assessor</vt:lpstr>
      <vt:lpstr>§ 105-296.  Powers and duties of assessor</vt:lpstr>
      <vt:lpstr>§ 105-296.  Powers and duties of assessor</vt:lpstr>
      <vt:lpstr>Deeds get recorded in the county cadastre. </vt:lpstr>
      <vt:lpstr>PowerPoint Presentation</vt:lpstr>
      <vt:lpstr>In pre-remote access deeds-online-availability days, this is what it looked like in the deed vault. </vt:lpstr>
      <vt:lpstr>Why do we need this “official list” of owners and descriptions of their property?</vt:lpstr>
      <vt:lpstr>PowerPoint Presentation</vt:lpstr>
      <vt:lpstr>PowerPoint Presentation</vt:lpstr>
      <vt:lpstr>So, In the Tax Office, </vt:lpstr>
      <vt:lpstr>What is a Parcel?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GS 161-14.1 Recording subsequent entries as separate instruments</vt:lpstr>
      <vt:lpstr>PowerPoint Presentation</vt:lpstr>
      <vt:lpstr>G.S. 47-30(g) Recording of  Plat</vt:lpstr>
      <vt:lpstr>Because of this statute - G.S. 47-30(g)</vt:lpstr>
      <vt:lpstr>What about splitting parcels per a recorded plat?  </vt:lpstr>
      <vt:lpstr>When an owner has gone through the subdivision planning process</vt:lpstr>
      <vt:lpstr>Any other statement for the</vt:lpstr>
      <vt:lpstr>Basically: </vt:lpstr>
      <vt:lpstr>PowerPoint Presentation</vt:lpstr>
      <vt:lpstr>Real-life Parcels on Display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Statute of Frauds</vt:lpstr>
      <vt:lpstr>PowerPoint Presentation</vt:lpstr>
      <vt:lpstr>PowerPoint Presentation</vt:lpstr>
      <vt:lpstr>PowerPoint Presentation</vt:lpstr>
      <vt:lpstr>PowerPoint Presentation</vt:lpstr>
      <vt:lpstr>PowerPoint Presentation</vt:lpstr>
      <vt:lpstr>PowerPoint Presentation</vt:lpstr>
      <vt:lpstr>Question: What about having</vt:lpstr>
      <vt:lpstr>What happens when</vt:lpstr>
      <vt:lpstr>If something as important</vt:lpstr>
      <vt:lpstr>Then, </vt:lpstr>
      <vt:lpstr>A “Letter of Intent”</vt:lpstr>
      <vt:lpstr>More Real-life Parcels on Display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 if both Kelly and Kenneth</vt:lpstr>
      <vt:lpstr>PowerPoint Presentation</vt:lpstr>
      <vt:lpstr>PowerPoint Presentation</vt:lpstr>
      <vt:lpstr>PowerPoint Presentation</vt:lpstr>
      <vt:lpstr>PowerPoint Presentation</vt:lpstr>
      <vt:lpstr>Still More Real-life Parcels on Display </vt:lpstr>
      <vt:lpstr> Deed:  804 / 716  recorded 7-15-1992 </vt:lpstr>
      <vt:lpstr> Deed:  804 / 716  recorded 7-15-1992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really occurred because the bank missed the second deed. </vt:lpstr>
      <vt:lpstr>Where do we go from here?</vt:lpstr>
      <vt:lpstr>A more practical approach</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Cadastral mapping and conveyances</dc:title>
  <dc:creator>jbridgers</dc:creator>
  <cp:lastModifiedBy>John Bridgers</cp:lastModifiedBy>
  <cp:revision>2770</cp:revision>
  <cp:lastPrinted>2019-02-18T21:30:06Z</cp:lastPrinted>
  <dcterms:created xsi:type="dcterms:W3CDTF">2013-07-17T12:44:39Z</dcterms:created>
  <dcterms:modified xsi:type="dcterms:W3CDTF">2019-09-04T16:38:23Z</dcterms:modified>
</cp:coreProperties>
</file>