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7" r:id="rId2"/>
    <p:sldId id="406" r:id="rId3"/>
    <p:sldId id="412" r:id="rId4"/>
    <p:sldId id="371" r:id="rId5"/>
    <p:sldId id="372" r:id="rId6"/>
    <p:sldId id="375" r:id="rId7"/>
    <p:sldId id="374" r:id="rId8"/>
    <p:sldId id="376" r:id="rId9"/>
    <p:sldId id="377" r:id="rId10"/>
    <p:sldId id="378" r:id="rId11"/>
    <p:sldId id="379" r:id="rId12"/>
    <p:sldId id="381" r:id="rId13"/>
    <p:sldId id="398" r:id="rId14"/>
    <p:sldId id="397" r:id="rId15"/>
    <p:sldId id="396" r:id="rId16"/>
    <p:sldId id="395" r:id="rId17"/>
    <p:sldId id="382" r:id="rId18"/>
    <p:sldId id="399" r:id="rId19"/>
    <p:sldId id="400" r:id="rId20"/>
    <p:sldId id="384" r:id="rId21"/>
    <p:sldId id="401" r:id="rId22"/>
    <p:sldId id="394" r:id="rId23"/>
    <p:sldId id="402" r:id="rId24"/>
    <p:sldId id="392" r:id="rId25"/>
    <p:sldId id="393" r:id="rId26"/>
    <p:sldId id="390" r:id="rId27"/>
    <p:sldId id="391" r:id="rId28"/>
    <p:sldId id="404" r:id="rId29"/>
    <p:sldId id="410" r:id="rId30"/>
    <p:sldId id="411" r:id="rId31"/>
    <p:sldId id="407" r:id="rId32"/>
    <p:sldId id="418" r:id="rId33"/>
    <p:sldId id="415" r:id="rId34"/>
    <p:sldId id="417" r:id="rId35"/>
    <p:sldId id="416" r:id="rId36"/>
    <p:sldId id="420" r:id="rId37"/>
    <p:sldId id="36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92D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642" y="108"/>
      </p:cViewPr>
      <p:guideLst>
        <p:guide orient="horz" pos="2160"/>
        <p:guide pos="2880"/>
      </p:guideLst>
    </p:cSldViewPr>
  </p:slideViewPr>
  <p:notesTextViewPr>
    <p:cViewPr>
      <p:scale>
        <a:sx n="3" d="2"/>
        <a:sy n="3" d="2"/>
      </p:scale>
      <p:origin x="0" y="0"/>
    </p:cViewPr>
  </p:notesTextViewPr>
  <p:sorterViewPr>
    <p:cViewPr>
      <p:scale>
        <a:sx n="100" d="100"/>
        <a:sy n="100" d="100"/>
      </p:scale>
      <p:origin x="0" y="-3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49CBC2-A952-4CD4-8D2A-CB14E906EC19}" type="datetimeFigureOut">
              <a:rPr lang="en-US" smtClean="0"/>
              <a:pPr/>
              <a:t>9/6/2019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4B8789-A219-4DF5-8910-3111B448F1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AA76D-F4A3-431E-9E48-C2382B177237}" type="slidenum">
              <a:rPr lang="en-US" smtClean="0"/>
              <a:pPr/>
              <a:t>4</a:t>
            </a:fld>
            <a:endParaRPr lang="en-US"/>
          </a:p>
        </p:txBody>
      </p:sp>
    </p:spTree>
    <p:extLst>
      <p:ext uri="{BB962C8B-B14F-4D97-AF65-F5344CB8AC3E}">
        <p14:creationId xmlns:p14="http://schemas.microsoft.com/office/powerpoint/2010/main" val="234341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5B816B-224F-4401-8782-51A1AC01C71A}"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5B816B-224F-4401-8782-51A1AC01C71A}"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5B816B-224F-4401-8782-51A1AC01C71A}"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5B816B-224F-4401-8782-51A1AC01C71A}"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5B816B-224F-4401-8782-51A1AC01C71A}"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5B816B-224F-4401-8782-51A1AC01C71A}" type="datetimeFigureOut">
              <a:rPr lang="en-US" smtClean="0"/>
              <a:pPr/>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5B816B-224F-4401-8782-51A1AC01C71A}" type="datetimeFigureOut">
              <a:rPr lang="en-US" smtClean="0"/>
              <a:pPr/>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5B816B-224F-4401-8782-51A1AC01C71A}" type="datetimeFigureOut">
              <a:rPr lang="en-US" smtClean="0"/>
              <a:pPr/>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B816B-224F-4401-8782-51A1AC01C71A}" type="datetimeFigureOut">
              <a:rPr lang="en-US" smtClean="0"/>
              <a:pPr/>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B816B-224F-4401-8782-51A1AC01C71A}" type="datetimeFigureOut">
              <a:rPr lang="en-US" smtClean="0"/>
              <a:pPr/>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B816B-224F-4401-8782-51A1AC01C71A}" type="datetimeFigureOut">
              <a:rPr lang="en-US" smtClean="0"/>
              <a:pPr/>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D0833-AA86-4140-9805-33BA0DF963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B816B-224F-4401-8782-51A1AC01C71A}" type="datetimeFigureOut">
              <a:rPr lang="en-US" smtClean="0"/>
              <a:pPr/>
              <a:t>9/6/2019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0833-AA86-4140-9805-33BA0DF9636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bridgers@sosnc.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ctrTitle"/>
          </p:nvPr>
        </p:nvSpPr>
        <p:spPr>
          <a:xfrm>
            <a:off x="533400" y="228600"/>
            <a:ext cx="8305800" cy="1676400"/>
          </a:xfrm>
        </p:spPr>
        <p:txBody>
          <a:bodyPr>
            <a:noAutofit/>
          </a:bodyPr>
          <a:lstStyle/>
          <a:p>
            <a:pPr>
              <a:defRPr/>
            </a:pPr>
            <a:r>
              <a:rPr lang="en-US" sz="4000" b="1" dirty="0" smtClean="0"/>
              <a:t>Municipal Annexations</a:t>
            </a:r>
            <a:br>
              <a:rPr lang="en-US" sz="4000" b="1" dirty="0" smtClean="0"/>
            </a:br>
            <a:r>
              <a:rPr lang="en-US" sz="4000" b="1" dirty="0" smtClean="0"/>
              <a:t>and the </a:t>
            </a:r>
            <a:br>
              <a:rPr lang="en-US" sz="4000" b="1" dirty="0" smtClean="0"/>
            </a:br>
            <a:r>
              <a:rPr lang="en-US" sz="4000" b="1" dirty="0" smtClean="0"/>
              <a:t>County Tax Office</a:t>
            </a:r>
            <a:endParaRPr lang="en-US" sz="4000" dirty="0" smtClean="0"/>
          </a:p>
        </p:txBody>
      </p:sp>
      <p:sp>
        <p:nvSpPr>
          <p:cNvPr id="123908" name="Rectangle 4"/>
          <p:cNvSpPr>
            <a:spLocks noGrp="1" noChangeArrowheads="1"/>
          </p:cNvSpPr>
          <p:nvPr>
            <p:ph type="subTitle" idx="1"/>
          </p:nvPr>
        </p:nvSpPr>
        <p:spPr>
          <a:xfrm>
            <a:off x="990600" y="3719511"/>
            <a:ext cx="7010400" cy="3001963"/>
          </a:xfrm>
        </p:spPr>
        <p:txBody>
          <a:bodyPr>
            <a:normAutofit lnSpcReduction="10000"/>
          </a:bodyPr>
          <a:lstStyle/>
          <a:p>
            <a:pPr eaLnBrk="1" hangingPunct="1">
              <a:defRPr/>
            </a:pPr>
            <a:r>
              <a:rPr lang="en-US" sz="2800" dirty="0" smtClean="0"/>
              <a:t>North Carolina Secretary of State</a:t>
            </a:r>
          </a:p>
          <a:p>
            <a:pPr eaLnBrk="1" hangingPunct="1">
              <a:defRPr/>
            </a:pPr>
            <a:r>
              <a:rPr lang="en-US" sz="2800" dirty="0" smtClean="0"/>
              <a:t>Elaine F. Marshall, Secretary</a:t>
            </a:r>
          </a:p>
          <a:p>
            <a:pPr eaLnBrk="1" hangingPunct="1">
              <a:defRPr/>
            </a:pPr>
            <a:r>
              <a:rPr lang="en-US" sz="2800" dirty="0" smtClean="0"/>
              <a:t>Land Records Management Program </a:t>
            </a:r>
          </a:p>
          <a:p>
            <a:pPr eaLnBrk="1" hangingPunct="1">
              <a:defRPr/>
            </a:pPr>
            <a:r>
              <a:rPr lang="en-US" sz="2400" dirty="0" smtClean="0"/>
              <a:t>Presenter:  John B. Bridgers</a:t>
            </a:r>
          </a:p>
          <a:p>
            <a:pPr eaLnBrk="1" hangingPunct="1">
              <a:defRPr/>
            </a:pPr>
            <a:r>
              <a:rPr lang="en-US" sz="2800" dirty="0" smtClean="0">
                <a:solidFill>
                  <a:srgbClr val="FF3300"/>
                </a:solidFill>
                <a:hlinkClick r:id="rId2"/>
              </a:rPr>
              <a:t>jbridgers@sosnc.gov</a:t>
            </a:r>
            <a:endParaRPr lang="en-US" sz="2800" dirty="0" smtClean="0">
              <a:solidFill>
                <a:srgbClr val="FF3300"/>
              </a:solidFill>
            </a:endParaRPr>
          </a:p>
          <a:p>
            <a:pPr eaLnBrk="1" hangingPunct="1">
              <a:defRPr/>
            </a:pPr>
            <a:r>
              <a:rPr lang="en-US" sz="2800" dirty="0" smtClean="0">
                <a:solidFill>
                  <a:srgbClr val="FF3300"/>
                </a:solidFill>
              </a:rPr>
              <a:t>919-814-5456</a:t>
            </a:r>
          </a:p>
          <a:p>
            <a:pPr eaLnBrk="1" hangingPunct="1">
              <a:defRPr/>
            </a:pPr>
            <a:endParaRPr lang="en-US" sz="2800" dirty="0" smtClean="0">
              <a:solidFill>
                <a:srgbClr val="FF3300"/>
              </a:solidFill>
            </a:endParaRPr>
          </a:p>
          <a:p>
            <a:pPr eaLnBrk="1" hangingPunct="1">
              <a:defRPr/>
            </a:pPr>
            <a:endParaRPr lang="en-US" sz="2800" dirty="0" smtClean="0">
              <a:solidFill>
                <a:srgbClr val="FF3300"/>
              </a:solidFill>
            </a:endParaRPr>
          </a:p>
          <a:p>
            <a:pPr eaLnBrk="1" hangingPunct="1">
              <a:defRPr/>
            </a:pPr>
            <a:endParaRPr lang="en-US" sz="2800" dirty="0" smtClean="0"/>
          </a:p>
        </p:txBody>
      </p:sp>
      <p:sp>
        <p:nvSpPr>
          <p:cNvPr id="5" name="Slide Number Placeholder 4"/>
          <p:cNvSpPr>
            <a:spLocks noGrp="1"/>
          </p:cNvSpPr>
          <p:nvPr>
            <p:ph type="sldNum" sz="quarter" idx="12"/>
          </p:nvPr>
        </p:nvSpPr>
        <p:spPr/>
        <p:txBody>
          <a:bodyPr/>
          <a:lstStyle/>
          <a:p>
            <a:pPr>
              <a:defRPr/>
            </a:pPr>
            <a:fld id="{5E2DB8C5-292F-47AF-A284-BB1E378A5483}" type="slidenum">
              <a:rPr lang="en-US" smtClean="0"/>
              <a:pPr>
                <a:defRPr/>
              </a:pPr>
              <a:t>1</a:t>
            </a:fld>
            <a:endParaRPr lang="en-US"/>
          </a:p>
        </p:txBody>
      </p:sp>
      <p:pic>
        <p:nvPicPr>
          <p:cNvPr id="1026" name="Picture 2" descr="C:\Users\tmorgan\Pictures\SOS seals\ncsealcolor.bmp"/>
          <p:cNvPicPr>
            <a:picLocks noChangeAspect="1" noChangeArrowheads="1"/>
          </p:cNvPicPr>
          <p:nvPr/>
        </p:nvPicPr>
        <p:blipFill>
          <a:blip r:embed="rId3" cstate="print"/>
          <a:srcRect/>
          <a:stretch>
            <a:fillRect/>
          </a:stretch>
        </p:blipFill>
        <p:spPr bwMode="auto">
          <a:xfrm>
            <a:off x="3657600" y="2058537"/>
            <a:ext cx="1676400" cy="16293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077200" cy="5364163"/>
          </a:xfrm>
        </p:spPr>
        <p:txBody>
          <a:bodyPr>
            <a:normAutofit fontScale="85000" lnSpcReduction="20000"/>
          </a:bodyPr>
          <a:lstStyle/>
          <a:p>
            <a:r>
              <a:rPr lang="en-US" dirty="0" smtClean="0"/>
              <a:t>Nor did the General Assembly delegate the authority to de-annex property.</a:t>
            </a:r>
          </a:p>
          <a:p>
            <a:endParaRPr lang="en-US" dirty="0"/>
          </a:p>
          <a:p>
            <a:r>
              <a:rPr lang="en-US" dirty="0" smtClean="0"/>
              <a:t>Only </a:t>
            </a:r>
            <a:r>
              <a:rPr lang="en-US" dirty="0"/>
              <a:t>the General Assembly can de-annex property from a town.</a:t>
            </a:r>
          </a:p>
          <a:p>
            <a:endParaRPr lang="en-US" dirty="0"/>
          </a:p>
          <a:p>
            <a:pPr lvl="1"/>
            <a:r>
              <a:rPr lang="en-US" dirty="0"/>
              <a:t>Property is either annexed or it is not annexed</a:t>
            </a:r>
          </a:p>
          <a:p>
            <a:pPr lvl="1"/>
            <a:r>
              <a:rPr lang="en-US" dirty="0"/>
              <a:t>T</a:t>
            </a:r>
            <a:r>
              <a:rPr lang="en-US" dirty="0" smtClean="0"/>
              <a:t>owns </a:t>
            </a:r>
            <a:r>
              <a:rPr lang="en-US" dirty="0"/>
              <a:t>cannot have a “do over.” </a:t>
            </a:r>
          </a:p>
          <a:p>
            <a:pPr>
              <a:buNone/>
            </a:pPr>
            <a:r>
              <a:rPr lang="en-US" dirty="0"/>
              <a:t> </a:t>
            </a:r>
          </a:p>
          <a:p>
            <a:r>
              <a:rPr lang="en-US" dirty="0"/>
              <a:t>Annexation is a legislative process</a:t>
            </a:r>
          </a:p>
          <a:p>
            <a:pPr lvl="1"/>
            <a:endParaRPr lang="en-US" dirty="0"/>
          </a:p>
          <a:p>
            <a:pPr lvl="1"/>
            <a:r>
              <a:rPr lang="en-US" dirty="0"/>
              <a:t>Contingencies and conditions </a:t>
            </a:r>
          </a:p>
          <a:p>
            <a:pPr lvl="1">
              <a:buNone/>
            </a:pPr>
            <a:r>
              <a:rPr lang="en-US" dirty="0"/>
              <a:t>	cannot be placed on the annexation by the town. </a:t>
            </a:r>
          </a:p>
        </p:txBody>
      </p:sp>
      <p:sp>
        <p:nvSpPr>
          <p:cNvPr id="4" name="Slide Number Placeholder 3"/>
          <p:cNvSpPr>
            <a:spLocks noGrp="1"/>
          </p:cNvSpPr>
          <p:nvPr>
            <p:ph type="sldNum" sz="quarter" idx="12"/>
          </p:nvPr>
        </p:nvSpPr>
        <p:spPr/>
        <p:txBody>
          <a:bodyPr/>
          <a:lstStyle/>
          <a:p>
            <a:fld id="{1CE61672-2D50-4F8C-AE10-17E2D9F858D7}" type="slidenum">
              <a:rPr lang="en-US" smtClean="0"/>
              <a:pPr/>
              <a:t>10</a:t>
            </a:fld>
            <a:endParaRPr lang="en-US"/>
          </a:p>
        </p:txBody>
      </p:sp>
    </p:spTree>
    <p:extLst>
      <p:ext uri="{BB962C8B-B14F-4D97-AF65-F5344CB8AC3E}">
        <p14:creationId xmlns:p14="http://schemas.microsoft.com/office/powerpoint/2010/main" val="145633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4"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to="" calcmode="lin" valueType="num">
                                      <p:cBhvr>
                                        <p:cTn id="24" dur="1" fill="hold"/>
                                        <p:tgtEl>
                                          <p:spTgt spid="3">
                                            <p:txEl>
                                              <p:pRg st="5" end="5"/>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to="" calcmode="lin" valueType="num">
                                      <p:cBhvr>
                                        <p:cTn id="29" dur="1" fill="hold"/>
                                        <p:tgtEl>
                                          <p:spTgt spid="3">
                                            <p:txEl>
                                              <p:pRg st="7" end="7"/>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to="" calcmode="lin" valueType="num">
                                      <p:cBhvr>
                                        <p:cTn id="34" dur="1" fill="hold"/>
                                        <p:tgtEl>
                                          <p:spTgt spid="3">
                                            <p:txEl>
                                              <p:pRg st="9" end="9"/>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to="" calcmode="lin" valueType="num">
                                      <p:cBhvr>
                                        <p:cTn id="3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ookman Old Style" pitchFamily="18" charset="0"/>
              </a:rPr>
              <a:t>What do annexations effect?</a:t>
            </a:r>
          </a:p>
        </p:txBody>
      </p:sp>
      <p:sp>
        <p:nvSpPr>
          <p:cNvPr id="3" name="Content Placeholder 2"/>
          <p:cNvSpPr>
            <a:spLocks noGrp="1"/>
          </p:cNvSpPr>
          <p:nvPr>
            <p:ph idx="1"/>
          </p:nvPr>
        </p:nvSpPr>
        <p:spPr>
          <a:xfrm>
            <a:off x="457200" y="1586753"/>
            <a:ext cx="8229600" cy="4525963"/>
          </a:xfrm>
        </p:spPr>
        <p:txBody>
          <a:bodyPr>
            <a:normAutofit lnSpcReduction="10000"/>
          </a:bodyPr>
          <a:lstStyle/>
          <a:p>
            <a:r>
              <a:rPr lang="en-US" dirty="0"/>
              <a:t>Annexations can and do effect</a:t>
            </a:r>
            <a:r>
              <a:rPr lang="en-US" dirty="0" smtClean="0"/>
              <a:t>:</a:t>
            </a:r>
          </a:p>
          <a:p>
            <a:pPr lvl="1"/>
            <a:r>
              <a:rPr lang="en-US" dirty="0"/>
              <a:t>Voter Districts</a:t>
            </a:r>
          </a:p>
          <a:p>
            <a:pPr lvl="1"/>
            <a:r>
              <a:rPr lang="en-US" dirty="0"/>
              <a:t>Property Taxes</a:t>
            </a:r>
          </a:p>
          <a:p>
            <a:pPr lvl="1"/>
            <a:r>
              <a:rPr lang="en-US" dirty="0"/>
              <a:t>School Districts</a:t>
            </a:r>
          </a:p>
          <a:p>
            <a:pPr lvl="1"/>
            <a:r>
              <a:rPr lang="en-US" dirty="0"/>
              <a:t>Fire Districts and fire insurance rates</a:t>
            </a:r>
          </a:p>
          <a:p>
            <a:pPr lvl="1"/>
            <a:r>
              <a:rPr lang="en-US" dirty="0"/>
              <a:t>Police </a:t>
            </a:r>
            <a:r>
              <a:rPr lang="en-US" dirty="0" smtClean="0"/>
              <a:t>Districts</a:t>
            </a:r>
          </a:p>
          <a:p>
            <a:r>
              <a:rPr lang="en-US" dirty="0" smtClean="0"/>
              <a:t>Annexations also effect: </a:t>
            </a:r>
            <a:endParaRPr lang="en-US" dirty="0"/>
          </a:p>
          <a:p>
            <a:pPr lvl="1"/>
            <a:r>
              <a:rPr lang="en-US" dirty="0" smtClean="0"/>
              <a:t>Sales tax receipts</a:t>
            </a:r>
          </a:p>
          <a:p>
            <a:pPr lvl="1"/>
            <a:r>
              <a:rPr lang="en-US" dirty="0" smtClean="0"/>
              <a:t>State Board Assessed tax receipts</a:t>
            </a:r>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1CE61672-2D50-4F8C-AE10-17E2D9F858D7}" type="slidenum">
              <a:rPr lang="en-US" smtClean="0"/>
              <a:pPr/>
              <a:t>11</a:t>
            </a:fld>
            <a:endParaRPr lang="en-US"/>
          </a:p>
        </p:txBody>
      </p:sp>
      <p:sp>
        <p:nvSpPr>
          <p:cNvPr id="5" name="Rectangle 4"/>
          <p:cNvSpPr/>
          <p:nvPr/>
        </p:nvSpPr>
        <p:spPr>
          <a:xfrm>
            <a:off x="6400800" y="1295400"/>
            <a:ext cx="2438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Do citizens </a:t>
            </a:r>
            <a:r>
              <a:rPr lang="en-US" sz="2800" dirty="0" smtClean="0"/>
              <a:t>ever gotten “excited” </a:t>
            </a:r>
            <a:r>
              <a:rPr lang="en-US" sz="2800" dirty="0" smtClean="0"/>
              <a:t>about any of </a:t>
            </a:r>
            <a:r>
              <a:rPr lang="en-US" sz="2800" dirty="0" smtClean="0"/>
              <a:t>these? </a:t>
            </a:r>
            <a:endParaRPr lang="en-US" sz="2800" dirty="0"/>
          </a:p>
        </p:txBody>
      </p:sp>
    </p:spTree>
    <p:extLst>
      <p:ext uri="{BB962C8B-B14F-4D97-AF65-F5344CB8AC3E}">
        <p14:creationId xmlns:p14="http://schemas.microsoft.com/office/powerpoint/2010/main" val="303706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4"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childTnLst>
                          </p:cTn>
                        </p:par>
                        <p:par>
                          <p:cTn id="14" fill="hold">
                            <p:stCondLst>
                              <p:cond delay="1000"/>
                            </p:stCondLst>
                            <p:childTnLst>
                              <p:par>
                                <p:cTn id="15" presetID="24"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par>
                          <p:cTn id="38" fill="hold">
                            <p:stCondLst>
                              <p:cond delay="0"/>
                            </p:stCondLst>
                            <p:childTnLst>
                              <p:par>
                                <p:cTn id="39" presetID="2" presetClass="entr" presetSubtype="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to="" calcmode="lin" valueType="num">
                                      <p:cBhvr>
                                        <p:cTn id="47" dur="1" fill="hold"/>
                                        <p:tgtEl>
                                          <p:spTgt spid="3">
                                            <p:txEl>
                                              <p:pRg st="6" end="6"/>
                                            </p:txEl>
                                          </p:spTgt>
                                        </p:tgtEl>
                                        <p:attrNameLst>
                                          <p:attrName/>
                                        </p:attrNameLst>
                                      </p:cBhvr>
                                    </p:anim>
                                  </p:childTnLst>
                                </p:cTn>
                              </p:par>
                            </p:childTnLst>
                          </p:cTn>
                        </p:par>
                        <p:par>
                          <p:cTn id="48" fill="hold">
                            <p:stCondLst>
                              <p:cond delay="0"/>
                            </p:stCondLst>
                            <p:childTnLst>
                              <p:par>
                                <p:cTn id="49" presetID="24" presetClass="entr" presetSubtype="0" fill="hold"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to="" calcmode="lin" valueType="num">
                                      <p:cBhvr>
                                        <p:cTn id="51" dur="1" fill="hold"/>
                                        <p:tgtEl>
                                          <p:spTgt spid="3">
                                            <p:txEl>
                                              <p:pRg st="7" end="7"/>
                                            </p:txEl>
                                          </p:spTgt>
                                        </p:tgtEl>
                                        <p:attrNameLst>
                                          <p:attrName/>
                                        </p:attrNameLst>
                                      </p:cBhvr>
                                    </p:anim>
                                  </p:childTnLst>
                                </p:cTn>
                              </p:par>
                            </p:childTnLst>
                          </p:cTn>
                        </p:par>
                        <p:par>
                          <p:cTn id="52" fill="hold">
                            <p:stCondLst>
                              <p:cond delay="0"/>
                            </p:stCondLst>
                            <p:childTnLst>
                              <p:par>
                                <p:cTn id="53" presetID="24"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to="" calcmode="lin" valueType="num">
                                      <p:cBhvr>
                                        <p:cTn id="55"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467600" cy="5257800"/>
          </a:xfrm>
        </p:spPr>
        <p:txBody>
          <a:bodyPr>
            <a:normAutofit fontScale="85000" lnSpcReduction="20000"/>
          </a:bodyPr>
          <a:lstStyle/>
          <a:p>
            <a:r>
              <a:rPr lang="en-US" dirty="0">
                <a:latin typeface="Bookman Old Style" pitchFamily="18" charset="0"/>
              </a:rPr>
              <a:t>Whenever the limits of </a:t>
            </a:r>
            <a:r>
              <a:rPr lang="en-US" dirty="0" smtClean="0">
                <a:latin typeface="Bookman Old Style" pitchFamily="18" charset="0"/>
              </a:rPr>
              <a:t>a municipality are </a:t>
            </a:r>
            <a:r>
              <a:rPr lang="en-US" dirty="0">
                <a:latin typeface="Bookman Old Style" pitchFamily="18" charset="0"/>
              </a:rPr>
              <a:t>enlarged</a:t>
            </a:r>
          </a:p>
          <a:p>
            <a:pPr lvl="1"/>
            <a:endParaRPr lang="en-US" dirty="0">
              <a:latin typeface="Bookman Old Style" pitchFamily="18" charset="0"/>
            </a:endParaRPr>
          </a:p>
          <a:p>
            <a:pPr lvl="1"/>
            <a:r>
              <a:rPr lang="en-US" dirty="0">
                <a:latin typeface="Bookman Old Style" pitchFamily="18" charset="0"/>
              </a:rPr>
              <a:t>It shall be the duty of the mayor</a:t>
            </a:r>
          </a:p>
          <a:p>
            <a:pPr lvl="1"/>
            <a:endParaRPr lang="en-US" dirty="0">
              <a:latin typeface="Bookman Old Style" pitchFamily="18" charset="0"/>
            </a:endParaRPr>
          </a:p>
          <a:p>
            <a:pPr lvl="1"/>
            <a:r>
              <a:rPr lang="en-US" dirty="0">
                <a:latin typeface="Bookman Old Style" pitchFamily="18" charset="0"/>
              </a:rPr>
              <a:t>To cause an accurate map </a:t>
            </a:r>
          </a:p>
          <a:p>
            <a:pPr lvl="1"/>
            <a:endParaRPr lang="en-US" dirty="0">
              <a:latin typeface="Bookman Old Style" pitchFamily="18" charset="0"/>
            </a:endParaRPr>
          </a:p>
          <a:p>
            <a:pPr lvl="1"/>
            <a:r>
              <a:rPr lang="en-US" dirty="0">
                <a:latin typeface="Bookman Old Style" pitchFamily="18" charset="0"/>
              </a:rPr>
              <a:t>Together with the ordinance duly certified</a:t>
            </a:r>
          </a:p>
          <a:p>
            <a:pPr lvl="1"/>
            <a:endParaRPr lang="en-US" dirty="0">
              <a:latin typeface="Bookman Old Style" pitchFamily="18" charset="0"/>
            </a:endParaRPr>
          </a:p>
          <a:p>
            <a:pPr lvl="1"/>
            <a:r>
              <a:rPr lang="en-US" dirty="0">
                <a:latin typeface="Bookman Old Style" pitchFamily="18" charset="0"/>
              </a:rPr>
              <a:t>To be recorded in the register of deeds</a:t>
            </a:r>
          </a:p>
          <a:p>
            <a:pPr lvl="1"/>
            <a:endParaRPr lang="en-US" dirty="0">
              <a:latin typeface="Bookman Old Style" pitchFamily="18" charset="0"/>
            </a:endParaRPr>
          </a:p>
          <a:p>
            <a:pPr lvl="1"/>
            <a:r>
              <a:rPr lang="en-US" dirty="0">
                <a:latin typeface="Bookman Old Style" pitchFamily="18" charset="0"/>
              </a:rPr>
              <a:t>In the county or counties  </a:t>
            </a:r>
          </a:p>
          <a:p>
            <a:pPr lvl="1"/>
            <a:endParaRPr lang="en-US" dirty="0">
              <a:latin typeface="Bookman Old Style" pitchFamily="18" charset="0"/>
            </a:endParaRPr>
          </a:p>
          <a:p>
            <a:pPr lvl="1"/>
            <a:r>
              <a:rPr lang="en-US" dirty="0">
                <a:latin typeface="Bookman Old Style" pitchFamily="18" charset="0"/>
              </a:rPr>
              <a:t>And with the Secretary of State. </a:t>
            </a:r>
          </a:p>
        </p:txBody>
      </p:sp>
      <p:sp>
        <p:nvSpPr>
          <p:cNvPr id="2" name="Title 1"/>
          <p:cNvSpPr>
            <a:spLocks noGrp="1"/>
          </p:cNvSpPr>
          <p:nvPr>
            <p:ph type="title"/>
          </p:nvPr>
        </p:nvSpPr>
        <p:spPr>
          <a:xfrm>
            <a:off x="457200" y="0"/>
            <a:ext cx="7467600" cy="1143000"/>
          </a:xfrm>
        </p:spPr>
        <p:txBody>
          <a:bodyPr/>
          <a:lstStyle/>
          <a:p>
            <a:r>
              <a:rPr lang="en-US" dirty="0">
                <a:latin typeface="Bookman Old Style" pitchFamily="18" charset="0"/>
              </a:rPr>
              <a:t>§ 160A-58.61</a:t>
            </a:r>
            <a:endParaRPr lang="en-US" dirty="0"/>
          </a:p>
        </p:txBody>
      </p:sp>
      <p:sp>
        <p:nvSpPr>
          <p:cNvPr id="4" name="Slide Number Placeholder 3"/>
          <p:cNvSpPr>
            <a:spLocks noGrp="1"/>
          </p:cNvSpPr>
          <p:nvPr>
            <p:ph type="sldNum" sz="quarter" idx="12"/>
          </p:nvPr>
        </p:nvSpPr>
        <p:spPr/>
        <p:txBody>
          <a:bodyPr/>
          <a:lstStyle/>
          <a:p>
            <a:fld id="{1CE61672-2D50-4F8C-AE10-17E2D9F858D7}" type="slidenum">
              <a:rPr lang="en-US" smtClean="0"/>
              <a:pPr/>
              <a:t>12</a:t>
            </a:fld>
            <a:endParaRPr lang="en-US"/>
          </a:p>
        </p:txBody>
      </p:sp>
    </p:spTree>
    <p:extLst>
      <p:ext uri="{BB962C8B-B14F-4D97-AF65-F5344CB8AC3E}">
        <p14:creationId xmlns:p14="http://schemas.microsoft.com/office/powerpoint/2010/main" val="276325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anim to="" calcmode="lin" valueType="num">
                                      <p:cBhvr>
                                        <p:cTn id="11" dur="1" fill="hold"/>
                                        <p:tgtEl>
                                          <p:spTgt spid="3">
                                            <p:txEl>
                                              <p:pRg st="2" end="2"/>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to="" calcmode="lin" valueType="num">
                                      <p:cBhvr>
                                        <p:cTn id="15" dur="1" fill="hold"/>
                                        <p:tgtEl>
                                          <p:spTgt spid="3">
                                            <p:txEl>
                                              <p:pRg st="4" end="4"/>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to="" calcmode="lin" valueType="num">
                                      <p:cBhvr>
                                        <p:cTn id="19" dur="1" fill="hold"/>
                                        <p:tgtEl>
                                          <p:spTgt spid="3">
                                            <p:txEl>
                                              <p:pRg st="6" end="6"/>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to="" calcmode="lin" valueType="num">
                                      <p:cBhvr>
                                        <p:cTn id="23" dur="1" fill="hold"/>
                                        <p:tgtEl>
                                          <p:spTgt spid="3">
                                            <p:txEl>
                                              <p:pRg st="8" end="8"/>
                                            </p:txEl>
                                          </p:spTgt>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to="" calcmode="lin" valueType="num">
                                      <p:cBhvr>
                                        <p:cTn id="27" dur="1" fill="hold"/>
                                        <p:tgtEl>
                                          <p:spTgt spid="3">
                                            <p:txEl>
                                              <p:pRg st="10" end="10"/>
                                            </p:txEl>
                                          </p:spTgt>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to="" calcmode="lin" valueType="num">
                                      <p:cBhvr>
                                        <p:cTn id="31"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459163"/>
          </a:xfrm>
        </p:spPr>
        <p:txBody>
          <a:bodyPr>
            <a:normAutofit/>
          </a:bodyPr>
          <a:lstStyle/>
          <a:p>
            <a:pPr marL="0" indent="0">
              <a:buNone/>
            </a:pPr>
            <a:r>
              <a:rPr lang="en-US" sz="6000" dirty="0" smtClean="0"/>
              <a:t>	Why require a map?</a:t>
            </a:r>
            <a:endParaRPr lang="en-US" sz="6000" dirty="0"/>
          </a:p>
        </p:txBody>
      </p:sp>
    </p:spTree>
    <p:extLst>
      <p:ext uri="{BB962C8B-B14F-4D97-AF65-F5344CB8AC3E}">
        <p14:creationId xmlns:p14="http://schemas.microsoft.com/office/powerpoint/2010/main" val="9303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1540295"/>
            <a:ext cx="8839200" cy="5121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smtClean="0">
                <a:solidFill>
                  <a:schemeClr val="tx1"/>
                </a:solidFill>
              </a:rPr>
              <a:t>BEGINNING at an existing iron pin in the center of Pine Bluff Road, corner of Mamie Honeycutt (said iron pin being S. 16-57-20W. 129.34 feet from a </a:t>
            </a:r>
            <a:r>
              <a:rPr lang="en-US" sz="2300" dirty="0" err="1" smtClean="0">
                <a:solidFill>
                  <a:schemeClr val="tx1"/>
                </a:solidFill>
              </a:rPr>
              <a:t>p.k</a:t>
            </a:r>
            <a:r>
              <a:rPr lang="en-US" sz="2300" dirty="0" smtClean="0">
                <a:solidFill>
                  <a:schemeClr val="tx1"/>
                </a:solidFill>
              </a:rPr>
              <a:t>. nail in the center of the intersection of Pine Bluff Road and N.C. Highway 24-27)(said </a:t>
            </a:r>
            <a:r>
              <a:rPr lang="en-US" sz="2300" dirty="0" err="1" smtClean="0">
                <a:solidFill>
                  <a:schemeClr val="tx1"/>
                </a:solidFill>
              </a:rPr>
              <a:t>p.k</a:t>
            </a:r>
            <a:r>
              <a:rPr lang="en-US" sz="2300" dirty="0" smtClean="0">
                <a:solidFill>
                  <a:schemeClr val="tx1"/>
                </a:solidFill>
              </a:rPr>
              <a:t>. nail being N. 48-50-07 W. 43.24 feet from N.C.G.S. Monument Reed Mine); and runs thence with the center of Pine Bluff Road, S. 14-07-19 W. 241.83 feet to a </a:t>
            </a:r>
            <a:r>
              <a:rPr lang="en-US" sz="2300" dirty="0" err="1" smtClean="0">
                <a:solidFill>
                  <a:schemeClr val="tx1"/>
                </a:solidFill>
              </a:rPr>
              <a:t>p.k</a:t>
            </a:r>
            <a:r>
              <a:rPr lang="en-US" sz="2300" dirty="0" smtClean="0">
                <a:solidFill>
                  <a:schemeClr val="tx1"/>
                </a:solidFill>
              </a:rPr>
              <a:t>. nail, corner of Leith Morrison; thence with three lines of Morrison as follows: 1</a:t>
            </a:r>
            <a:r>
              <a:rPr lang="en-US" sz="2300" baseline="30000" dirty="0" smtClean="0">
                <a:solidFill>
                  <a:schemeClr val="tx1"/>
                </a:solidFill>
              </a:rPr>
              <a:t>st</a:t>
            </a:r>
            <a:r>
              <a:rPr lang="en-US" sz="2300" dirty="0" smtClean="0">
                <a:solidFill>
                  <a:schemeClr val="tx1"/>
                </a:solidFill>
              </a:rPr>
              <a:t>, N. 73-27-58 W. 210.11 feet to an old pipe; 2</a:t>
            </a:r>
            <a:r>
              <a:rPr lang="en-US" sz="2300" baseline="30000" dirty="0" smtClean="0">
                <a:solidFill>
                  <a:schemeClr val="tx1"/>
                </a:solidFill>
              </a:rPr>
              <a:t>nd</a:t>
            </a:r>
            <a:r>
              <a:rPr lang="en-US" sz="2300" dirty="0" smtClean="0">
                <a:solidFill>
                  <a:schemeClr val="tx1"/>
                </a:solidFill>
              </a:rPr>
              <a:t>, S.13-42-58 W. 210.43 feet to an old iron pipe in the center of a gravel drive; and 3</a:t>
            </a:r>
            <a:r>
              <a:rPr lang="en-US" sz="2300" baseline="30000" dirty="0" smtClean="0">
                <a:solidFill>
                  <a:schemeClr val="tx1"/>
                </a:solidFill>
              </a:rPr>
              <a:t>rd</a:t>
            </a:r>
            <a:r>
              <a:rPr lang="en-US" sz="2300" dirty="0" smtClean="0">
                <a:solidFill>
                  <a:schemeClr val="tx1"/>
                </a:solidFill>
              </a:rPr>
              <a:t>, S. 73-35-13 E. 210.04 feet to a nail in the center of Pine Bluff Road; thence with the center of Pine Bluff Road five lines as follows:  1</a:t>
            </a:r>
            <a:r>
              <a:rPr lang="en-US" sz="2300" baseline="30000" dirty="0" smtClean="0">
                <a:solidFill>
                  <a:schemeClr val="tx1"/>
                </a:solidFill>
              </a:rPr>
              <a:t>st</a:t>
            </a:r>
            <a:r>
              <a:rPr lang="en-US" sz="2300" dirty="0" smtClean="0">
                <a:solidFill>
                  <a:schemeClr val="tx1"/>
                </a:solidFill>
              </a:rPr>
              <a:t>, S. 7-37-33 W. 82.01 feet to a </a:t>
            </a:r>
            <a:r>
              <a:rPr lang="en-US" sz="2300" dirty="0" err="1" smtClean="0">
                <a:solidFill>
                  <a:schemeClr val="tx1"/>
                </a:solidFill>
              </a:rPr>
              <a:t>p.k</a:t>
            </a:r>
            <a:r>
              <a:rPr lang="en-US" sz="2300" dirty="0" smtClean="0">
                <a:solidFill>
                  <a:schemeClr val="tx1"/>
                </a:solidFill>
              </a:rPr>
              <a:t>. nail; 2</a:t>
            </a:r>
            <a:r>
              <a:rPr lang="en-US" sz="2300" baseline="30000" dirty="0" smtClean="0">
                <a:solidFill>
                  <a:schemeClr val="tx1"/>
                </a:solidFill>
              </a:rPr>
              <a:t>nd</a:t>
            </a:r>
            <a:r>
              <a:rPr lang="en-US" sz="2300" dirty="0" smtClean="0">
                <a:solidFill>
                  <a:schemeClr val="tx1"/>
                </a:solidFill>
              </a:rPr>
              <a:t>, S. 5-15-36 W 97.73 feet to a nail; 3</a:t>
            </a:r>
            <a:r>
              <a:rPr lang="en-US" sz="2300" baseline="30000" dirty="0" smtClean="0">
                <a:solidFill>
                  <a:schemeClr val="tx1"/>
                </a:solidFill>
              </a:rPr>
              <a:t>rd</a:t>
            </a:r>
            <a:r>
              <a:rPr lang="en-US" sz="2300" dirty="0" smtClean="0">
                <a:solidFill>
                  <a:schemeClr val="tx1"/>
                </a:solidFill>
              </a:rPr>
              <a:t>, S. 3-12-15 W. 114.02 feet to a nail; 4</a:t>
            </a:r>
            <a:r>
              <a:rPr lang="en-US" sz="2300" baseline="30000" dirty="0" smtClean="0">
                <a:solidFill>
                  <a:schemeClr val="tx1"/>
                </a:solidFill>
              </a:rPr>
              <a:t>th</a:t>
            </a:r>
            <a:r>
              <a:rPr lang="en-US" sz="2300" dirty="0" smtClean="0">
                <a:solidFill>
                  <a:schemeClr val="tx1"/>
                </a:solidFill>
              </a:rPr>
              <a:t>, S. 1-29-36 W. 212.03 feet to a nail; and 5</a:t>
            </a:r>
            <a:r>
              <a:rPr lang="en-US" sz="2300" baseline="30000" dirty="0" smtClean="0">
                <a:solidFill>
                  <a:schemeClr val="tx1"/>
                </a:solidFill>
              </a:rPr>
              <a:t>th</a:t>
            </a:r>
            <a:r>
              <a:rPr lang="en-US" sz="2300" dirty="0" smtClean="0">
                <a:solidFill>
                  <a:schemeClr val="tx1"/>
                </a:solidFill>
              </a:rPr>
              <a:t>, S. 0-42-42 W. 312.32 to an existing iron pin in the center of said Road, corner of Estelle Lee Estate; . . . </a:t>
            </a:r>
            <a:endParaRPr lang="en-US" sz="2300" dirty="0">
              <a:solidFill>
                <a:schemeClr val="tx1"/>
              </a:solidFill>
            </a:endParaRPr>
          </a:p>
        </p:txBody>
      </p:sp>
      <p:sp>
        <p:nvSpPr>
          <p:cNvPr id="4" name="Title 3"/>
          <p:cNvSpPr>
            <a:spLocks noGrp="1"/>
          </p:cNvSpPr>
          <p:nvPr>
            <p:ph type="title"/>
          </p:nvPr>
        </p:nvSpPr>
        <p:spPr>
          <a:xfrm>
            <a:off x="304800" y="228600"/>
            <a:ext cx="8229600" cy="1143000"/>
          </a:xfrm>
        </p:spPr>
        <p:txBody>
          <a:bodyPr>
            <a:normAutofit fontScale="90000"/>
          </a:bodyPr>
          <a:lstStyle/>
          <a:p>
            <a:r>
              <a:rPr lang="en-US" dirty="0" smtClean="0"/>
              <a:t>The general public can’t read and understand a written legal description.</a:t>
            </a:r>
            <a:endParaRPr lang="en-US" dirty="0"/>
          </a:p>
        </p:txBody>
      </p:sp>
      <p:sp>
        <p:nvSpPr>
          <p:cNvPr id="2" name="Slide Number Placeholder 1"/>
          <p:cNvSpPr>
            <a:spLocks noGrp="1"/>
          </p:cNvSpPr>
          <p:nvPr>
            <p:ph type="sldNum" sz="quarter" idx="12"/>
          </p:nvPr>
        </p:nvSpPr>
        <p:spPr/>
        <p:txBody>
          <a:bodyPr/>
          <a:lstStyle/>
          <a:p>
            <a:fld id="{F47494AE-817C-4766-BE5B-98DDBBACC072}" type="slidenum">
              <a:rPr lang="en-US" smtClean="0"/>
              <a:pPr/>
              <a:t>14</a:t>
            </a:fld>
            <a:endParaRPr lang="en-US"/>
          </a:p>
        </p:txBody>
      </p:sp>
    </p:spTree>
    <p:extLst>
      <p:ext uri="{BB962C8B-B14F-4D97-AF65-F5344CB8AC3E}">
        <p14:creationId xmlns:p14="http://schemas.microsoft.com/office/powerpoint/2010/main" val="250250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493" y="228600"/>
            <a:ext cx="8539075" cy="6400800"/>
          </a:xfrm>
          <a:prstGeom prst="rect">
            <a:avLst/>
          </a:prstGeom>
        </p:spPr>
      </p:pic>
      <p:sp>
        <p:nvSpPr>
          <p:cNvPr id="5" name="Rectangle 4"/>
          <p:cNvSpPr/>
          <p:nvPr/>
        </p:nvSpPr>
        <p:spPr>
          <a:xfrm>
            <a:off x="228600" y="5029200"/>
            <a:ext cx="60198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Maps provide a graphic representation of the area s</a:t>
            </a:r>
            <a:r>
              <a:rPr lang="en-US" sz="2800" dirty="0" smtClean="0">
                <a:solidFill>
                  <a:schemeClr val="bg1"/>
                </a:solidFill>
              </a:rPr>
              <a:t>o someone </a:t>
            </a:r>
            <a:r>
              <a:rPr lang="en-US" sz="2800" dirty="0" smtClean="0">
                <a:solidFill>
                  <a:schemeClr val="bg1"/>
                </a:solidFill>
              </a:rPr>
              <a:t>can see exactly what is being annexed. </a:t>
            </a:r>
            <a:endParaRPr lang="en-US" sz="2800" dirty="0">
              <a:solidFill>
                <a:schemeClr val="bg1"/>
              </a:solidFill>
            </a:endParaRPr>
          </a:p>
        </p:txBody>
      </p:sp>
    </p:spTree>
    <p:extLst>
      <p:ext uri="{BB962C8B-B14F-4D97-AF65-F5344CB8AC3E}">
        <p14:creationId xmlns:p14="http://schemas.microsoft.com/office/powerpoint/2010/main" val="332956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1672-2D50-4F8C-AE10-17E2D9F858D7}" type="slidenum">
              <a:rPr lang="en-US" smtClean="0">
                <a:solidFill>
                  <a:schemeClr val="bg1">
                    <a:lumMod val="75000"/>
                    <a:lumOff val="25000"/>
                  </a:schemeClr>
                </a:solidFill>
              </a:rPr>
              <a:pPr/>
              <a:t>16</a:t>
            </a:fld>
            <a:endParaRPr lang="en-US" dirty="0">
              <a:solidFill>
                <a:schemeClr val="bg1">
                  <a:lumMod val="75000"/>
                  <a:lumOff val="25000"/>
                </a:schemeClr>
              </a:solidFill>
            </a:endParaRPr>
          </a:p>
        </p:txBody>
      </p:sp>
      <p:sp>
        <p:nvSpPr>
          <p:cNvPr id="10" name="Title 1"/>
          <p:cNvSpPr txBox="1">
            <a:spLocks/>
          </p:cNvSpPr>
          <p:nvPr/>
        </p:nvSpPr>
        <p:spPr>
          <a:xfrm>
            <a:off x="609600" y="2060062"/>
            <a:ext cx="77880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mn-lt"/>
              </a:rPr>
              <a:t>What is an accurate map?</a:t>
            </a:r>
            <a:endParaRPr lang="en-US" dirty="0">
              <a:latin typeface="+mn-lt"/>
            </a:endParaRPr>
          </a:p>
        </p:txBody>
      </p:sp>
      <p:sp>
        <p:nvSpPr>
          <p:cNvPr id="11" name="Content Placeholder 2"/>
          <p:cNvSpPr txBox="1">
            <a:spLocks/>
          </p:cNvSpPr>
          <p:nvPr/>
        </p:nvSpPr>
        <p:spPr>
          <a:xfrm>
            <a:off x="762000" y="3505200"/>
            <a:ext cx="8001000" cy="2573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An accurate </a:t>
            </a:r>
            <a:r>
              <a:rPr lang="en-US" sz="3600" dirty="0" smtClean="0"/>
              <a:t>map provides the ability             to definitively </a:t>
            </a:r>
            <a:r>
              <a:rPr lang="en-US" sz="3600" dirty="0" smtClean="0"/>
              <a:t>locate </a:t>
            </a:r>
            <a:r>
              <a:rPr lang="en-US" sz="3600" dirty="0" smtClean="0"/>
              <a:t>                                 a </a:t>
            </a:r>
            <a:r>
              <a:rPr lang="en-US" sz="3600" dirty="0" smtClean="0"/>
              <a:t>point from the map </a:t>
            </a:r>
            <a:r>
              <a:rPr lang="en-US" sz="3600" dirty="0" smtClean="0"/>
              <a:t>                               to </a:t>
            </a:r>
            <a:r>
              <a:rPr lang="en-US" sz="3600" dirty="0" smtClean="0"/>
              <a:t>a point on the ground. </a:t>
            </a:r>
            <a:endParaRPr lang="en-US" sz="3600" dirty="0"/>
          </a:p>
        </p:txBody>
      </p:sp>
      <p:sp>
        <p:nvSpPr>
          <p:cNvPr id="8" name="Rectangle 7"/>
          <p:cNvSpPr/>
          <p:nvPr/>
        </p:nvSpPr>
        <p:spPr>
          <a:xfrm>
            <a:off x="609600" y="538724"/>
            <a:ext cx="80772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t>The statutes </a:t>
            </a:r>
            <a:r>
              <a:rPr lang="en-US" sz="4400" dirty="0" smtClean="0"/>
              <a:t>specifically stipulate an </a:t>
            </a:r>
            <a:r>
              <a:rPr lang="en-US" sz="4400" dirty="0" smtClean="0"/>
              <a:t>accurate </a:t>
            </a:r>
            <a:r>
              <a:rPr lang="en-US" sz="4400" dirty="0" smtClean="0"/>
              <a:t>map is </a:t>
            </a:r>
            <a:r>
              <a:rPr lang="en-US" sz="4400" dirty="0" smtClean="0"/>
              <a:t>to be recorded. </a:t>
            </a:r>
            <a:endParaRPr lang="en-US" sz="4400" dirty="0"/>
          </a:p>
        </p:txBody>
      </p:sp>
      <p:cxnSp>
        <p:nvCxnSpPr>
          <p:cNvPr id="3" name="Straight Connector 2"/>
          <p:cNvCxnSpPr/>
          <p:nvPr/>
        </p:nvCxnSpPr>
        <p:spPr>
          <a:xfrm>
            <a:off x="1371600" y="2060062"/>
            <a:ext cx="1905000" cy="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6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800"/>
                                        <p:tgtEl>
                                          <p:spTgt spid="10"/>
                                        </p:tgtEl>
                                      </p:cBhvr>
                                    </p:animEffect>
                                    <p:anim calcmode="lin" valueType="num">
                                      <p:cBhvr>
                                        <p:cTn id="19" dur="800" fill="hold"/>
                                        <p:tgtEl>
                                          <p:spTgt spid="10"/>
                                        </p:tgtEl>
                                        <p:attrNameLst>
                                          <p:attrName>ppt_x</p:attrName>
                                        </p:attrNameLst>
                                      </p:cBhvr>
                                      <p:tavLst>
                                        <p:tav tm="0">
                                          <p:val>
                                            <p:strVal val="#ppt_x"/>
                                          </p:val>
                                        </p:tav>
                                        <p:tav tm="100000">
                                          <p:val>
                                            <p:strVal val="#ppt_x"/>
                                          </p:val>
                                        </p:tav>
                                      </p:tavLst>
                                    </p:anim>
                                    <p:anim calcmode="lin" valueType="num">
                                      <p:cBhvr>
                                        <p:cTn id="20" dur="8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1672-2D50-4F8C-AE10-17E2D9F858D7}" type="slidenum">
              <a:rPr lang="en-US" smtClean="0">
                <a:solidFill>
                  <a:schemeClr val="bg1">
                    <a:lumMod val="75000"/>
                    <a:lumOff val="25000"/>
                  </a:schemeClr>
                </a:solidFill>
              </a:rPr>
              <a:pPr/>
              <a:t>17</a:t>
            </a:fld>
            <a:endParaRPr lang="en-US" dirty="0">
              <a:solidFill>
                <a:schemeClr val="bg1">
                  <a:lumMod val="75000"/>
                  <a:lumOff val="25000"/>
                </a:schemeClr>
              </a:solidFill>
            </a:endParaRPr>
          </a:p>
        </p:txBody>
      </p:sp>
      <p:pic>
        <p:nvPicPr>
          <p:cNvPr id="3" name="Picture 2"/>
          <p:cNvPicPr>
            <a:picLocks noChangeAspect="1"/>
          </p:cNvPicPr>
          <p:nvPr/>
        </p:nvPicPr>
        <p:blipFill>
          <a:blip r:embed="rId2"/>
          <a:stretch>
            <a:fillRect/>
          </a:stretch>
        </p:blipFill>
        <p:spPr>
          <a:xfrm>
            <a:off x="342900" y="156882"/>
            <a:ext cx="8458200" cy="6590605"/>
          </a:xfrm>
          <a:prstGeom prst="rect">
            <a:avLst/>
          </a:prstGeom>
        </p:spPr>
      </p:pic>
      <p:sp>
        <p:nvSpPr>
          <p:cNvPr id="2" name="Title 1"/>
          <p:cNvSpPr>
            <a:spLocks noGrp="1"/>
          </p:cNvSpPr>
          <p:nvPr>
            <p:ph type="title"/>
          </p:nvPr>
        </p:nvSpPr>
        <p:spPr>
          <a:xfrm>
            <a:off x="457200" y="152400"/>
            <a:ext cx="8229600" cy="944562"/>
          </a:xfrm>
          <a:solidFill>
            <a:schemeClr val="accent3">
              <a:lumMod val="40000"/>
              <a:lumOff val="60000"/>
            </a:schemeClr>
          </a:solidFill>
        </p:spPr>
        <p:txBody>
          <a:bodyPr>
            <a:normAutofit/>
          </a:bodyPr>
          <a:lstStyle/>
          <a:p>
            <a:r>
              <a:rPr lang="en-US" dirty="0" smtClean="0">
                <a:solidFill>
                  <a:schemeClr val="bg2"/>
                </a:solidFill>
                <a:latin typeface="Bookman Old Style" pitchFamily="18" charset="0"/>
              </a:rPr>
              <a:t>An </a:t>
            </a:r>
            <a:r>
              <a:rPr lang="en-US" dirty="0">
                <a:solidFill>
                  <a:schemeClr val="bg2"/>
                </a:solidFill>
                <a:latin typeface="Bookman Old Style" pitchFamily="18" charset="0"/>
              </a:rPr>
              <a:t>accurate </a:t>
            </a:r>
            <a:r>
              <a:rPr lang="en-US" dirty="0" smtClean="0">
                <a:solidFill>
                  <a:schemeClr val="bg2"/>
                </a:solidFill>
                <a:latin typeface="Bookman Old Style" pitchFamily="18" charset="0"/>
              </a:rPr>
              <a:t>map is a survey. </a:t>
            </a:r>
            <a:endParaRPr lang="en-US" dirty="0">
              <a:solidFill>
                <a:schemeClr val="bg2"/>
              </a:solidFill>
              <a:latin typeface="Bookman Old Style" pitchFamily="18" charset="0"/>
            </a:endParaRPr>
          </a:p>
        </p:txBody>
      </p:sp>
      <p:sp>
        <p:nvSpPr>
          <p:cNvPr id="7" name="Rectangle 6"/>
          <p:cNvSpPr/>
          <p:nvPr/>
        </p:nvSpPr>
        <p:spPr>
          <a:xfrm>
            <a:off x="1905000" y="5562600"/>
            <a:ext cx="1295400" cy="1066800"/>
          </a:xfrm>
          <a:prstGeom prst="rect">
            <a:avLst/>
          </a:prstGeom>
          <a:noFill/>
          <a:ln w="76200">
            <a:solidFill>
              <a:srgbClr val="FF0000"/>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86150" y="1295748"/>
            <a:ext cx="5029200" cy="5233338"/>
          </a:xfrm>
          <a:prstGeom prst="rect">
            <a:avLst/>
          </a:prstGeom>
          <a:ln w="104775">
            <a:solidFill>
              <a:srgbClr val="FF0000"/>
            </a:solidFill>
          </a:ln>
          <a:scene3d>
            <a:camera prst="orthographicFront"/>
            <a:lightRig rig="threePt" dir="t"/>
          </a:scene3d>
          <a:sp3d>
            <a:bevelT/>
          </a:sp3d>
        </p:spPr>
      </p:pic>
      <p:sp>
        <p:nvSpPr>
          <p:cNvPr id="5" name="Oval 4"/>
          <p:cNvSpPr/>
          <p:nvPr/>
        </p:nvSpPr>
        <p:spPr>
          <a:xfrm>
            <a:off x="3962400" y="3733800"/>
            <a:ext cx="3657600" cy="2438400"/>
          </a:xfrm>
          <a:prstGeom prst="ellipse">
            <a:avLst/>
          </a:prstGeom>
          <a:noFill/>
          <a:ln w="76200">
            <a:solidFill>
              <a:srgbClr val="00B0F0"/>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7564105">
            <a:off x="5967986" y="2575711"/>
            <a:ext cx="1830895" cy="76200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83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7494AE-817C-4766-BE5B-98DDBBACC072}" type="slidenum">
              <a:rPr lang="en-US" smtClean="0"/>
              <a:pPr/>
              <a:t>18</a:t>
            </a:fld>
            <a:endParaRPr lang="en-US"/>
          </a:p>
        </p:txBody>
      </p:sp>
      <p:pic>
        <p:nvPicPr>
          <p:cNvPr id="3" name="Picture 2"/>
          <p:cNvPicPr>
            <a:picLocks noChangeAspect="1"/>
          </p:cNvPicPr>
          <p:nvPr/>
        </p:nvPicPr>
        <p:blipFill>
          <a:blip r:embed="rId2"/>
          <a:stretch>
            <a:fillRect/>
          </a:stretch>
        </p:blipFill>
        <p:spPr>
          <a:xfrm>
            <a:off x="914400" y="117058"/>
            <a:ext cx="6705600" cy="4073942"/>
          </a:xfrm>
          <a:prstGeom prst="rect">
            <a:avLst/>
          </a:prstGeom>
        </p:spPr>
      </p:pic>
      <p:sp>
        <p:nvSpPr>
          <p:cNvPr id="4" name="Rounded Rectangle 3"/>
          <p:cNvSpPr/>
          <p:nvPr/>
        </p:nvSpPr>
        <p:spPr>
          <a:xfrm>
            <a:off x="1" y="3597275"/>
            <a:ext cx="9144000" cy="3124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NCGS Monument -   North Carolina Geodetic Survey Monument</a:t>
            </a:r>
          </a:p>
          <a:p>
            <a:endParaRPr lang="en-US" sz="900" dirty="0">
              <a:solidFill>
                <a:schemeClr val="tx1"/>
              </a:solidFill>
            </a:endParaRPr>
          </a:p>
          <a:p>
            <a:r>
              <a:rPr lang="en-US" sz="2400" dirty="0" smtClean="0">
                <a:solidFill>
                  <a:schemeClr val="tx1"/>
                </a:solidFill>
              </a:rPr>
              <a:t>They are markers that have been specifically measured for latitude and longitude by the NC Geodetic Survey. </a:t>
            </a:r>
            <a:endParaRPr lang="en-US" sz="800" dirty="0" smtClean="0">
              <a:solidFill>
                <a:schemeClr val="tx1"/>
              </a:solidFill>
            </a:endParaRPr>
          </a:p>
          <a:p>
            <a:endParaRPr lang="en-US" sz="800" dirty="0">
              <a:solidFill>
                <a:schemeClr val="tx1"/>
              </a:solidFill>
            </a:endParaRPr>
          </a:p>
          <a:p>
            <a:r>
              <a:rPr lang="en-US" sz="2400" dirty="0" smtClean="0">
                <a:solidFill>
                  <a:schemeClr val="tx1"/>
                </a:solidFill>
              </a:rPr>
              <a:t>Across North Carolina, there are some 30,000 survey monuments.</a:t>
            </a:r>
          </a:p>
          <a:p>
            <a:endParaRPr lang="en-US" sz="900" dirty="0" smtClean="0">
              <a:solidFill>
                <a:schemeClr val="tx1"/>
              </a:solidFill>
            </a:endParaRPr>
          </a:p>
          <a:p>
            <a:r>
              <a:rPr lang="en-US" sz="2400" dirty="0" smtClean="0">
                <a:solidFill>
                  <a:schemeClr val="tx1"/>
                </a:solidFill>
              </a:rPr>
              <a:t>If a </a:t>
            </a:r>
            <a:r>
              <a:rPr lang="en-US" sz="2400" dirty="0" smtClean="0">
                <a:solidFill>
                  <a:schemeClr val="tx1"/>
                </a:solidFill>
              </a:rPr>
              <a:t>survey is within 2,000 feet </a:t>
            </a:r>
            <a:r>
              <a:rPr lang="en-US" sz="2400" dirty="0" smtClean="0">
                <a:solidFill>
                  <a:schemeClr val="tx1"/>
                </a:solidFill>
              </a:rPr>
              <a:t>of a monument, surveyors are required to tie their survey to the monument. </a:t>
            </a:r>
            <a:endParaRPr lang="en-US" sz="2400" dirty="0">
              <a:solidFill>
                <a:schemeClr val="tx1"/>
              </a:solidFill>
            </a:endParaRPr>
          </a:p>
        </p:txBody>
      </p:sp>
    </p:spTree>
    <p:extLst>
      <p:ext uri="{BB962C8B-B14F-4D97-AF65-F5344CB8AC3E}">
        <p14:creationId xmlns:p14="http://schemas.microsoft.com/office/powerpoint/2010/main" val="3522370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8705850" cy="6829425"/>
          </a:xfrm>
          <a:prstGeom prst="rect">
            <a:avLst/>
          </a:prstGeom>
        </p:spPr>
      </p:pic>
      <p:pic>
        <p:nvPicPr>
          <p:cNvPr id="3" name="Picture 2"/>
          <p:cNvPicPr>
            <a:picLocks noChangeAspect="1"/>
          </p:cNvPicPr>
          <p:nvPr/>
        </p:nvPicPr>
        <p:blipFill>
          <a:blip r:embed="rId3"/>
          <a:stretch>
            <a:fillRect/>
          </a:stretch>
        </p:blipFill>
        <p:spPr>
          <a:xfrm>
            <a:off x="990600" y="1681162"/>
            <a:ext cx="7239000" cy="5215980"/>
          </a:xfrm>
          <a:prstGeom prst="rect">
            <a:avLst/>
          </a:prstGeom>
        </p:spPr>
      </p:pic>
      <p:sp>
        <p:nvSpPr>
          <p:cNvPr id="4" name="Rectangle 3"/>
          <p:cNvSpPr/>
          <p:nvPr/>
        </p:nvSpPr>
        <p:spPr>
          <a:xfrm>
            <a:off x="685800" y="152400"/>
            <a:ext cx="7620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Even if there is not a geodetic survey monument within 2,000 feet, surveyors will sometimes include the State Plain coordinates of a point to give a precise location of a point or corner. </a:t>
            </a:r>
            <a:endParaRPr lang="en-US" sz="2600" dirty="0"/>
          </a:p>
        </p:txBody>
      </p:sp>
      <p:sp>
        <p:nvSpPr>
          <p:cNvPr id="5" name="Oval 4"/>
          <p:cNvSpPr/>
          <p:nvPr/>
        </p:nvSpPr>
        <p:spPr>
          <a:xfrm>
            <a:off x="3581400" y="2209800"/>
            <a:ext cx="2895600" cy="2590800"/>
          </a:xfrm>
          <a:prstGeom prst="ellipse">
            <a:avLst/>
          </a:prstGeom>
          <a:noFill/>
          <a:ln w="76200">
            <a:solidFill>
              <a:srgbClr val="00B050"/>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9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l"/>
            <a:r>
              <a:rPr lang="en-US" dirty="0" smtClean="0"/>
              <a:t>Disclaimer!</a:t>
            </a:r>
            <a:endParaRPr lang="en-US" dirty="0"/>
          </a:p>
        </p:txBody>
      </p:sp>
      <p:sp>
        <p:nvSpPr>
          <p:cNvPr id="3" name="Content Placeholder 2"/>
          <p:cNvSpPr>
            <a:spLocks noGrp="1"/>
          </p:cNvSpPr>
          <p:nvPr>
            <p:ph idx="1"/>
          </p:nvPr>
        </p:nvSpPr>
        <p:spPr>
          <a:xfrm>
            <a:off x="457200" y="1295400"/>
            <a:ext cx="8458200" cy="5181600"/>
          </a:xfrm>
        </p:spPr>
        <p:txBody>
          <a:bodyPr>
            <a:normAutofit fontScale="92500" lnSpcReduction="10000"/>
          </a:bodyPr>
          <a:lstStyle/>
          <a:p>
            <a:r>
              <a:rPr lang="en-US" sz="3100" dirty="0" smtClean="0"/>
              <a:t>The following presentation is </a:t>
            </a:r>
            <a:r>
              <a:rPr lang="en-US" sz="3100" dirty="0" smtClean="0"/>
              <a:t>for 2019 </a:t>
            </a:r>
            <a:r>
              <a:rPr lang="en-US" sz="3100" dirty="0" smtClean="0"/>
              <a:t>Advanced Real Property Seminar.  </a:t>
            </a:r>
            <a:r>
              <a:rPr lang="en-US" sz="3100" dirty="0" smtClean="0"/>
              <a:t> </a:t>
            </a:r>
            <a:endParaRPr lang="en-US" sz="3100" dirty="0" smtClean="0"/>
          </a:p>
          <a:p>
            <a:endParaRPr lang="en-US" sz="1300" dirty="0" smtClean="0"/>
          </a:p>
          <a:p>
            <a:r>
              <a:rPr lang="en-US" sz="3100" dirty="0" smtClean="0"/>
              <a:t>It is intended to provide assistance dealing with municipal </a:t>
            </a:r>
            <a:r>
              <a:rPr lang="en-US" sz="3100" dirty="0" smtClean="0"/>
              <a:t>annexations. </a:t>
            </a:r>
          </a:p>
          <a:p>
            <a:endParaRPr lang="en-US" sz="900" dirty="0" smtClean="0"/>
          </a:p>
          <a:p>
            <a:r>
              <a:rPr lang="en-US" sz="3100" dirty="0" smtClean="0"/>
              <a:t>Neither </a:t>
            </a:r>
            <a:r>
              <a:rPr lang="en-US" sz="3100" dirty="0" smtClean="0"/>
              <a:t>this document nor this presentation is to be considered a legal opinion or legal advice.</a:t>
            </a:r>
          </a:p>
          <a:p>
            <a:endParaRPr lang="en-US" sz="1200" dirty="0" smtClean="0"/>
          </a:p>
          <a:p>
            <a:r>
              <a:rPr lang="en-US" sz="3100" dirty="0" smtClean="0"/>
              <a:t>I, John Bridgers, am not an attorney and cannot give anyone legal advice</a:t>
            </a:r>
            <a:r>
              <a:rPr lang="en-US" sz="3100" dirty="0" smtClean="0"/>
              <a:t>.</a:t>
            </a:r>
          </a:p>
          <a:p>
            <a:endParaRPr lang="en-US" sz="1200" dirty="0"/>
          </a:p>
          <a:p>
            <a:r>
              <a:rPr lang="en-US" sz="3100" dirty="0" smtClean="0"/>
              <a:t>Anyone </a:t>
            </a:r>
            <a:r>
              <a:rPr lang="en-US" sz="3100" dirty="0"/>
              <a:t>needing a legal opinion should consult with an attorney</a:t>
            </a:r>
            <a:r>
              <a:rPr lang="en-US" sz="3400" dirty="0"/>
              <a:t>.  </a:t>
            </a:r>
            <a:endParaRPr lang="en-US" sz="1600" dirty="0"/>
          </a:p>
          <a:p>
            <a:endParaRPr lang="en-US" sz="3100" dirty="0" smtClean="0"/>
          </a:p>
          <a:p>
            <a:endParaRPr lang="en-US" sz="3400" dirty="0" smtClean="0"/>
          </a:p>
          <a:p>
            <a:endParaRPr lang="en-US" sz="3100" dirty="0" smtClean="0"/>
          </a:p>
          <a:p>
            <a:endParaRPr lang="en-US" sz="3400" dirty="0"/>
          </a:p>
        </p:txBody>
      </p:sp>
      <p:sp>
        <p:nvSpPr>
          <p:cNvPr id="4" name="Slide Number Placeholder 3"/>
          <p:cNvSpPr>
            <a:spLocks noGrp="1"/>
          </p:cNvSpPr>
          <p:nvPr>
            <p:ph type="sldNum" sz="quarter" idx="12"/>
          </p:nvPr>
        </p:nvSpPr>
        <p:spPr/>
        <p:txBody>
          <a:bodyPr/>
          <a:lstStyle/>
          <a:p>
            <a:fld id="{1CE61672-2D50-4F8C-AE10-17E2D9F858D7}" type="slidenum">
              <a:rPr lang="en-US" smtClean="0"/>
              <a:pPr/>
              <a:t>2</a:t>
            </a:fld>
            <a:endParaRPr lang="en-US"/>
          </a:p>
        </p:txBody>
      </p:sp>
    </p:spTree>
    <p:extLst>
      <p:ext uri="{BB962C8B-B14F-4D97-AF65-F5344CB8AC3E}">
        <p14:creationId xmlns:p14="http://schemas.microsoft.com/office/powerpoint/2010/main" val="961782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to="" calcmode="lin" valueType="num">
                                      <p:cBhvr>
                                        <p:cTn id="34" dur="1" fill="hold"/>
                                        <p:tgtEl>
                                          <p:spTgt spid="3">
                                            <p:txEl>
                                              <p:pRg st="6" end="6"/>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to="" calcmode="lin" valueType="num">
                                      <p:cBhvr>
                                        <p:cTn id="39"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1672-2D50-4F8C-AE10-17E2D9F858D7}" type="slidenum">
              <a:rPr lang="en-US" smtClean="0"/>
              <a:pPr/>
              <a:t>20</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46629"/>
            <a:ext cx="5252049" cy="6674846"/>
          </a:xfrm>
          <a:prstGeom prst="rect">
            <a:avLst/>
          </a:prstGeom>
          <a:noFill/>
          <a:ln w="9525">
            <a:noFill/>
            <a:miter lim="800000"/>
            <a:headEnd/>
            <a:tailEnd/>
          </a:ln>
        </p:spPr>
      </p:pic>
      <p:sp>
        <p:nvSpPr>
          <p:cNvPr id="6" name="Rounded Rectangle 5"/>
          <p:cNvSpPr/>
          <p:nvPr/>
        </p:nvSpPr>
        <p:spPr>
          <a:xfrm>
            <a:off x="5086837" y="3196330"/>
            <a:ext cx="3962400" cy="294005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GIS </a:t>
            </a:r>
            <a:r>
              <a:rPr lang="en-US" sz="2800" dirty="0" smtClean="0">
                <a:solidFill>
                  <a:schemeClr val="bg1"/>
                </a:solidFill>
              </a:rPr>
              <a:t>property maps are inventory maps of the county cadastre for use by the county tax office and, </a:t>
            </a:r>
            <a:r>
              <a:rPr lang="en-US" sz="2800" dirty="0" smtClean="0">
                <a:solidFill>
                  <a:schemeClr val="bg1"/>
                </a:solidFill>
              </a:rPr>
              <a:t>by </a:t>
            </a:r>
            <a:r>
              <a:rPr lang="en-US" sz="2800" dirty="0" smtClean="0">
                <a:solidFill>
                  <a:schemeClr val="bg1"/>
                </a:solidFill>
              </a:rPr>
              <a:t>definition</a:t>
            </a:r>
            <a:r>
              <a:rPr lang="en-US" sz="2800" dirty="0" smtClean="0">
                <a:solidFill>
                  <a:schemeClr val="bg1"/>
                </a:solidFill>
              </a:rPr>
              <a:t>, are not accurate </a:t>
            </a:r>
            <a:r>
              <a:rPr lang="en-US" sz="2800" dirty="0" smtClean="0">
                <a:solidFill>
                  <a:schemeClr val="bg1"/>
                </a:solidFill>
              </a:rPr>
              <a:t>maps. </a:t>
            </a:r>
            <a:endParaRPr lang="en-US" sz="2800" dirty="0">
              <a:solidFill>
                <a:schemeClr val="bg1"/>
              </a:solidFill>
            </a:endParaRPr>
          </a:p>
        </p:txBody>
      </p:sp>
      <p:sp>
        <p:nvSpPr>
          <p:cNvPr id="5" name="Rectangle 4"/>
          <p:cNvSpPr/>
          <p:nvPr/>
        </p:nvSpPr>
        <p:spPr>
          <a:xfrm>
            <a:off x="2168824" y="1066800"/>
            <a:ext cx="1371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086837" y="457200"/>
            <a:ext cx="3962400" cy="215328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Surveys have a stated level of precision or accuracy.  </a:t>
            </a:r>
          </a:p>
          <a:p>
            <a:pPr algn="ctr"/>
            <a:r>
              <a:rPr lang="en-US" sz="2800" dirty="0" smtClean="0">
                <a:solidFill>
                  <a:schemeClr val="bg1"/>
                </a:solidFill>
              </a:rPr>
              <a:t>GIS maps do not. </a:t>
            </a:r>
            <a:endParaRPr lang="en-US" sz="2800" dirty="0">
              <a:solidFill>
                <a:schemeClr val="bg1"/>
              </a:solidFill>
            </a:endParaRPr>
          </a:p>
        </p:txBody>
      </p:sp>
    </p:spTree>
    <p:extLst>
      <p:ext uri="{BB962C8B-B14F-4D97-AF65-F5344CB8AC3E}">
        <p14:creationId xmlns:p14="http://schemas.microsoft.com/office/powerpoint/2010/main" val="29774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457200"/>
            <a:ext cx="7543800" cy="8776949"/>
          </a:xfrm>
          <a:prstGeom prst="rect">
            <a:avLst/>
          </a:prstGeom>
        </p:spPr>
      </p:pic>
      <p:cxnSp>
        <p:nvCxnSpPr>
          <p:cNvPr id="14" name="Straight Arrow Connector 13"/>
          <p:cNvCxnSpPr/>
          <p:nvPr/>
        </p:nvCxnSpPr>
        <p:spPr>
          <a:xfrm>
            <a:off x="5943600" y="1295400"/>
            <a:ext cx="381000" cy="2062143"/>
          </a:xfrm>
          <a:prstGeom prst="straightConnector1">
            <a:avLst/>
          </a:prstGeom>
          <a:ln w="7620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705475" y="1011817"/>
            <a:ext cx="228600" cy="2286000"/>
          </a:xfrm>
          <a:prstGeom prst="straightConnector1">
            <a:avLst/>
          </a:prstGeom>
          <a:ln w="7620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33600" y="17557"/>
            <a:ext cx="4572000" cy="1441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GIS map can be off as much as 15 or 20 feet. </a:t>
            </a:r>
            <a:endParaRPr lang="en-US" sz="3200" dirty="0"/>
          </a:p>
        </p:txBody>
      </p:sp>
    </p:spTree>
    <p:extLst>
      <p:ext uri="{BB962C8B-B14F-4D97-AF65-F5344CB8AC3E}">
        <p14:creationId xmlns:p14="http://schemas.microsoft.com/office/powerpoint/2010/main" val="19930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7494AE-817C-4766-BE5B-98DDBBACC072}" type="slidenum">
              <a:rPr lang="en-US" smtClean="0"/>
              <a:pPr/>
              <a:t>22</a:t>
            </a:fld>
            <a:endParaRPr lang="en-US"/>
          </a:p>
        </p:txBody>
      </p:sp>
      <p:pic>
        <p:nvPicPr>
          <p:cNvPr id="6" name="Picture 5"/>
          <p:cNvPicPr>
            <a:picLocks noChangeAspect="1"/>
          </p:cNvPicPr>
          <p:nvPr/>
        </p:nvPicPr>
        <p:blipFill>
          <a:blip r:embed="rId2"/>
          <a:stretch>
            <a:fillRect/>
          </a:stretch>
        </p:blipFill>
        <p:spPr>
          <a:xfrm>
            <a:off x="457200" y="1469463"/>
            <a:ext cx="8802442" cy="4038600"/>
          </a:xfrm>
          <a:prstGeom prst="rect">
            <a:avLst/>
          </a:prstGeom>
        </p:spPr>
      </p:pic>
      <p:sp>
        <p:nvSpPr>
          <p:cNvPr id="4" name="Rectangle 3"/>
          <p:cNvSpPr/>
          <p:nvPr/>
        </p:nvSpPr>
        <p:spPr>
          <a:xfrm>
            <a:off x="609600" y="5029200"/>
            <a:ext cx="4267200" cy="16001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rPr>
              <a:t>An illegible map</a:t>
            </a:r>
          </a:p>
          <a:p>
            <a:pPr algn="ctr"/>
            <a:r>
              <a:rPr lang="en-US" sz="4400" dirty="0" smtClean="0">
                <a:solidFill>
                  <a:schemeClr val="bg1"/>
                </a:solidFill>
              </a:rPr>
              <a:t>is useless!  </a:t>
            </a:r>
            <a:endParaRPr lang="en-US" sz="4400" dirty="0">
              <a:solidFill>
                <a:schemeClr val="bg1"/>
              </a:solidFill>
            </a:endParaRPr>
          </a:p>
        </p:txBody>
      </p:sp>
      <p:sp>
        <p:nvSpPr>
          <p:cNvPr id="8" name="Rectangle 7"/>
          <p:cNvSpPr/>
          <p:nvPr/>
        </p:nvSpPr>
        <p:spPr>
          <a:xfrm>
            <a:off x="508525" y="157209"/>
            <a:ext cx="7924800" cy="8239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Actual map submitted as an accurate map</a:t>
            </a:r>
            <a:endParaRPr lang="en-US" sz="3200" dirty="0">
              <a:solidFill>
                <a:schemeClr val="bg1"/>
              </a:solidFill>
            </a:endParaRPr>
          </a:p>
        </p:txBody>
      </p:sp>
      <p:sp>
        <p:nvSpPr>
          <p:cNvPr id="9" name="Rectangle 8"/>
          <p:cNvSpPr/>
          <p:nvPr/>
        </p:nvSpPr>
        <p:spPr>
          <a:xfrm>
            <a:off x="508525" y="1251836"/>
            <a:ext cx="5244575"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From this map, c</a:t>
            </a:r>
            <a:r>
              <a:rPr lang="en-US" sz="3200" dirty="0" smtClean="0">
                <a:solidFill>
                  <a:schemeClr val="bg1"/>
                </a:solidFill>
              </a:rPr>
              <a:t>an you tell what is being annexed? </a:t>
            </a:r>
            <a:endParaRPr lang="en-US" sz="3200" dirty="0">
              <a:solidFill>
                <a:schemeClr val="bg1"/>
              </a:solidFill>
            </a:endParaRPr>
          </a:p>
        </p:txBody>
      </p:sp>
    </p:spTree>
    <p:extLst>
      <p:ext uri="{BB962C8B-B14F-4D97-AF65-F5344CB8AC3E}">
        <p14:creationId xmlns:p14="http://schemas.microsoft.com/office/powerpoint/2010/main" val="281301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7494AE-817C-4766-BE5B-98DDBBACC072}" type="slidenum">
              <a:rPr lang="en-US" smtClean="0"/>
              <a:pPr/>
              <a:t>23</a:t>
            </a:fld>
            <a:endParaRPr lang="en-US"/>
          </a:p>
        </p:txBody>
      </p:sp>
      <p:grpSp>
        <p:nvGrpSpPr>
          <p:cNvPr id="7" name="Group 6"/>
          <p:cNvGrpSpPr/>
          <p:nvPr/>
        </p:nvGrpSpPr>
        <p:grpSpPr>
          <a:xfrm>
            <a:off x="304800" y="0"/>
            <a:ext cx="5181600" cy="6675460"/>
            <a:chOff x="1524000" y="36588"/>
            <a:chExt cx="5181600" cy="6675460"/>
          </a:xfrm>
        </p:grpSpPr>
        <p:pic>
          <p:nvPicPr>
            <p:cNvPr id="5" name="Picture 4"/>
            <p:cNvPicPr>
              <a:picLocks noChangeAspect="1"/>
            </p:cNvPicPr>
            <p:nvPr/>
          </p:nvPicPr>
          <p:blipFill>
            <a:blip r:embed="rId2"/>
            <a:stretch>
              <a:fillRect/>
            </a:stretch>
          </p:blipFill>
          <p:spPr>
            <a:xfrm>
              <a:off x="1524000" y="36588"/>
              <a:ext cx="5181600" cy="6675460"/>
            </a:xfrm>
            <a:prstGeom prst="rect">
              <a:avLst/>
            </a:prstGeom>
          </p:spPr>
        </p:pic>
        <p:sp>
          <p:nvSpPr>
            <p:cNvPr id="6" name="Rectangle 5"/>
            <p:cNvSpPr/>
            <p:nvPr/>
          </p:nvSpPr>
          <p:spPr>
            <a:xfrm>
              <a:off x="3657600" y="1295400"/>
              <a:ext cx="23622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5943600" y="3505200"/>
            <a:ext cx="2514600" cy="1676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This isn’t even a map! </a:t>
            </a:r>
            <a:endParaRPr lang="en-US" sz="3600" dirty="0">
              <a:solidFill>
                <a:schemeClr val="tx1"/>
              </a:solidFill>
            </a:endParaRPr>
          </a:p>
        </p:txBody>
      </p:sp>
      <p:sp>
        <p:nvSpPr>
          <p:cNvPr id="9" name="Rectangle 8"/>
          <p:cNvSpPr/>
          <p:nvPr/>
        </p:nvSpPr>
        <p:spPr>
          <a:xfrm>
            <a:off x="5943600" y="457200"/>
            <a:ext cx="2514600" cy="25892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Another example of a submitted “map.”</a:t>
            </a:r>
            <a:endParaRPr lang="en-US" sz="3600" dirty="0">
              <a:solidFill>
                <a:schemeClr val="tx1"/>
              </a:solidFill>
            </a:endParaRPr>
          </a:p>
        </p:txBody>
      </p:sp>
    </p:spTree>
    <p:extLst>
      <p:ext uri="{BB962C8B-B14F-4D97-AF65-F5344CB8AC3E}">
        <p14:creationId xmlns:p14="http://schemas.microsoft.com/office/powerpoint/2010/main" val="374012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1672-2D50-4F8C-AE10-17E2D9F858D7}" type="slidenum">
              <a:rPr lang="en-US" smtClean="0"/>
              <a:pPr/>
              <a:t>24</a:t>
            </a:fld>
            <a:endParaRPr lang="en-US"/>
          </a:p>
        </p:txBody>
      </p:sp>
      <p:pic>
        <p:nvPicPr>
          <p:cNvPr id="6147" name="Picture 3"/>
          <p:cNvPicPr>
            <a:picLocks noGrp="1" noChangeAspect="1" noChangeArrowheads="1"/>
          </p:cNvPicPr>
          <p:nvPr>
            <p:ph idx="1"/>
          </p:nvPr>
        </p:nvPicPr>
        <p:blipFill>
          <a:blip r:embed="rId2" cstate="print"/>
          <a:srcRect/>
          <a:stretch>
            <a:fillRect/>
          </a:stretch>
        </p:blipFill>
        <p:spPr bwMode="auto">
          <a:xfrm>
            <a:off x="762000" y="1066800"/>
            <a:ext cx="7581952" cy="5952453"/>
          </a:xfrm>
          <a:prstGeom prst="rect">
            <a:avLst/>
          </a:prstGeom>
          <a:noFill/>
          <a:ln w="9525">
            <a:noFill/>
            <a:miter lim="800000"/>
            <a:headEnd/>
            <a:tailEnd/>
          </a:ln>
        </p:spPr>
      </p:pic>
      <p:sp>
        <p:nvSpPr>
          <p:cNvPr id="7" name="Rounded Rectangle 6"/>
          <p:cNvSpPr/>
          <p:nvPr/>
        </p:nvSpPr>
        <p:spPr>
          <a:xfrm>
            <a:off x="4419600" y="5357997"/>
            <a:ext cx="4495800" cy="12954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This GIS map submitted shows the whole parcel highlighted </a:t>
            </a:r>
          </a:p>
        </p:txBody>
      </p:sp>
      <p:grpSp>
        <p:nvGrpSpPr>
          <p:cNvPr id="9" name="Group 8"/>
          <p:cNvGrpSpPr/>
          <p:nvPr/>
        </p:nvGrpSpPr>
        <p:grpSpPr>
          <a:xfrm>
            <a:off x="2810986" y="2538317"/>
            <a:ext cx="3483980" cy="3009418"/>
            <a:chOff x="3402957" y="1979271"/>
            <a:chExt cx="3483980" cy="3009418"/>
          </a:xfrm>
          <a:noFill/>
        </p:grpSpPr>
        <p:sp>
          <p:nvSpPr>
            <p:cNvPr id="10" name="Freeform 9"/>
            <p:cNvSpPr/>
            <p:nvPr/>
          </p:nvSpPr>
          <p:spPr>
            <a:xfrm>
              <a:off x="3505200" y="2943225"/>
              <a:ext cx="264319" cy="230981"/>
            </a:xfrm>
            <a:custGeom>
              <a:avLst/>
              <a:gdLst>
                <a:gd name="connsiteX0" fmla="*/ 0 w 264319"/>
                <a:gd name="connsiteY0" fmla="*/ 123825 h 230981"/>
                <a:gd name="connsiteX1" fmla="*/ 57150 w 264319"/>
                <a:gd name="connsiteY1" fmla="*/ 230981 h 230981"/>
                <a:gd name="connsiteX2" fmla="*/ 264319 w 264319"/>
                <a:gd name="connsiteY2" fmla="*/ 69056 h 230981"/>
                <a:gd name="connsiteX3" fmla="*/ 254794 w 264319"/>
                <a:gd name="connsiteY3" fmla="*/ 0 h 230981"/>
                <a:gd name="connsiteX4" fmla="*/ 0 w 264319"/>
                <a:gd name="connsiteY4" fmla="*/ 123825 h 23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9" h="230981">
                  <a:moveTo>
                    <a:pt x="0" y="123825"/>
                  </a:moveTo>
                  <a:lnTo>
                    <a:pt x="57150" y="230981"/>
                  </a:lnTo>
                  <a:lnTo>
                    <a:pt x="264319" y="69056"/>
                  </a:lnTo>
                  <a:lnTo>
                    <a:pt x="254794" y="0"/>
                  </a:lnTo>
                  <a:lnTo>
                    <a:pt x="0" y="123825"/>
                  </a:lnTo>
                  <a:close/>
                </a:path>
              </a:pathLst>
            </a:custGeom>
            <a:gr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402957" y="1979271"/>
              <a:ext cx="3483980" cy="3009418"/>
            </a:xfrm>
            <a:custGeom>
              <a:avLst/>
              <a:gdLst>
                <a:gd name="connsiteX0" fmla="*/ 0 w 3483980"/>
                <a:gd name="connsiteY0" fmla="*/ 1967696 h 3009418"/>
                <a:gd name="connsiteX1" fmla="*/ 972273 w 3483980"/>
                <a:gd name="connsiteY1" fmla="*/ 1192192 h 3009418"/>
                <a:gd name="connsiteX2" fmla="*/ 1493134 w 3483980"/>
                <a:gd name="connsiteY2" fmla="*/ 844952 h 3009418"/>
                <a:gd name="connsiteX3" fmla="*/ 2013995 w 3483980"/>
                <a:gd name="connsiteY3" fmla="*/ 578734 h 3009418"/>
                <a:gd name="connsiteX4" fmla="*/ 2569580 w 3483980"/>
                <a:gd name="connsiteY4" fmla="*/ 300942 h 3009418"/>
                <a:gd name="connsiteX5" fmla="*/ 3090440 w 3483980"/>
                <a:gd name="connsiteY5" fmla="*/ 92597 h 3009418"/>
                <a:gd name="connsiteX6" fmla="*/ 3379808 w 3483980"/>
                <a:gd name="connsiteY6" fmla="*/ 0 h 3009418"/>
                <a:gd name="connsiteX7" fmla="*/ 3460830 w 3483980"/>
                <a:gd name="connsiteY7" fmla="*/ 856526 h 3009418"/>
                <a:gd name="connsiteX8" fmla="*/ 3426106 w 3483980"/>
                <a:gd name="connsiteY8" fmla="*/ 879676 h 3009418"/>
                <a:gd name="connsiteX9" fmla="*/ 3483980 w 3483980"/>
                <a:gd name="connsiteY9" fmla="*/ 1377387 h 3009418"/>
                <a:gd name="connsiteX10" fmla="*/ 2893671 w 3483980"/>
                <a:gd name="connsiteY10" fmla="*/ 1446835 h 3009418"/>
                <a:gd name="connsiteX11" fmla="*/ 520861 w 3483980"/>
                <a:gd name="connsiteY11" fmla="*/ 3009418 h 3009418"/>
                <a:gd name="connsiteX12" fmla="*/ 0 w 3483980"/>
                <a:gd name="connsiteY12" fmla="*/ 1967696 h 300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3980" h="3009418">
                  <a:moveTo>
                    <a:pt x="0" y="1967696"/>
                  </a:moveTo>
                  <a:lnTo>
                    <a:pt x="972273" y="1192192"/>
                  </a:lnTo>
                  <a:lnTo>
                    <a:pt x="1493134" y="844952"/>
                  </a:lnTo>
                  <a:lnTo>
                    <a:pt x="2013995" y="578734"/>
                  </a:lnTo>
                  <a:lnTo>
                    <a:pt x="2569580" y="300942"/>
                  </a:lnTo>
                  <a:lnTo>
                    <a:pt x="3090440" y="92597"/>
                  </a:lnTo>
                  <a:lnTo>
                    <a:pt x="3379808" y="0"/>
                  </a:lnTo>
                  <a:lnTo>
                    <a:pt x="3460830" y="856526"/>
                  </a:lnTo>
                  <a:lnTo>
                    <a:pt x="3426106" y="879676"/>
                  </a:lnTo>
                  <a:lnTo>
                    <a:pt x="3483980" y="1377387"/>
                  </a:lnTo>
                  <a:lnTo>
                    <a:pt x="2893671" y="1446835"/>
                  </a:lnTo>
                  <a:lnTo>
                    <a:pt x="520861" y="3009418"/>
                  </a:lnTo>
                  <a:lnTo>
                    <a:pt x="0" y="1967696"/>
                  </a:lnTo>
                  <a:close/>
                </a:path>
              </a:pathLst>
            </a:custGeom>
            <a:gr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383293" y="215549"/>
            <a:ext cx="2310050" cy="1864295"/>
          </a:xfrm>
          <a:prstGeom prst="round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Still another example.  </a:t>
            </a:r>
          </a:p>
        </p:txBody>
      </p:sp>
      <p:sp>
        <p:nvSpPr>
          <p:cNvPr id="12" name="Rounded Rectangle 11"/>
          <p:cNvSpPr/>
          <p:nvPr/>
        </p:nvSpPr>
        <p:spPr>
          <a:xfrm>
            <a:off x="5500502" y="215549"/>
            <a:ext cx="2843450" cy="1702500"/>
          </a:xfrm>
          <a:prstGeom prst="round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 </a:t>
            </a:r>
          </a:p>
          <a:p>
            <a:pPr algn="ctr"/>
            <a:r>
              <a:rPr lang="en-US" sz="3200" dirty="0" smtClean="0">
                <a:solidFill>
                  <a:schemeClr val="bg1"/>
                </a:solidFill>
              </a:rPr>
              <a:t>Just w</a:t>
            </a:r>
            <a:r>
              <a:rPr lang="en-US" sz="3200" dirty="0" smtClean="0">
                <a:solidFill>
                  <a:schemeClr val="bg1"/>
                </a:solidFill>
              </a:rPr>
              <a:t>hat </a:t>
            </a:r>
            <a:r>
              <a:rPr lang="en-US" sz="3200" dirty="0">
                <a:solidFill>
                  <a:schemeClr val="bg1"/>
                </a:solidFill>
              </a:rPr>
              <a:t>is getting annexed? </a:t>
            </a:r>
            <a:endParaRPr lang="en-US" sz="3200" dirty="0" smtClean="0">
              <a:solidFill>
                <a:schemeClr val="bg1"/>
              </a:solidFill>
            </a:endParaRPr>
          </a:p>
          <a:p>
            <a:pPr algn="ctr"/>
            <a:endParaRPr lang="en-US" sz="3200" dirty="0">
              <a:solidFill>
                <a:schemeClr val="bg1"/>
              </a:solidFill>
            </a:endParaRPr>
          </a:p>
        </p:txBody>
      </p:sp>
    </p:spTree>
    <p:extLst>
      <p:ext uri="{BB962C8B-B14F-4D97-AF65-F5344CB8AC3E}">
        <p14:creationId xmlns:p14="http://schemas.microsoft.com/office/powerpoint/2010/main" val="332766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1672-2D50-4F8C-AE10-17E2D9F858D7}" type="slidenum">
              <a:rPr lang="en-US" smtClean="0"/>
              <a:pPr/>
              <a:t>25</a:t>
            </a:fld>
            <a:endParaRPr lang="en-US"/>
          </a:p>
        </p:txBody>
      </p:sp>
      <p:pic>
        <p:nvPicPr>
          <p:cNvPr id="6147" name="Picture 3"/>
          <p:cNvPicPr>
            <a:picLocks noGrp="1" noChangeAspect="1" noChangeArrowheads="1"/>
          </p:cNvPicPr>
          <p:nvPr>
            <p:ph idx="1"/>
          </p:nvPr>
        </p:nvPicPr>
        <p:blipFill>
          <a:blip r:embed="rId2" cstate="print"/>
          <a:srcRect/>
          <a:stretch>
            <a:fillRect/>
          </a:stretch>
        </p:blipFill>
        <p:spPr bwMode="auto">
          <a:xfrm>
            <a:off x="762000" y="1066800"/>
            <a:ext cx="7581952" cy="5952453"/>
          </a:xfrm>
          <a:prstGeom prst="rect">
            <a:avLst/>
          </a:prstGeom>
          <a:noFill/>
          <a:ln w="9525">
            <a:noFill/>
            <a:miter lim="800000"/>
            <a:headEnd/>
            <a:tailEnd/>
          </a:ln>
        </p:spPr>
      </p:pic>
      <p:sp>
        <p:nvSpPr>
          <p:cNvPr id="8" name="Freeform 7"/>
          <p:cNvSpPr/>
          <p:nvPr/>
        </p:nvSpPr>
        <p:spPr>
          <a:xfrm>
            <a:off x="2590800" y="3048000"/>
            <a:ext cx="2228850" cy="2499735"/>
          </a:xfrm>
          <a:custGeom>
            <a:avLst/>
            <a:gdLst>
              <a:gd name="connsiteX0" fmla="*/ 638175 w 2152650"/>
              <a:gd name="connsiteY0" fmla="*/ 2495550 h 2495550"/>
              <a:gd name="connsiteX1" fmla="*/ 0 w 2152650"/>
              <a:gd name="connsiteY1" fmla="*/ 1204913 h 2495550"/>
              <a:gd name="connsiteX2" fmla="*/ 414337 w 2152650"/>
              <a:gd name="connsiteY2" fmla="*/ 876300 h 2495550"/>
              <a:gd name="connsiteX3" fmla="*/ 242887 w 2152650"/>
              <a:gd name="connsiteY3" fmla="*/ 576263 h 2495550"/>
              <a:gd name="connsiteX4" fmla="*/ 495300 w 2152650"/>
              <a:gd name="connsiteY4" fmla="*/ 452438 h 2495550"/>
              <a:gd name="connsiteX5" fmla="*/ 557212 w 2152650"/>
              <a:gd name="connsiteY5" fmla="*/ 852488 h 2495550"/>
              <a:gd name="connsiteX6" fmla="*/ 1000125 w 2152650"/>
              <a:gd name="connsiteY6" fmla="*/ 519113 h 2495550"/>
              <a:gd name="connsiteX7" fmla="*/ 1357312 w 2152650"/>
              <a:gd name="connsiteY7" fmla="*/ 271463 h 2495550"/>
              <a:gd name="connsiteX8" fmla="*/ 1857375 w 2152650"/>
              <a:gd name="connsiteY8" fmla="*/ 0 h 2495550"/>
              <a:gd name="connsiteX9" fmla="*/ 2152650 w 2152650"/>
              <a:gd name="connsiteY9" fmla="*/ 1500188 h 2495550"/>
              <a:gd name="connsiteX10" fmla="*/ 638175 w 2152650"/>
              <a:gd name="connsiteY10" fmla="*/ 249555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2650" h="2495550">
                <a:moveTo>
                  <a:pt x="638175" y="2495550"/>
                </a:moveTo>
                <a:lnTo>
                  <a:pt x="0" y="1204913"/>
                </a:lnTo>
                <a:lnTo>
                  <a:pt x="414337" y="876300"/>
                </a:lnTo>
                <a:lnTo>
                  <a:pt x="242887" y="576263"/>
                </a:lnTo>
                <a:lnTo>
                  <a:pt x="495300" y="452438"/>
                </a:lnTo>
                <a:lnTo>
                  <a:pt x="557212" y="852488"/>
                </a:lnTo>
                <a:lnTo>
                  <a:pt x="1000125" y="519113"/>
                </a:lnTo>
                <a:lnTo>
                  <a:pt x="1357312" y="271463"/>
                </a:lnTo>
                <a:lnTo>
                  <a:pt x="1857375" y="0"/>
                </a:lnTo>
                <a:lnTo>
                  <a:pt x="2152650" y="1500188"/>
                </a:lnTo>
                <a:lnTo>
                  <a:pt x="638175" y="24955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12" name="Rounded Rectangle 11"/>
          <p:cNvSpPr/>
          <p:nvPr/>
        </p:nvSpPr>
        <p:spPr>
          <a:xfrm>
            <a:off x="3743324" y="338282"/>
            <a:ext cx="4714875" cy="2023917"/>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When </a:t>
            </a:r>
            <a:r>
              <a:rPr lang="en-US" sz="2400" dirty="0" smtClean="0">
                <a:solidFill>
                  <a:schemeClr val="bg1"/>
                </a:solidFill>
              </a:rPr>
              <a:t>the written </a:t>
            </a:r>
            <a:r>
              <a:rPr lang="en-US" sz="2400" dirty="0">
                <a:solidFill>
                  <a:schemeClr val="bg1"/>
                </a:solidFill>
              </a:rPr>
              <a:t>description </a:t>
            </a:r>
            <a:r>
              <a:rPr lang="en-US" sz="2400" dirty="0" smtClean="0">
                <a:solidFill>
                  <a:schemeClr val="bg1"/>
                </a:solidFill>
              </a:rPr>
              <a:t>from the annexation ordinance </a:t>
            </a:r>
            <a:r>
              <a:rPr lang="en-US" sz="2400" dirty="0">
                <a:solidFill>
                  <a:schemeClr val="bg1"/>
                </a:solidFill>
              </a:rPr>
              <a:t>is plotted, it looks more like </a:t>
            </a:r>
            <a:r>
              <a:rPr lang="en-US" sz="2400" dirty="0" smtClean="0">
                <a:solidFill>
                  <a:schemeClr val="bg1"/>
                </a:solidFill>
              </a:rPr>
              <a:t>this, half the parcel indicated on the map. </a:t>
            </a:r>
            <a:endParaRPr lang="en-US" sz="2400" dirty="0">
              <a:solidFill>
                <a:schemeClr val="bg1"/>
              </a:solidFill>
            </a:endParaRPr>
          </a:p>
        </p:txBody>
      </p:sp>
    </p:spTree>
    <p:extLst>
      <p:ext uri="{BB962C8B-B14F-4D97-AF65-F5344CB8AC3E}">
        <p14:creationId xmlns:p14="http://schemas.microsoft.com/office/powerpoint/2010/main" val="275853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1672-2D50-4F8C-AE10-17E2D9F858D7}" type="slidenum">
              <a:rPr lang="en-US" smtClean="0"/>
              <a:pPr/>
              <a:t>26</a:t>
            </a:fld>
            <a:endParaRPr lang="en-US"/>
          </a:p>
        </p:txBody>
      </p:sp>
      <p:pic>
        <p:nvPicPr>
          <p:cNvPr id="6147" name="Picture 3"/>
          <p:cNvPicPr>
            <a:picLocks noGrp="1" noChangeAspect="1" noChangeArrowheads="1"/>
          </p:cNvPicPr>
          <p:nvPr>
            <p:ph idx="1"/>
          </p:nvPr>
        </p:nvPicPr>
        <p:blipFill>
          <a:blip r:embed="rId2" cstate="print"/>
          <a:srcRect/>
          <a:stretch>
            <a:fillRect/>
          </a:stretch>
        </p:blipFill>
        <p:spPr bwMode="auto">
          <a:xfrm>
            <a:off x="1371600" y="533400"/>
            <a:ext cx="7581952" cy="5952453"/>
          </a:xfrm>
          <a:prstGeom prst="rect">
            <a:avLst/>
          </a:prstGeom>
          <a:noFill/>
          <a:ln w="9525">
            <a:noFill/>
            <a:miter lim="800000"/>
            <a:headEnd/>
            <a:tailEnd/>
          </a:ln>
        </p:spPr>
      </p:pic>
      <p:sp>
        <p:nvSpPr>
          <p:cNvPr id="7" name="Rounded Rectangle 6"/>
          <p:cNvSpPr/>
          <p:nvPr/>
        </p:nvSpPr>
        <p:spPr>
          <a:xfrm>
            <a:off x="341806" y="414319"/>
            <a:ext cx="5715000" cy="1143000"/>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As it turned out, the reason half the parcel was annexed was because the other half had </a:t>
            </a:r>
            <a:r>
              <a:rPr lang="en-US" sz="2400" dirty="0" smtClean="0">
                <a:solidFill>
                  <a:schemeClr val="bg1"/>
                </a:solidFill>
              </a:rPr>
              <a:t>previously been annexed. </a:t>
            </a:r>
            <a:endParaRPr lang="en-US" sz="2400" dirty="0">
              <a:solidFill>
                <a:schemeClr val="bg1"/>
              </a:solidFill>
            </a:endParaRPr>
          </a:p>
        </p:txBody>
      </p:sp>
      <p:sp>
        <p:nvSpPr>
          <p:cNvPr id="11" name="Freeform 10"/>
          <p:cNvSpPr/>
          <p:nvPr/>
        </p:nvSpPr>
        <p:spPr>
          <a:xfrm>
            <a:off x="3276600" y="2514600"/>
            <a:ext cx="2152650" cy="2495550"/>
          </a:xfrm>
          <a:custGeom>
            <a:avLst/>
            <a:gdLst>
              <a:gd name="connsiteX0" fmla="*/ 638175 w 2152650"/>
              <a:gd name="connsiteY0" fmla="*/ 2495550 h 2495550"/>
              <a:gd name="connsiteX1" fmla="*/ 0 w 2152650"/>
              <a:gd name="connsiteY1" fmla="*/ 1204913 h 2495550"/>
              <a:gd name="connsiteX2" fmla="*/ 414337 w 2152650"/>
              <a:gd name="connsiteY2" fmla="*/ 876300 h 2495550"/>
              <a:gd name="connsiteX3" fmla="*/ 242887 w 2152650"/>
              <a:gd name="connsiteY3" fmla="*/ 576263 h 2495550"/>
              <a:gd name="connsiteX4" fmla="*/ 495300 w 2152650"/>
              <a:gd name="connsiteY4" fmla="*/ 452438 h 2495550"/>
              <a:gd name="connsiteX5" fmla="*/ 557212 w 2152650"/>
              <a:gd name="connsiteY5" fmla="*/ 852488 h 2495550"/>
              <a:gd name="connsiteX6" fmla="*/ 1000125 w 2152650"/>
              <a:gd name="connsiteY6" fmla="*/ 519113 h 2495550"/>
              <a:gd name="connsiteX7" fmla="*/ 1357312 w 2152650"/>
              <a:gd name="connsiteY7" fmla="*/ 271463 h 2495550"/>
              <a:gd name="connsiteX8" fmla="*/ 1857375 w 2152650"/>
              <a:gd name="connsiteY8" fmla="*/ 0 h 2495550"/>
              <a:gd name="connsiteX9" fmla="*/ 2152650 w 2152650"/>
              <a:gd name="connsiteY9" fmla="*/ 1500188 h 2495550"/>
              <a:gd name="connsiteX10" fmla="*/ 638175 w 2152650"/>
              <a:gd name="connsiteY10" fmla="*/ 249555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2650" h="2495550">
                <a:moveTo>
                  <a:pt x="638175" y="2495550"/>
                </a:moveTo>
                <a:lnTo>
                  <a:pt x="0" y="1204913"/>
                </a:lnTo>
                <a:lnTo>
                  <a:pt x="414337" y="876300"/>
                </a:lnTo>
                <a:lnTo>
                  <a:pt x="242887" y="576263"/>
                </a:lnTo>
                <a:lnTo>
                  <a:pt x="495300" y="452438"/>
                </a:lnTo>
                <a:lnTo>
                  <a:pt x="557212" y="852488"/>
                </a:lnTo>
                <a:lnTo>
                  <a:pt x="1000125" y="519113"/>
                </a:lnTo>
                <a:lnTo>
                  <a:pt x="1357312" y="271463"/>
                </a:lnTo>
                <a:lnTo>
                  <a:pt x="1857375" y="0"/>
                </a:lnTo>
                <a:lnTo>
                  <a:pt x="2152650" y="1500188"/>
                </a:lnTo>
                <a:lnTo>
                  <a:pt x="638175" y="24955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121714" y="591501"/>
            <a:ext cx="3756212" cy="5728447"/>
          </a:xfrm>
          <a:custGeom>
            <a:avLst/>
            <a:gdLst>
              <a:gd name="connsiteX0" fmla="*/ 1586753 w 3756212"/>
              <a:gd name="connsiteY0" fmla="*/ 0 h 5728447"/>
              <a:gd name="connsiteX1" fmla="*/ 1694329 w 3756212"/>
              <a:gd name="connsiteY1" fmla="*/ 1093695 h 5728447"/>
              <a:gd name="connsiteX2" fmla="*/ 1246094 w 3756212"/>
              <a:gd name="connsiteY2" fmla="*/ 1174377 h 5728447"/>
              <a:gd name="connsiteX3" fmla="*/ 636494 w 3756212"/>
              <a:gd name="connsiteY3" fmla="*/ 1488142 h 5728447"/>
              <a:gd name="connsiteX4" fmla="*/ 134471 w 3756212"/>
              <a:gd name="connsiteY4" fmla="*/ 1694330 h 5728447"/>
              <a:gd name="connsiteX5" fmla="*/ 0 w 3756212"/>
              <a:gd name="connsiteY5" fmla="*/ 1783977 h 5728447"/>
              <a:gd name="connsiteX6" fmla="*/ 510988 w 3756212"/>
              <a:gd name="connsiteY6" fmla="*/ 4303059 h 5728447"/>
              <a:gd name="connsiteX7" fmla="*/ 833718 w 3756212"/>
              <a:gd name="connsiteY7" fmla="*/ 5011271 h 5728447"/>
              <a:gd name="connsiteX8" fmla="*/ 923365 w 3756212"/>
              <a:gd name="connsiteY8" fmla="*/ 5728447 h 5728447"/>
              <a:gd name="connsiteX9" fmla="*/ 3756212 w 3756212"/>
              <a:gd name="connsiteY9" fmla="*/ 5728447 h 5728447"/>
              <a:gd name="connsiteX10" fmla="*/ 3738282 w 3756212"/>
              <a:gd name="connsiteY10" fmla="*/ 8965 h 5728447"/>
              <a:gd name="connsiteX11" fmla="*/ 1586753 w 3756212"/>
              <a:gd name="connsiteY11" fmla="*/ 0 h 57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6212" h="5728447">
                <a:moveTo>
                  <a:pt x="1586753" y="0"/>
                </a:moveTo>
                <a:lnTo>
                  <a:pt x="1694329" y="1093695"/>
                </a:lnTo>
                <a:lnTo>
                  <a:pt x="1246094" y="1174377"/>
                </a:lnTo>
                <a:lnTo>
                  <a:pt x="636494" y="1488142"/>
                </a:lnTo>
                <a:lnTo>
                  <a:pt x="134471" y="1694330"/>
                </a:lnTo>
                <a:lnTo>
                  <a:pt x="0" y="1783977"/>
                </a:lnTo>
                <a:lnTo>
                  <a:pt x="510988" y="4303059"/>
                </a:lnTo>
                <a:lnTo>
                  <a:pt x="833718" y="5011271"/>
                </a:lnTo>
                <a:lnTo>
                  <a:pt x="923365" y="5728447"/>
                </a:lnTo>
                <a:lnTo>
                  <a:pt x="3756212" y="5728447"/>
                </a:lnTo>
                <a:cubicBezTo>
                  <a:pt x="3750235" y="3821953"/>
                  <a:pt x="3744259" y="1915459"/>
                  <a:pt x="3738282" y="8965"/>
                </a:cubicBezTo>
                <a:lnTo>
                  <a:pt x="1586753" y="0"/>
                </a:lnTo>
                <a:close/>
              </a:path>
            </a:pathLst>
          </a:custGeom>
          <a:solidFill>
            <a:srgbClr val="FFC000">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402957" y="1979271"/>
            <a:ext cx="3483980" cy="3009418"/>
            <a:chOff x="3402957" y="1979271"/>
            <a:chExt cx="3483980" cy="3009418"/>
          </a:xfrm>
          <a:noFill/>
        </p:grpSpPr>
        <p:sp>
          <p:nvSpPr>
            <p:cNvPr id="10" name="Freeform 9"/>
            <p:cNvSpPr/>
            <p:nvPr/>
          </p:nvSpPr>
          <p:spPr>
            <a:xfrm>
              <a:off x="3505200" y="2943225"/>
              <a:ext cx="264319" cy="230981"/>
            </a:xfrm>
            <a:custGeom>
              <a:avLst/>
              <a:gdLst>
                <a:gd name="connsiteX0" fmla="*/ 0 w 264319"/>
                <a:gd name="connsiteY0" fmla="*/ 123825 h 230981"/>
                <a:gd name="connsiteX1" fmla="*/ 57150 w 264319"/>
                <a:gd name="connsiteY1" fmla="*/ 230981 h 230981"/>
                <a:gd name="connsiteX2" fmla="*/ 264319 w 264319"/>
                <a:gd name="connsiteY2" fmla="*/ 69056 h 230981"/>
                <a:gd name="connsiteX3" fmla="*/ 254794 w 264319"/>
                <a:gd name="connsiteY3" fmla="*/ 0 h 230981"/>
                <a:gd name="connsiteX4" fmla="*/ 0 w 264319"/>
                <a:gd name="connsiteY4" fmla="*/ 123825 h 23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9" h="230981">
                  <a:moveTo>
                    <a:pt x="0" y="123825"/>
                  </a:moveTo>
                  <a:lnTo>
                    <a:pt x="57150" y="230981"/>
                  </a:lnTo>
                  <a:lnTo>
                    <a:pt x="264319" y="69056"/>
                  </a:lnTo>
                  <a:lnTo>
                    <a:pt x="254794" y="0"/>
                  </a:lnTo>
                  <a:lnTo>
                    <a:pt x="0" y="123825"/>
                  </a:lnTo>
                  <a:close/>
                </a:path>
              </a:pathLst>
            </a:custGeom>
            <a:gr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402957" y="1979271"/>
              <a:ext cx="3483980" cy="3009418"/>
            </a:xfrm>
            <a:custGeom>
              <a:avLst/>
              <a:gdLst>
                <a:gd name="connsiteX0" fmla="*/ 0 w 3483980"/>
                <a:gd name="connsiteY0" fmla="*/ 1967696 h 3009418"/>
                <a:gd name="connsiteX1" fmla="*/ 972273 w 3483980"/>
                <a:gd name="connsiteY1" fmla="*/ 1192192 h 3009418"/>
                <a:gd name="connsiteX2" fmla="*/ 1493134 w 3483980"/>
                <a:gd name="connsiteY2" fmla="*/ 844952 h 3009418"/>
                <a:gd name="connsiteX3" fmla="*/ 2013995 w 3483980"/>
                <a:gd name="connsiteY3" fmla="*/ 578734 h 3009418"/>
                <a:gd name="connsiteX4" fmla="*/ 2569580 w 3483980"/>
                <a:gd name="connsiteY4" fmla="*/ 300942 h 3009418"/>
                <a:gd name="connsiteX5" fmla="*/ 3090440 w 3483980"/>
                <a:gd name="connsiteY5" fmla="*/ 92597 h 3009418"/>
                <a:gd name="connsiteX6" fmla="*/ 3379808 w 3483980"/>
                <a:gd name="connsiteY6" fmla="*/ 0 h 3009418"/>
                <a:gd name="connsiteX7" fmla="*/ 3460830 w 3483980"/>
                <a:gd name="connsiteY7" fmla="*/ 856526 h 3009418"/>
                <a:gd name="connsiteX8" fmla="*/ 3426106 w 3483980"/>
                <a:gd name="connsiteY8" fmla="*/ 879676 h 3009418"/>
                <a:gd name="connsiteX9" fmla="*/ 3483980 w 3483980"/>
                <a:gd name="connsiteY9" fmla="*/ 1377387 h 3009418"/>
                <a:gd name="connsiteX10" fmla="*/ 2893671 w 3483980"/>
                <a:gd name="connsiteY10" fmla="*/ 1446835 h 3009418"/>
                <a:gd name="connsiteX11" fmla="*/ 520861 w 3483980"/>
                <a:gd name="connsiteY11" fmla="*/ 3009418 h 3009418"/>
                <a:gd name="connsiteX12" fmla="*/ 0 w 3483980"/>
                <a:gd name="connsiteY12" fmla="*/ 1967696 h 300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3980" h="3009418">
                  <a:moveTo>
                    <a:pt x="0" y="1967696"/>
                  </a:moveTo>
                  <a:lnTo>
                    <a:pt x="972273" y="1192192"/>
                  </a:lnTo>
                  <a:lnTo>
                    <a:pt x="1493134" y="844952"/>
                  </a:lnTo>
                  <a:lnTo>
                    <a:pt x="2013995" y="578734"/>
                  </a:lnTo>
                  <a:lnTo>
                    <a:pt x="2569580" y="300942"/>
                  </a:lnTo>
                  <a:lnTo>
                    <a:pt x="3090440" y="92597"/>
                  </a:lnTo>
                  <a:lnTo>
                    <a:pt x="3379808" y="0"/>
                  </a:lnTo>
                  <a:lnTo>
                    <a:pt x="3460830" y="856526"/>
                  </a:lnTo>
                  <a:lnTo>
                    <a:pt x="3426106" y="879676"/>
                  </a:lnTo>
                  <a:lnTo>
                    <a:pt x="3483980" y="1377387"/>
                  </a:lnTo>
                  <a:lnTo>
                    <a:pt x="2893671" y="1446835"/>
                  </a:lnTo>
                  <a:lnTo>
                    <a:pt x="520861" y="3009418"/>
                  </a:lnTo>
                  <a:lnTo>
                    <a:pt x="0" y="1967696"/>
                  </a:lnTo>
                  <a:close/>
                </a:path>
              </a:pathLst>
            </a:custGeom>
            <a:gr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rot="4581777">
            <a:off x="4754557" y="5163712"/>
            <a:ext cx="1669407" cy="369332"/>
          </a:xfrm>
          <a:prstGeom prst="rect">
            <a:avLst/>
          </a:prstGeom>
          <a:noFill/>
        </p:spPr>
        <p:txBody>
          <a:bodyPr wrap="square" rtlCol="0">
            <a:spAutoFit/>
          </a:bodyPr>
          <a:lstStyle/>
          <a:p>
            <a:r>
              <a:rPr lang="en-US" dirty="0" smtClean="0">
                <a:solidFill>
                  <a:schemeClr val="bg2"/>
                </a:solidFill>
              </a:rPr>
              <a:t>City Limits</a:t>
            </a:r>
            <a:endParaRPr lang="en-US" dirty="0">
              <a:solidFill>
                <a:schemeClr val="bg2"/>
              </a:solidFill>
            </a:endParaRPr>
          </a:p>
        </p:txBody>
      </p:sp>
      <p:sp>
        <p:nvSpPr>
          <p:cNvPr id="14" name="Rounded Rectangle 13"/>
          <p:cNvSpPr/>
          <p:nvPr/>
        </p:nvSpPr>
        <p:spPr>
          <a:xfrm>
            <a:off x="165560" y="4876800"/>
            <a:ext cx="3498467" cy="1736351"/>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The town did not have a survey of the area being annexed so they used the county GIS. </a:t>
            </a:r>
            <a:endParaRPr lang="en-US" sz="2400" dirty="0">
              <a:solidFill>
                <a:schemeClr val="bg1"/>
              </a:solidFill>
            </a:endParaRPr>
          </a:p>
        </p:txBody>
      </p:sp>
    </p:spTree>
    <p:extLst>
      <p:ext uri="{BB962C8B-B14F-4D97-AF65-F5344CB8AC3E}">
        <p14:creationId xmlns:p14="http://schemas.microsoft.com/office/powerpoint/2010/main" val="90090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229600" cy="5334000"/>
          </a:xfrm>
        </p:spPr>
        <p:txBody>
          <a:bodyPr>
            <a:normAutofit lnSpcReduction="10000"/>
          </a:bodyPr>
          <a:lstStyle/>
          <a:p>
            <a:pPr marL="0" indent="0">
              <a:buNone/>
            </a:pPr>
            <a:r>
              <a:rPr lang="en-US" sz="4400" dirty="0" smtClean="0"/>
              <a:t>	How many counties </a:t>
            </a:r>
          </a:p>
          <a:p>
            <a:pPr marL="0" indent="0">
              <a:buNone/>
            </a:pPr>
            <a:r>
              <a:rPr lang="en-US" sz="4400" dirty="0"/>
              <a:t>	</a:t>
            </a:r>
            <a:r>
              <a:rPr lang="en-US" sz="4400" dirty="0" smtClean="0"/>
              <a:t>	</a:t>
            </a:r>
            <a:r>
              <a:rPr lang="en-US" sz="4400" dirty="0" smtClean="0"/>
              <a:t>struggle with</a:t>
            </a:r>
          </a:p>
          <a:p>
            <a:pPr marL="0" indent="0">
              <a:buNone/>
            </a:pPr>
            <a:r>
              <a:rPr lang="en-US" sz="4400" dirty="0" smtClean="0"/>
              <a:t>			how to deal </a:t>
            </a:r>
          </a:p>
          <a:p>
            <a:pPr marL="0" indent="0">
              <a:buNone/>
            </a:pPr>
            <a:r>
              <a:rPr lang="en-US" sz="4400" dirty="0"/>
              <a:t>	</a:t>
            </a:r>
            <a:r>
              <a:rPr lang="en-US" sz="4400" dirty="0" smtClean="0"/>
              <a:t>			</a:t>
            </a:r>
            <a:r>
              <a:rPr lang="en-US" sz="4400" dirty="0" smtClean="0"/>
              <a:t>with parcels</a:t>
            </a:r>
            <a:endParaRPr lang="en-US" sz="4400" dirty="0" smtClean="0"/>
          </a:p>
          <a:p>
            <a:pPr marL="0" indent="0">
              <a:buNone/>
            </a:pPr>
            <a:endParaRPr lang="en-US" sz="1100" dirty="0" smtClean="0"/>
          </a:p>
          <a:p>
            <a:pPr marL="457200" lvl="1" indent="0">
              <a:buNone/>
            </a:pPr>
            <a:r>
              <a:rPr lang="en-US" sz="3600" dirty="0"/>
              <a:t> </a:t>
            </a:r>
            <a:r>
              <a:rPr lang="en-US" sz="3600" dirty="0" smtClean="0"/>
              <a:t>    </a:t>
            </a:r>
            <a:r>
              <a:rPr lang="en-US" sz="3600" dirty="0" smtClean="0"/>
              <a:t>that </a:t>
            </a:r>
            <a:r>
              <a:rPr lang="en-US" sz="3600" dirty="0" smtClean="0"/>
              <a:t>are </a:t>
            </a:r>
          </a:p>
          <a:p>
            <a:pPr marL="0" indent="0">
              <a:buNone/>
            </a:pPr>
            <a:r>
              <a:rPr lang="en-US" sz="4000" dirty="0"/>
              <a:t>	</a:t>
            </a:r>
            <a:r>
              <a:rPr lang="en-US" sz="4000" dirty="0" smtClean="0"/>
              <a:t>	in and out </a:t>
            </a:r>
            <a:endParaRPr lang="en-US" sz="4000" dirty="0" smtClean="0"/>
          </a:p>
          <a:p>
            <a:pPr marL="0" indent="0">
              <a:buNone/>
            </a:pPr>
            <a:r>
              <a:rPr lang="en-US" sz="4000" dirty="0"/>
              <a:t>	</a:t>
            </a:r>
            <a:r>
              <a:rPr lang="en-US" sz="4000" dirty="0" smtClean="0"/>
              <a:t>		</a:t>
            </a:r>
            <a:r>
              <a:rPr lang="en-US" sz="4000" dirty="0" smtClean="0"/>
              <a:t>of </a:t>
            </a:r>
            <a:r>
              <a:rPr lang="en-US" sz="4000" dirty="0" smtClean="0"/>
              <a:t>the city limits? </a:t>
            </a:r>
            <a:endParaRPr lang="en-US" sz="4000" dirty="0"/>
          </a:p>
        </p:txBody>
      </p:sp>
    </p:spTree>
    <p:extLst>
      <p:ext uri="{BB962C8B-B14F-4D97-AF65-F5344CB8AC3E}">
        <p14:creationId xmlns:p14="http://schemas.microsoft.com/office/powerpoint/2010/main" val="382819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76" y="1470819"/>
            <a:ext cx="8229600" cy="1143000"/>
          </a:xfrm>
        </p:spPr>
        <p:txBody>
          <a:bodyPr>
            <a:noAutofit/>
          </a:bodyPr>
          <a:lstStyle/>
          <a:p>
            <a:r>
              <a:rPr lang="en-US" sz="3600" dirty="0" smtClean="0"/>
              <a:t>(b) In fixing new municipal boundaries . . . a municipal governing board</a:t>
            </a:r>
            <a:endParaRPr lang="en-US" sz="3600" dirty="0"/>
          </a:p>
        </p:txBody>
      </p:sp>
      <p:sp>
        <p:nvSpPr>
          <p:cNvPr id="3" name="Content Placeholder 2"/>
          <p:cNvSpPr>
            <a:spLocks noGrp="1"/>
          </p:cNvSpPr>
          <p:nvPr>
            <p:ph idx="1"/>
          </p:nvPr>
        </p:nvSpPr>
        <p:spPr>
          <a:xfrm>
            <a:off x="457200" y="2667000"/>
            <a:ext cx="8229600" cy="3962400"/>
          </a:xfrm>
        </p:spPr>
        <p:txBody>
          <a:bodyPr>
            <a:normAutofit/>
          </a:bodyPr>
          <a:lstStyle/>
          <a:p>
            <a:r>
              <a:rPr lang="en-US" sz="3600" dirty="0" smtClean="0"/>
              <a:t>Shall comply with all the following:</a:t>
            </a:r>
          </a:p>
          <a:p>
            <a:endParaRPr lang="en-US" sz="900" dirty="0" smtClean="0"/>
          </a:p>
          <a:p>
            <a:r>
              <a:rPr lang="en-US" sz="2800" dirty="0" smtClean="0"/>
              <a:t>(1) Use recorded property lines and streets as boundaries. </a:t>
            </a:r>
          </a:p>
          <a:p>
            <a:endParaRPr lang="en-US" sz="900" dirty="0" smtClean="0"/>
          </a:p>
          <a:p>
            <a:r>
              <a:rPr lang="en-US" sz="2800" dirty="0" smtClean="0"/>
              <a:t>(2) Use whole parcels of property in that if any portion of that parcel is included, the entire parcel of real property as recorded in the deed transferring title shall be included. </a:t>
            </a: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 160A-58.54. Character of area to be annexed.</a:t>
            </a:r>
            <a:endParaRPr lang="en-US" dirty="0"/>
          </a:p>
        </p:txBody>
      </p:sp>
    </p:spTree>
    <p:extLst>
      <p:ext uri="{BB962C8B-B14F-4D97-AF65-F5344CB8AC3E}">
        <p14:creationId xmlns:p14="http://schemas.microsoft.com/office/powerpoint/2010/main" val="705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Stipulates municipalities must comply with the statute and the statute says . . . </a:t>
            </a:r>
          </a:p>
          <a:p>
            <a:pPr lvl="1"/>
            <a:r>
              <a:rPr lang="en-US" dirty="0" smtClean="0"/>
              <a:t> </a:t>
            </a:r>
            <a:r>
              <a:rPr lang="en-US" dirty="0"/>
              <a:t>(2) Use whole parcels of property in that if any portion of that parcel is included, the entire parcel of real property as recorded in the deed transferring title shall be included.</a:t>
            </a:r>
          </a:p>
          <a:p>
            <a:r>
              <a:rPr lang="en-US" dirty="0" smtClean="0"/>
              <a:t>The county, in my opinion, would be in its rights to create an individual tax parcel when a portion of a parcel that is annexed. </a:t>
            </a:r>
          </a:p>
        </p:txBody>
      </p:sp>
      <p:sp>
        <p:nvSpPr>
          <p:cNvPr id="4" name="Title 1"/>
          <p:cNvSpPr>
            <a:spLocks noGrp="1"/>
          </p:cNvSpPr>
          <p:nvPr>
            <p:ph type="title"/>
          </p:nvPr>
        </p:nvSpPr>
        <p:spPr/>
        <p:txBody>
          <a:bodyPr>
            <a:normAutofit/>
          </a:bodyPr>
          <a:lstStyle/>
          <a:p>
            <a:pPr algn="l"/>
            <a:r>
              <a:rPr lang="en-US" dirty="0" smtClean="0"/>
              <a:t>Because GS 160A-58.54(b)</a:t>
            </a:r>
            <a:endParaRPr lang="en-US" dirty="0"/>
          </a:p>
        </p:txBody>
      </p:sp>
    </p:spTree>
    <p:extLst>
      <p:ext uri="{BB962C8B-B14F-4D97-AF65-F5344CB8AC3E}">
        <p14:creationId xmlns:p14="http://schemas.microsoft.com/office/powerpoint/2010/main" val="4940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  there  problems  with Municipal  annexations?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677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Mapping of annexations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3483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47494AE-817C-4766-BE5B-98DDBBACC072}" type="slidenum">
              <a:rPr lang="en-US" smtClean="0"/>
              <a:pPr/>
              <a:t>31</a:t>
            </a:fld>
            <a:endParaRPr lang="en-US"/>
          </a:p>
        </p:txBody>
      </p:sp>
      <p:sp>
        <p:nvSpPr>
          <p:cNvPr id="3" name="Freeform 2"/>
          <p:cNvSpPr/>
          <p:nvPr/>
        </p:nvSpPr>
        <p:spPr>
          <a:xfrm>
            <a:off x="152400" y="457200"/>
            <a:ext cx="8839200" cy="502024"/>
          </a:xfrm>
          <a:custGeom>
            <a:avLst/>
            <a:gdLst>
              <a:gd name="connsiteX0" fmla="*/ 0 w 8839200"/>
              <a:gd name="connsiteY0" fmla="*/ 0 h 502024"/>
              <a:gd name="connsiteX1" fmla="*/ 8830235 w 8839200"/>
              <a:gd name="connsiteY1" fmla="*/ 26894 h 502024"/>
              <a:gd name="connsiteX2" fmla="*/ 8839200 w 8839200"/>
              <a:gd name="connsiteY2" fmla="*/ 502024 h 502024"/>
              <a:gd name="connsiteX3" fmla="*/ 8965 w 8839200"/>
              <a:gd name="connsiteY3" fmla="*/ 502024 h 502024"/>
              <a:gd name="connsiteX4" fmla="*/ 0 w 8839200"/>
              <a:gd name="connsiteY4" fmla="*/ 0 h 50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502024">
                <a:moveTo>
                  <a:pt x="0" y="0"/>
                </a:moveTo>
                <a:lnTo>
                  <a:pt x="8830235" y="26894"/>
                </a:lnTo>
                <a:lnTo>
                  <a:pt x="8839200" y="502024"/>
                </a:lnTo>
                <a:lnTo>
                  <a:pt x="8965" y="502024"/>
                </a:lnTo>
                <a:lnTo>
                  <a:pt x="0" y="0"/>
                </a:lnTo>
                <a:close/>
              </a:path>
            </a:pathLst>
          </a:custGeom>
          <a:solidFill>
            <a:srgbClr val="FFFF00"/>
          </a:solid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2400" y="2057400"/>
            <a:ext cx="8839200" cy="762000"/>
            <a:chOff x="152400" y="2057400"/>
            <a:chExt cx="8839200" cy="762000"/>
          </a:xfrm>
        </p:grpSpPr>
        <p:sp>
          <p:nvSpPr>
            <p:cNvPr id="7" name="Rectangle 6"/>
            <p:cNvSpPr/>
            <p:nvPr/>
          </p:nvSpPr>
          <p:spPr>
            <a:xfrm>
              <a:off x="6934200" y="2057400"/>
              <a:ext cx="20574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2438400"/>
              <a:ext cx="54864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2400" y="4345641"/>
            <a:ext cx="8839200" cy="788894"/>
            <a:chOff x="152400" y="4345641"/>
            <a:chExt cx="8839200" cy="788894"/>
          </a:xfrm>
        </p:grpSpPr>
        <p:sp>
          <p:nvSpPr>
            <p:cNvPr id="12" name="Rectangle 11"/>
            <p:cNvSpPr/>
            <p:nvPr/>
          </p:nvSpPr>
          <p:spPr>
            <a:xfrm>
              <a:off x="4343400" y="4345641"/>
              <a:ext cx="46482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4753535"/>
              <a:ext cx="40386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52400" y="5838825"/>
            <a:ext cx="8839200" cy="775658"/>
            <a:chOff x="152400" y="5838825"/>
            <a:chExt cx="8839200" cy="775658"/>
          </a:xfrm>
        </p:grpSpPr>
        <p:sp>
          <p:nvSpPr>
            <p:cNvPr id="15" name="Rectangle 14"/>
            <p:cNvSpPr/>
            <p:nvPr/>
          </p:nvSpPr>
          <p:spPr>
            <a:xfrm>
              <a:off x="3429000" y="5838825"/>
              <a:ext cx="55626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400" y="6233483"/>
              <a:ext cx="8382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52400" y="457201"/>
            <a:ext cx="8839200" cy="62043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smtClean="0">
                <a:solidFill>
                  <a:schemeClr val="bg2"/>
                </a:solidFill>
              </a:rPr>
              <a:t>BEGINNING at an existing iron pin in the center of Pine Bluff Road, corner of Mamie Honeycutt (said iron pin being S. 16-57-20W. 129.34 feet from a </a:t>
            </a:r>
            <a:r>
              <a:rPr lang="en-US" sz="2500" dirty="0" err="1" smtClean="0">
                <a:solidFill>
                  <a:schemeClr val="bg2"/>
                </a:solidFill>
              </a:rPr>
              <a:t>p.k</a:t>
            </a:r>
            <a:r>
              <a:rPr lang="en-US" sz="2500" dirty="0" smtClean="0">
                <a:solidFill>
                  <a:schemeClr val="bg2"/>
                </a:solidFill>
              </a:rPr>
              <a:t>. nail in the center of the intersection of Pine Bluff Road and N.C. Highway 24-27)(said </a:t>
            </a:r>
            <a:r>
              <a:rPr lang="en-US" sz="2500" dirty="0" err="1" smtClean="0">
                <a:solidFill>
                  <a:schemeClr val="bg2"/>
                </a:solidFill>
              </a:rPr>
              <a:t>p.k</a:t>
            </a:r>
            <a:r>
              <a:rPr lang="en-US" sz="2500" dirty="0" smtClean="0">
                <a:solidFill>
                  <a:schemeClr val="bg2"/>
                </a:solidFill>
              </a:rPr>
              <a:t>. nail being N. 48-50-07 W. 43.24 feet from N.C.G.S. Monument Reed Mine); and runs thence with the center of Pine Bluff Road, S. 14-07-19 W. 241.83 feet to a </a:t>
            </a:r>
            <a:r>
              <a:rPr lang="en-US" sz="2500" dirty="0" err="1" smtClean="0">
                <a:solidFill>
                  <a:schemeClr val="bg2"/>
                </a:solidFill>
              </a:rPr>
              <a:t>p.k</a:t>
            </a:r>
            <a:r>
              <a:rPr lang="en-US" sz="2500" dirty="0" smtClean="0">
                <a:solidFill>
                  <a:schemeClr val="bg2"/>
                </a:solidFill>
              </a:rPr>
              <a:t>. nail, corner of Leith Morrison; thence with three lines of Morrison as follows: 1</a:t>
            </a:r>
            <a:r>
              <a:rPr lang="en-US" sz="2500" baseline="30000" dirty="0" smtClean="0">
                <a:solidFill>
                  <a:schemeClr val="bg2"/>
                </a:solidFill>
              </a:rPr>
              <a:t>st</a:t>
            </a:r>
            <a:r>
              <a:rPr lang="en-US" sz="2500" dirty="0" smtClean="0">
                <a:solidFill>
                  <a:schemeClr val="bg2"/>
                </a:solidFill>
              </a:rPr>
              <a:t>, N. 73-27-58 W. 210.11 feet to an old pipe; 2</a:t>
            </a:r>
            <a:r>
              <a:rPr lang="en-US" sz="2500" baseline="30000" dirty="0" smtClean="0">
                <a:solidFill>
                  <a:schemeClr val="bg2"/>
                </a:solidFill>
              </a:rPr>
              <a:t>nd</a:t>
            </a:r>
            <a:r>
              <a:rPr lang="en-US" sz="2500" dirty="0" smtClean="0">
                <a:solidFill>
                  <a:schemeClr val="bg2"/>
                </a:solidFill>
              </a:rPr>
              <a:t>, S.13-42-58 W. 210.43 feet to an old iron pipe in the center of a gravel drive; and 3</a:t>
            </a:r>
            <a:r>
              <a:rPr lang="en-US" sz="2500" baseline="30000" dirty="0" smtClean="0">
                <a:solidFill>
                  <a:schemeClr val="bg2"/>
                </a:solidFill>
              </a:rPr>
              <a:t>rd</a:t>
            </a:r>
            <a:r>
              <a:rPr lang="en-US" sz="2500" dirty="0" smtClean="0">
                <a:solidFill>
                  <a:schemeClr val="bg2"/>
                </a:solidFill>
              </a:rPr>
              <a:t>, S. 73-35-13 E. 210.04 feet to a nail in the center of Pine Bluff Road; thence with the center of Pine Bluff Road five lines as follows:  1</a:t>
            </a:r>
            <a:r>
              <a:rPr lang="en-US" sz="2500" baseline="30000" dirty="0" smtClean="0">
                <a:solidFill>
                  <a:schemeClr val="bg2"/>
                </a:solidFill>
              </a:rPr>
              <a:t>st</a:t>
            </a:r>
            <a:r>
              <a:rPr lang="en-US" sz="2500" dirty="0" smtClean="0">
                <a:solidFill>
                  <a:schemeClr val="bg2"/>
                </a:solidFill>
              </a:rPr>
              <a:t>, S. 7-37-33 W. 82.01 feet to a </a:t>
            </a:r>
            <a:r>
              <a:rPr lang="en-US" sz="2500" dirty="0" err="1" smtClean="0">
                <a:solidFill>
                  <a:schemeClr val="bg2"/>
                </a:solidFill>
              </a:rPr>
              <a:t>p.k</a:t>
            </a:r>
            <a:r>
              <a:rPr lang="en-US" sz="2500" dirty="0" smtClean="0">
                <a:solidFill>
                  <a:schemeClr val="bg2"/>
                </a:solidFill>
              </a:rPr>
              <a:t>. nail; 2</a:t>
            </a:r>
            <a:r>
              <a:rPr lang="en-US" sz="2500" baseline="30000" dirty="0" smtClean="0">
                <a:solidFill>
                  <a:schemeClr val="bg2"/>
                </a:solidFill>
              </a:rPr>
              <a:t>nd</a:t>
            </a:r>
            <a:r>
              <a:rPr lang="en-US" sz="2500" dirty="0" smtClean="0">
                <a:solidFill>
                  <a:schemeClr val="bg2"/>
                </a:solidFill>
              </a:rPr>
              <a:t>, S. 5-15-36 W 97.73 feet to a nail; 3</a:t>
            </a:r>
            <a:r>
              <a:rPr lang="en-US" sz="2500" baseline="30000" dirty="0" smtClean="0">
                <a:solidFill>
                  <a:schemeClr val="bg2"/>
                </a:solidFill>
              </a:rPr>
              <a:t>rd</a:t>
            </a:r>
            <a:r>
              <a:rPr lang="en-US" sz="2500" dirty="0" smtClean="0">
                <a:solidFill>
                  <a:schemeClr val="bg2"/>
                </a:solidFill>
              </a:rPr>
              <a:t>, S. 3-12-15 W. 114.02 feet to a nail; 4</a:t>
            </a:r>
            <a:r>
              <a:rPr lang="en-US" sz="2500" baseline="30000" dirty="0" smtClean="0">
                <a:solidFill>
                  <a:schemeClr val="bg2"/>
                </a:solidFill>
              </a:rPr>
              <a:t>th</a:t>
            </a:r>
            <a:r>
              <a:rPr lang="en-US" sz="2500" dirty="0" smtClean="0">
                <a:solidFill>
                  <a:schemeClr val="bg2"/>
                </a:solidFill>
              </a:rPr>
              <a:t>, S. 1-29-36 W. 212.03 feet to a nail; and 5</a:t>
            </a:r>
            <a:r>
              <a:rPr lang="en-US" sz="2500" baseline="30000" dirty="0" smtClean="0">
                <a:solidFill>
                  <a:schemeClr val="bg2"/>
                </a:solidFill>
              </a:rPr>
              <a:t>th</a:t>
            </a:r>
            <a:r>
              <a:rPr lang="en-US" sz="2500" dirty="0" smtClean="0">
                <a:solidFill>
                  <a:schemeClr val="bg2"/>
                </a:solidFill>
              </a:rPr>
              <a:t>, S. 0-42-42 W. 312.32 to an existing iron pin in the center of said Road, corner of Estelle Lee Estate; . . . </a:t>
            </a:r>
            <a:endParaRPr lang="en-US" sz="2500" dirty="0">
              <a:solidFill>
                <a:schemeClr val="bg2"/>
              </a:solidFill>
            </a:endParaRPr>
          </a:p>
        </p:txBody>
      </p:sp>
    </p:spTree>
    <p:extLst>
      <p:ext uri="{BB962C8B-B14F-4D97-AF65-F5344CB8AC3E}">
        <p14:creationId xmlns:p14="http://schemas.microsoft.com/office/powerpoint/2010/main" val="182307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36922"/>
            <a:ext cx="5327080" cy="6877050"/>
            <a:chOff x="1238689" y="-19050"/>
            <a:chExt cx="5327080" cy="6877050"/>
          </a:xfrm>
        </p:grpSpPr>
        <p:pic>
          <p:nvPicPr>
            <p:cNvPr id="4" name="Picture 3"/>
            <p:cNvPicPr>
              <a:picLocks noChangeAspect="1"/>
            </p:cNvPicPr>
            <p:nvPr/>
          </p:nvPicPr>
          <p:blipFill>
            <a:blip r:embed="rId2"/>
            <a:stretch>
              <a:fillRect/>
            </a:stretch>
          </p:blipFill>
          <p:spPr>
            <a:xfrm>
              <a:off x="1238689" y="-19050"/>
              <a:ext cx="5327080" cy="6877050"/>
            </a:xfrm>
            <a:prstGeom prst="rect">
              <a:avLst/>
            </a:prstGeom>
          </p:spPr>
        </p:pic>
        <p:sp>
          <p:nvSpPr>
            <p:cNvPr id="5" name="Rectangle 4"/>
            <p:cNvSpPr/>
            <p:nvPr/>
          </p:nvSpPr>
          <p:spPr>
            <a:xfrm>
              <a:off x="1981200" y="381000"/>
              <a:ext cx="1981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2133600" y="914400"/>
            <a:ext cx="2438400" cy="0"/>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47494AE-817C-4766-BE5B-98DDBBACC072}" type="slidenum">
              <a:rPr lang="en-US" smtClean="0"/>
              <a:pPr/>
              <a:t>32</a:t>
            </a:fld>
            <a:endParaRPr lang="en-US"/>
          </a:p>
        </p:txBody>
      </p:sp>
      <p:sp>
        <p:nvSpPr>
          <p:cNvPr id="7" name="Oval 6"/>
          <p:cNvSpPr/>
          <p:nvPr/>
        </p:nvSpPr>
        <p:spPr>
          <a:xfrm>
            <a:off x="2667000" y="2819400"/>
            <a:ext cx="1066800" cy="1066800"/>
          </a:xfrm>
          <a:prstGeom prst="ellipse">
            <a:avLst/>
          </a:prstGeom>
          <a:noFill/>
          <a:ln w="57150">
            <a:solidFill>
              <a:srgbClr val="F6161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66678" y="305480"/>
            <a:ext cx="6719312" cy="6552520"/>
          </a:xfrm>
          <a:prstGeom prst="rect">
            <a:avLst/>
          </a:prstGeom>
        </p:spPr>
      </p:pic>
      <p:sp>
        <p:nvSpPr>
          <p:cNvPr id="9" name="Up Arrow 8"/>
          <p:cNvSpPr/>
          <p:nvPr/>
        </p:nvSpPr>
        <p:spPr>
          <a:xfrm rot="16200000">
            <a:off x="7186985" y="3345400"/>
            <a:ext cx="323008" cy="980974"/>
          </a:xfrm>
          <a:prstGeom prst="upArrow">
            <a:avLst/>
          </a:prstGeom>
          <a:solidFill>
            <a:srgbClr val="F61616"/>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6200000">
            <a:off x="7378173" y="1890736"/>
            <a:ext cx="323008" cy="906154"/>
          </a:xfrm>
          <a:prstGeom prst="upArrow">
            <a:avLst/>
          </a:prstGeom>
          <a:solidFill>
            <a:srgbClr val="F61616"/>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404861">
            <a:off x="6286088" y="2987087"/>
            <a:ext cx="2895600" cy="457200"/>
          </a:xfrm>
          <a:prstGeom prst="rect">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Pine Bluff Road</a:t>
            </a:r>
            <a:endParaRPr lang="en-US" sz="2400" dirty="0">
              <a:solidFill>
                <a:schemeClr val="tx1"/>
              </a:solidFill>
            </a:endParaRPr>
          </a:p>
        </p:txBody>
      </p:sp>
    </p:spTree>
    <p:extLst>
      <p:ext uri="{BB962C8B-B14F-4D97-AF65-F5344CB8AC3E}">
        <p14:creationId xmlns:p14="http://schemas.microsoft.com/office/powerpoint/2010/main" val="3537001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5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par>
                          <p:cTn id="25" fill="hold">
                            <p:stCondLst>
                              <p:cond delay="500"/>
                            </p:stCondLst>
                            <p:childTnLst>
                              <p:par>
                                <p:cTn id="26" presetID="16" presetClass="entr" presetSubtype="2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Horizontal)">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36922"/>
            <a:ext cx="5327080" cy="6877050"/>
            <a:chOff x="1238689" y="-19050"/>
            <a:chExt cx="5327080" cy="6877050"/>
          </a:xfrm>
        </p:grpSpPr>
        <p:pic>
          <p:nvPicPr>
            <p:cNvPr id="4" name="Picture 3"/>
            <p:cNvPicPr>
              <a:picLocks noChangeAspect="1"/>
            </p:cNvPicPr>
            <p:nvPr/>
          </p:nvPicPr>
          <p:blipFill>
            <a:blip r:embed="rId2"/>
            <a:stretch>
              <a:fillRect/>
            </a:stretch>
          </p:blipFill>
          <p:spPr>
            <a:xfrm>
              <a:off x="1238689" y="-19050"/>
              <a:ext cx="5327080" cy="6877050"/>
            </a:xfrm>
            <a:prstGeom prst="rect">
              <a:avLst/>
            </a:prstGeom>
          </p:spPr>
        </p:pic>
        <p:sp>
          <p:nvSpPr>
            <p:cNvPr id="5" name="Rectangle 4"/>
            <p:cNvSpPr/>
            <p:nvPr/>
          </p:nvSpPr>
          <p:spPr>
            <a:xfrm>
              <a:off x="1981200" y="381000"/>
              <a:ext cx="1981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2133600" y="914400"/>
            <a:ext cx="2438400" cy="0"/>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47494AE-817C-4766-BE5B-98DDBBACC072}" type="slidenum">
              <a:rPr lang="en-US" smtClean="0"/>
              <a:pPr/>
              <a:t>33</a:t>
            </a:fld>
            <a:endParaRPr lang="en-US"/>
          </a:p>
        </p:txBody>
      </p:sp>
      <p:sp>
        <p:nvSpPr>
          <p:cNvPr id="7" name="Oval 6"/>
          <p:cNvSpPr/>
          <p:nvPr/>
        </p:nvSpPr>
        <p:spPr>
          <a:xfrm>
            <a:off x="2667000" y="2819400"/>
            <a:ext cx="1066800" cy="1066800"/>
          </a:xfrm>
          <a:prstGeom prst="ellipse">
            <a:avLst/>
          </a:prstGeom>
          <a:noFill/>
          <a:ln w="57150">
            <a:solidFill>
              <a:srgbClr val="F6161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66678" y="305480"/>
            <a:ext cx="6719312" cy="6552520"/>
          </a:xfrm>
          <a:prstGeom prst="rect">
            <a:avLst/>
          </a:prstGeom>
        </p:spPr>
      </p:pic>
      <p:sp>
        <p:nvSpPr>
          <p:cNvPr id="9" name="Up Arrow 8"/>
          <p:cNvSpPr/>
          <p:nvPr/>
        </p:nvSpPr>
        <p:spPr>
          <a:xfrm rot="16200000">
            <a:off x="7186985" y="3345400"/>
            <a:ext cx="323008" cy="980974"/>
          </a:xfrm>
          <a:prstGeom prst="upArrow">
            <a:avLst/>
          </a:prstGeom>
          <a:solidFill>
            <a:srgbClr val="F61616"/>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6200000">
            <a:off x="7378173" y="1890736"/>
            <a:ext cx="323008" cy="906154"/>
          </a:xfrm>
          <a:prstGeom prst="upArrow">
            <a:avLst/>
          </a:prstGeom>
          <a:solidFill>
            <a:srgbClr val="F61616"/>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404861">
            <a:off x="6286088" y="2987087"/>
            <a:ext cx="2895600" cy="457200"/>
          </a:xfrm>
          <a:prstGeom prst="rect">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Pine Bluff Road</a:t>
            </a:r>
            <a:endParaRPr lang="en-US" sz="2400" dirty="0">
              <a:solidFill>
                <a:schemeClr val="tx1"/>
              </a:solidFill>
            </a:endParaRPr>
          </a:p>
        </p:txBody>
      </p:sp>
      <p:sp>
        <p:nvSpPr>
          <p:cNvPr id="16" name="Freeform 15"/>
          <p:cNvSpPr/>
          <p:nvPr/>
        </p:nvSpPr>
        <p:spPr>
          <a:xfrm>
            <a:off x="2130552" y="667512"/>
            <a:ext cx="5239512" cy="5385816"/>
          </a:xfrm>
          <a:custGeom>
            <a:avLst/>
            <a:gdLst>
              <a:gd name="connsiteX0" fmla="*/ 5239512 w 5239512"/>
              <a:gd name="connsiteY0" fmla="*/ 320040 h 5385816"/>
              <a:gd name="connsiteX1" fmla="*/ 5010912 w 5239512"/>
              <a:gd name="connsiteY1" fmla="*/ 1170432 h 5385816"/>
              <a:gd name="connsiteX2" fmla="*/ 4910328 w 5239512"/>
              <a:gd name="connsiteY2" fmla="*/ 1700784 h 5385816"/>
              <a:gd name="connsiteX3" fmla="*/ 4014216 w 5239512"/>
              <a:gd name="connsiteY3" fmla="*/ 1508760 h 5385816"/>
              <a:gd name="connsiteX4" fmla="*/ 3849624 w 5239512"/>
              <a:gd name="connsiteY4" fmla="*/ 2267712 h 5385816"/>
              <a:gd name="connsiteX5" fmla="*/ 4700016 w 5239512"/>
              <a:gd name="connsiteY5" fmla="*/ 2468880 h 5385816"/>
              <a:gd name="connsiteX6" fmla="*/ 4617720 w 5239512"/>
              <a:gd name="connsiteY6" fmla="*/ 3154680 h 5385816"/>
              <a:gd name="connsiteX7" fmla="*/ 4608576 w 5239512"/>
              <a:gd name="connsiteY7" fmla="*/ 3602736 h 5385816"/>
              <a:gd name="connsiteX8" fmla="*/ 4553712 w 5239512"/>
              <a:gd name="connsiteY8" fmla="*/ 4517136 h 5385816"/>
              <a:gd name="connsiteX9" fmla="*/ 4544568 w 5239512"/>
              <a:gd name="connsiteY9" fmla="*/ 5166360 h 5385816"/>
              <a:gd name="connsiteX10" fmla="*/ 4553712 w 5239512"/>
              <a:gd name="connsiteY10" fmla="*/ 5385816 h 5385816"/>
              <a:gd name="connsiteX11" fmla="*/ 960120 w 5239512"/>
              <a:gd name="connsiteY11" fmla="*/ 5148072 h 5385816"/>
              <a:gd name="connsiteX12" fmla="*/ 0 w 5239512"/>
              <a:gd name="connsiteY12" fmla="*/ 3794760 h 5385816"/>
              <a:gd name="connsiteX13" fmla="*/ 1700784 w 5239512"/>
              <a:gd name="connsiteY13" fmla="*/ 813816 h 5385816"/>
              <a:gd name="connsiteX14" fmla="*/ 2569464 w 5239512"/>
              <a:gd name="connsiteY14" fmla="*/ 630936 h 5385816"/>
              <a:gd name="connsiteX15" fmla="*/ 2697480 w 5239512"/>
              <a:gd name="connsiteY15" fmla="*/ 438912 h 5385816"/>
              <a:gd name="connsiteX16" fmla="*/ 3520440 w 5239512"/>
              <a:gd name="connsiteY16" fmla="*/ 630936 h 5385816"/>
              <a:gd name="connsiteX17" fmla="*/ 3666744 w 5239512"/>
              <a:gd name="connsiteY17" fmla="*/ 0 h 5385816"/>
              <a:gd name="connsiteX18" fmla="*/ 5239512 w 5239512"/>
              <a:gd name="connsiteY18" fmla="*/ 320040 h 538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9512" h="5385816">
                <a:moveTo>
                  <a:pt x="5239512" y="320040"/>
                </a:moveTo>
                <a:lnTo>
                  <a:pt x="5010912" y="1170432"/>
                </a:lnTo>
                <a:lnTo>
                  <a:pt x="4910328" y="1700784"/>
                </a:lnTo>
                <a:lnTo>
                  <a:pt x="4014216" y="1508760"/>
                </a:lnTo>
                <a:lnTo>
                  <a:pt x="3849624" y="2267712"/>
                </a:lnTo>
                <a:lnTo>
                  <a:pt x="4700016" y="2468880"/>
                </a:lnTo>
                <a:lnTo>
                  <a:pt x="4617720" y="3154680"/>
                </a:lnTo>
                <a:lnTo>
                  <a:pt x="4608576" y="3602736"/>
                </a:lnTo>
                <a:lnTo>
                  <a:pt x="4553712" y="4517136"/>
                </a:lnTo>
                <a:lnTo>
                  <a:pt x="4544568" y="5166360"/>
                </a:lnTo>
                <a:lnTo>
                  <a:pt x="4553712" y="5385816"/>
                </a:lnTo>
                <a:lnTo>
                  <a:pt x="960120" y="5148072"/>
                </a:lnTo>
                <a:lnTo>
                  <a:pt x="0" y="3794760"/>
                </a:lnTo>
                <a:lnTo>
                  <a:pt x="1700784" y="813816"/>
                </a:lnTo>
                <a:lnTo>
                  <a:pt x="2569464" y="630936"/>
                </a:lnTo>
                <a:lnTo>
                  <a:pt x="2697480" y="438912"/>
                </a:lnTo>
                <a:lnTo>
                  <a:pt x="3520440" y="630936"/>
                </a:lnTo>
                <a:lnTo>
                  <a:pt x="3666744" y="0"/>
                </a:lnTo>
                <a:lnTo>
                  <a:pt x="5239512" y="320040"/>
                </a:lnTo>
                <a:close/>
              </a:path>
            </a:pathLst>
          </a:custGeom>
          <a:solidFill>
            <a:srgbClr val="92D050">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2018" y="4875133"/>
            <a:ext cx="4780982" cy="458867"/>
          </a:xfrm>
          <a:prstGeom prst="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smtClean="0">
              <a:solidFill>
                <a:schemeClr val="bg2"/>
              </a:solidFill>
            </a:endParaRPr>
          </a:p>
          <a:p>
            <a:pPr algn="ctr"/>
            <a:r>
              <a:rPr lang="en-US" sz="2400" dirty="0" smtClean="0">
                <a:solidFill>
                  <a:schemeClr val="bg2"/>
                </a:solidFill>
              </a:rPr>
              <a:t>Or according to the submitted map?</a:t>
            </a:r>
          </a:p>
          <a:p>
            <a:pPr algn="ctr"/>
            <a:endParaRPr lang="en-US" sz="2400" dirty="0" smtClean="0">
              <a:solidFill>
                <a:schemeClr val="bg2"/>
              </a:solidFill>
            </a:endParaRPr>
          </a:p>
          <a:p>
            <a:pPr algn="ctr"/>
            <a:endParaRPr lang="en-US" sz="2400" dirty="0">
              <a:solidFill>
                <a:schemeClr val="tx1"/>
              </a:solidFill>
            </a:endParaRPr>
          </a:p>
        </p:txBody>
      </p:sp>
      <p:sp>
        <p:nvSpPr>
          <p:cNvPr id="22" name="Rectangle 21"/>
          <p:cNvSpPr/>
          <p:nvPr/>
        </p:nvSpPr>
        <p:spPr>
          <a:xfrm>
            <a:off x="140839" y="3122013"/>
            <a:ext cx="4812160" cy="817574"/>
          </a:xfrm>
          <a:prstGeom prst="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smtClean="0">
              <a:solidFill>
                <a:schemeClr val="bg2"/>
              </a:solidFill>
            </a:endParaRPr>
          </a:p>
          <a:p>
            <a:pPr algn="ctr"/>
            <a:r>
              <a:rPr lang="en-US" sz="2400" dirty="0" smtClean="0">
                <a:solidFill>
                  <a:schemeClr val="bg2"/>
                </a:solidFill>
              </a:rPr>
              <a:t>How s</a:t>
            </a:r>
            <a:r>
              <a:rPr lang="en-US" sz="2400" dirty="0" smtClean="0">
                <a:solidFill>
                  <a:schemeClr val="bg2"/>
                </a:solidFill>
              </a:rPr>
              <a:t>hould the annexation be mapped in the county GIS?</a:t>
            </a:r>
          </a:p>
          <a:p>
            <a:pPr algn="ctr"/>
            <a:endParaRPr lang="en-US" sz="2400" dirty="0">
              <a:solidFill>
                <a:schemeClr val="bg2"/>
              </a:solidFill>
            </a:endParaRPr>
          </a:p>
          <a:p>
            <a:pPr algn="ctr"/>
            <a:endParaRPr lang="en-US" sz="2400" dirty="0">
              <a:solidFill>
                <a:schemeClr val="tx1"/>
              </a:solidFill>
            </a:endParaRPr>
          </a:p>
        </p:txBody>
      </p:sp>
      <p:sp>
        <p:nvSpPr>
          <p:cNvPr id="23" name="Rectangle 22"/>
          <p:cNvSpPr/>
          <p:nvPr/>
        </p:nvSpPr>
        <p:spPr>
          <a:xfrm>
            <a:off x="140838" y="4285241"/>
            <a:ext cx="4812161" cy="439385"/>
          </a:xfrm>
          <a:prstGeom prst="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smtClean="0">
              <a:solidFill>
                <a:schemeClr val="bg2"/>
              </a:solidFill>
            </a:endParaRPr>
          </a:p>
          <a:p>
            <a:pPr algn="ctr"/>
            <a:r>
              <a:rPr lang="en-US" sz="2400" dirty="0" smtClean="0">
                <a:solidFill>
                  <a:schemeClr val="bg2"/>
                </a:solidFill>
              </a:rPr>
              <a:t>According to the ordinance?</a:t>
            </a:r>
          </a:p>
          <a:p>
            <a:pPr algn="ctr"/>
            <a:endParaRPr lang="en-US" sz="2400" dirty="0" smtClean="0">
              <a:solidFill>
                <a:schemeClr val="bg2"/>
              </a:solidFill>
            </a:endParaRPr>
          </a:p>
          <a:p>
            <a:pPr algn="ctr"/>
            <a:endParaRPr lang="en-US" sz="2400" dirty="0">
              <a:solidFill>
                <a:schemeClr val="tx1"/>
              </a:solidFill>
            </a:endParaRPr>
          </a:p>
        </p:txBody>
      </p:sp>
      <p:sp>
        <p:nvSpPr>
          <p:cNvPr id="15" name="Rectangle 14"/>
          <p:cNvSpPr/>
          <p:nvPr/>
        </p:nvSpPr>
        <p:spPr>
          <a:xfrm>
            <a:off x="140839" y="611540"/>
            <a:ext cx="4781013" cy="1217260"/>
          </a:xfrm>
          <a:prstGeom prst="rec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2"/>
                </a:solidFill>
              </a:rPr>
              <a:t>When the description is plotted over the map, there is a discrepancy. </a:t>
            </a:r>
            <a:endParaRPr lang="en-US" sz="2400" dirty="0" smtClean="0">
              <a:solidFill>
                <a:schemeClr val="bg2"/>
              </a:solidFill>
            </a:endParaRPr>
          </a:p>
        </p:txBody>
      </p:sp>
    </p:spTree>
    <p:extLst>
      <p:ext uri="{BB962C8B-B14F-4D97-AF65-F5344CB8AC3E}">
        <p14:creationId xmlns:p14="http://schemas.microsoft.com/office/powerpoint/2010/main" val="2085149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61672-2D50-4F8C-AE10-17E2D9F858D7}" type="slidenum">
              <a:rPr lang="en-US" smtClean="0"/>
              <a:pPr/>
              <a:t>34</a:t>
            </a:fld>
            <a:endParaRPr lang="en-US"/>
          </a:p>
        </p:txBody>
      </p:sp>
      <p:sp>
        <p:nvSpPr>
          <p:cNvPr id="4" name="Rounded Rectangle 3"/>
          <p:cNvSpPr/>
          <p:nvPr/>
        </p:nvSpPr>
        <p:spPr>
          <a:xfrm>
            <a:off x="6172200" y="609600"/>
            <a:ext cx="1600200" cy="762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Town of Yadkinville</a:t>
            </a:r>
            <a:endParaRPr lang="en-US" dirty="0">
              <a:solidFill>
                <a:schemeClr val="bg1"/>
              </a:solidFill>
            </a:endParaRPr>
          </a:p>
        </p:txBody>
      </p:sp>
      <p:sp>
        <p:nvSpPr>
          <p:cNvPr id="9" name="Freeform 8"/>
          <p:cNvSpPr/>
          <p:nvPr/>
        </p:nvSpPr>
        <p:spPr>
          <a:xfrm>
            <a:off x="152400" y="304800"/>
            <a:ext cx="5572125" cy="5829300"/>
          </a:xfrm>
          <a:custGeom>
            <a:avLst/>
            <a:gdLst>
              <a:gd name="connsiteX0" fmla="*/ 2971800 w 5572125"/>
              <a:gd name="connsiteY0" fmla="*/ 695325 h 5829300"/>
              <a:gd name="connsiteX1" fmla="*/ 2971800 w 5572125"/>
              <a:gd name="connsiteY1" fmla="*/ 695325 h 5829300"/>
              <a:gd name="connsiteX2" fmla="*/ 4171950 w 5572125"/>
              <a:gd name="connsiteY2" fmla="*/ 714375 h 5829300"/>
              <a:gd name="connsiteX3" fmla="*/ 4152900 w 5572125"/>
              <a:gd name="connsiteY3" fmla="*/ 1571625 h 5829300"/>
              <a:gd name="connsiteX4" fmla="*/ 5076825 w 5572125"/>
              <a:gd name="connsiteY4" fmla="*/ 1581150 h 5829300"/>
              <a:gd name="connsiteX5" fmla="*/ 5057775 w 5572125"/>
              <a:gd name="connsiteY5" fmla="*/ 1762125 h 5829300"/>
              <a:gd name="connsiteX6" fmla="*/ 5029200 w 5572125"/>
              <a:gd name="connsiteY6" fmla="*/ 1762125 h 5829300"/>
              <a:gd name="connsiteX7" fmla="*/ 5029200 w 5572125"/>
              <a:gd name="connsiteY7" fmla="*/ 1762125 h 5829300"/>
              <a:gd name="connsiteX8" fmla="*/ 5562600 w 5572125"/>
              <a:gd name="connsiteY8" fmla="*/ 1771650 h 5829300"/>
              <a:gd name="connsiteX9" fmla="*/ 5572125 w 5572125"/>
              <a:gd name="connsiteY9" fmla="*/ 2228850 h 5829300"/>
              <a:gd name="connsiteX10" fmla="*/ 5534025 w 5572125"/>
              <a:gd name="connsiteY10" fmla="*/ 2466975 h 5829300"/>
              <a:gd name="connsiteX11" fmla="*/ 5495925 w 5572125"/>
              <a:gd name="connsiteY11" fmla="*/ 2628900 h 5829300"/>
              <a:gd name="connsiteX12" fmla="*/ 5419725 w 5572125"/>
              <a:gd name="connsiteY12" fmla="*/ 2743200 h 5829300"/>
              <a:gd name="connsiteX13" fmla="*/ 5248275 w 5572125"/>
              <a:gd name="connsiteY13" fmla="*/ 2790825 h 5829300"/>
              <a:gd name="connsiteX14" fmla="*/ 4867275 w 5572125"/>
              <a:gd name="connsiteY14" fmla="*/ 2781300 h 5829300"/>
              <a:gd name="connsiteX15" fmla="*/ 4638675 w 5572125"/>
              <a:gd name="connsiteY15" fmla="*/ 2762250 h 5829300"/>
              <a:gd name="connsiteX16" fmla="*/ 4495800 w 5572125"/>
              <a:gd name="connsiteY16" fmla="*/ 2790825 h 5829300"/>
              <a:gd name="connsiteX17" fmla="*/ 4095750 w 5572125"/>
              <a:gd name="connsiteY17" fmla="*/ 2790825 h 5829300"/>
              <a:gd name="connsiteX18" fmla="*/ 4105275 w 5572125"/>
              <a:gd name="connsiteY18" fmla="*/ 3409950 h 5829300"/>
              <a:gd name="connsiteX19" fmla="*/ 4210050 w 5572125"/>
              <a:gd name="connsiteY19" fmla="*/ 3448050 h 5829300"/>
              <a:gd name="connsiteX20" fmla="*/ 4219575 w 5572125"/>
              <a:gd name="connsiteY20" fmla="*/ 3600450 h 5829300"/>
              <a:gd name="connsiteX21" fmla="*/ 4067175 w 5572125"/>
              <a:gd name="connsiteY21" fmla="*/ 3629025 h 5829300"/>
              <a:gd name="connsiteX22" fmla="*/ 4029075 w 5572125"/>
              <a:gd name="connsiteY22" fmla="*/ 3571875 h 5829300"/>
              <a:gd name="connsiteX23" fmla="*/ 3733800 w 5572125"/>
              <a:gd name="connsiteY23" fmla="*/ 3590925 h 5829300"/>
              <a:gd name="connsiteX24" fmla="*/ 3733800 w 5572125"/>
              <a:gd name="connsiteY24" fmla="*/ 4314825 h 5829300"/>
              <a:gd name="connsiteX25" fmla="*/ 3133725 w 5572125"/>
              <a:gd name="connsiteY25" fmla="*/ 4295775 h 5829300"/>
              <a:gd name="connsiteX26" fmla="*/ 3133725 w 5572125"/>
              <a:gd name="connsiteY26" fmla="*/ 4648200 h 5829300"/>
              <a:gd name="connsiteX27" fmla="*/ 3124200 w 5572125"/>
              <a:gd name="connsiteY27" fmla="*/ 4943475 h 5829300"/>
              <a:gd name="connsiteX28" fmla="*/ 3390900 w 5572125"/>
              <a:gd name="connsiteY28" fmla="*/ 4972050 h 5829300"/>
              <a:gd name="connsiteX29" fmla="*/ 3419475 w 5572125"/>
              <a:gd name="connsiteY29" fmla="*/ 4486275 h 5829300"/>
              <a:gd name="connsiteX30" fmla="*/ 3638550 w 5572125"/>
              <a:gd name="connsiteY30" fmla="*/ 4495800 h 5829300"/>
              <a:gd name="connsiteX31" fmla="*/ 3638550 w 5572125"/>
              <a:gd name="connsiteY31" fmla="*/ 4648200 h 5829300"/>
              <a:gd name="connsiteX32" fmla="*/ 3695700 w 5572125"/>
              <a:gd name="connsiteY32" fmla="*/ 4657725 h 5829300"/>
              <a:gd name="connsiteX33" fmla="*/ 3667125 w 5572125"/>
              <a:gd name="connsiteY33" fmla="*/ 5705475 h 5829300"/>
              <a:gd name="connsiteX34" fmla="*/ 3314700 w 5572125"/>
              <a:gd name="connsiteY34" fmla="*/ 5829300 h 5829300"/>
              <a:gd name="connsiteX35" fmla="*/ 3314700 w 5572125"/>
              <a:gd name="connsiteY35" fmla="*/ 5667375 h 5829300"/>
              <a:gd name="connsiteX36" fmla="*/ 3219450 w 5572125"/>
              <a:gd name="connsiteY36" fmla="*/ 5695950 h 5829300"/>
              <a:gd name="connsiteX37" fmla="*/ 3190875 w 5572125"/>
              <a:gd name="connsiteY37" fmla="*/ 5438775 h 5829300"/>
              <a:gd name="connsiteX38" fmla="*/ 2800350 w 5572125"/>
              <a:gd name="connsiteY38" fmla="*/ 5438775 h 5829300"/>
              <a:gd name="connsiteX39" fmla="*/ 2724150 w 5572125"/>
              <a:gd name="connsiteY39" fmla="*/ 4991100 h 5829300"/>
              <a:gd name="connsiteX40" fmla="*/ 2343150 w 5572125"/>
              <a:gd name="connsiteY40" fmla="*/ 4981575 h 5829300"/>
              <a:gd name="connsiteX41" fmla="*/ 2343150 w 5572125"/>
              <a:gd name="connsiteY41" fmla="*/ 5010150 h 5829300"/>
              <a:gd name="connsiteX42" fmla="*/ 2124075 w 5572125"/>
              <a:gd name="connsiteY42" fmla="*/ 5029200 h 5829300"/>
              <a:gd name="connsiteX43" fmla="*/ 2162175 w 5572125"/>
              <a:gd name="connsiteY43" fmla="*/ 4371975 h 5829300"/>
              <a:gd name="connsiteX44" fmla="*/ 1981200 w 5572125"/>
              <a:gd name="connsiteY44" fmla="*/ 4467225 h 5829300"/>
              <a:gd name="connsiteX45" fmla="*/ 1981200 w 5572125"/>
              <a:gd name="connsiteY45" fmla="*/ 4181475 h 5829300"/>
              <a:gd name="connsiteX46" fmla="*/ 1914525 w 5572125"/>
              <a:gd name="connsiteY46" fmla="*/ 4181475 h 5829300"/>
              <a:gd name="connsiteX47" fmla="*/ 1905000 w 5572125"/>
              <a:gd name="connsiteY47" fmla="*/ 4257675 h 5829300"/>
              <a:gd name="connsiteX48" fmla="*/ 1724025 w 5572125"/>
              <a:gd name="connsiteY48" fmla="*/ 4257675 h 5829300"/>
              <a:gd name="connsiteX49" fmla="*/ 1733550 w 5572125"/>
              <a:gd name="connsiteY49" fmla="*/ 4171950 h 5829300"/>
              <a:gd name="connsiteX50" fmla="*/ 1504950 w 5572125"/>
              <a:gd name="connsiteY50" fmla="*/ 4181475 h 5829300"/>
              <a:gd name="connsiteX51" fmla="*/ 1476375 w 5572125"/>
              <a:gd name="connsiteY51" fmla="*/ 4248150 h 5829300"/>
              <a:gd name="connsiteX52" fmla="*/ 1438275 w 5572125"/>
              <a:gd name="connsiteY52" fmla="*/ 4219575 h 5829300"/>
              <a:gd name="connsiteX53" fmla="*/ 1428750 w 5572125"/>
              <a:gd name="connsiteY53" fmla="*/ 4152900 h 5829300"/>
              <a:gd name="connsiteX54" fmla="*/ 1247775 w 5572125"/>
              <a:gd name="connsiteY54" fmla="*/ 3990975 h 5829300"/>
              <a:gd name="connsiteX55" fmla="*/ 1343025 w 5572125"/>
              <a:gd name="connsiteY55" fmla="*/ 3886200 h 5829300"/>
              <a:gd name="connsiteX56" fmla="*/ 1343025 w 5572125"/>
              <a:gd name="connsiteY56" fmla="*/ 3695700 h 5829300"/>
              <a:gd name="connsiteX57" fmla="*/ 1371600 w 5572125"/>
              <a:gd name="connsiteY57" fmla="*/ 3552825 h 5829300"/>
              <a:gd name="connsiteX58" fmla="*/ 1400175 w 5572125"/>
              <a:gd name="connsiteY58" fmla="*/ 3476625 h 5829300"/>
              <a:gd name="connsiteX59" fmla="*/ 2019300 w 5572125"/>
              <a:gd name="connsiteY59" fmla="*/ 3505200 h 5829300"/>
              <a:gd name="connsiteX60" fmla="*/ 2038350 w 5572125"/>
              <a:gd name="connsiteY60" fmla="*/ 3276600 h 5829300"/>
              <a:gd name="connsiteX61" fmla="*/ 1466850 w 5572125"/>
              <a:gd name="connsiteY61" fmla="*/ 3257550 h 5829300"/>
              <a:gd name="connsiteX62" fmla="*/ 1495425 w 5572125"/>
              <a:gd name="connsiteY62" fmla="*/ 2781300 h 5829300"/>
              <a:gd name="connsiteX63" fmla="*/ 1495425 w 5572125"/>
              <a:gd name="connsiteY63" fmla="*/ 2781300 h 5829300"/>
              <a:gd name="connsiteX64" fmla="*/ 1457325 w 5572125"/>
              <a:gd name="connsiteY64" fmla="*/ 2762250 h 5829300"/>
              <a:gd name="connsiteX65" fmla="*/ 1076325 w 5572125"/>
              <a:gd name="connsiteY65" fmla="*/ 2752725 h 5829300"/>
              <a:gd name="connsiteX66" fmla="*/ 666750 w 5572125"/>
              <a:gd name="connsiteY66" fmla="*/ 2514600 h 5829300"/>
              <a:gd name="connsiteX67" fmla="*/ 647700 w 5572125"/>
              <a:gd name="connsiteY67" fmla="*/ 2524125 h 5829300"/>
              <a:gd name="connsiteX68" fmla="*/ 438150 w 5572125"/>
              <a:gd name="connsiteY68" fmla="*/ 2533650 h 5829300"/>
              <a:gd name="connsiteX69" fmla="*/ 447675 w 5572125"/>
              <a:gd name="connsiteY69" fmla="*/ 2257425 h 5829300"/>
              <a:gd name="connsiteX70" fmla="*/ 333375 w 5572125"/>
              <a:gd name="connsiteY70" fmla="*/ 2124075 h 5829300"/>
              <a:gd name="connsiteX71" fmla="*/ 304800 w 5572125"/>
              <a:gd name="connsiteY71" fmla="*/ 2038350 h 5829300"/>
              <a:gd name="connsiteX72" fmla="*/ 295275 w 5572125"/>
              <a:gd name="connsiteY72" fmla="*/ 1800225 h 5829300"/>
              <a:gd name="connsiteX73" fmla="*/ 47625 w 5572125"/>
              <a:gd name="connsiteY73" fmla="*/ 1733550 h 5829300"/>
              <a:gd name="connsiteX74" fmla="*/ 57150 w 5572125"/>
              <a:gd name="connsiteY74" fmla="*/ 1609725 h 5829300"/>
              <a:gd name="connsiteX75" fmla="*/ 9525 w 5572125"/>
              <a:gd name="connsiteY75" fmla="*/ 1600200 h 5829300"/>
              <a:gd name="connsiteX76" fmla="*/ 0 w 5572125"/>
              <a:gd name="connsiteY76" fmla="*/ 1581150 h 5829300"/>
              <a:gd name="connsiteX77" fmla="*/ 0 w 5572125"/>
              <a:gd name="connsiteY77" fmla="*/ 1552575 h 5829300"/>
              <a:gd name="connsiteX78" fmla="*/ 57150 w 5572125"/>
              <a:gd name="connsiteY78" fmla="*/ 1552575 h 5829300"/>
              <a:gd name="connsiteX79" fmla="*/ 104775 w 5572125"/>
              <a:gd name="connsiteY79" fmla="*/ 1562100 h 5829300"/>
              <a:gd name="connsiteX80" fmla="*/ 133350 w 5572125"/>
              <a:gd name="connsiteY80" fmla="*/ 1524000 h 5829300"/>
              <a:gd name="connsiteX81" fmla="*/ 0 w 5572125"/>
              <a:gd name="connsiteY81" fmla="*/ 1352550 h 5829300"/>
              <a:gd name="connsiteX82" fmla="*/ 114300 w 5572125"/>
              <a:gd name="connsiteY82" fmla="*/ 1314450 h 5829300"/>
              <a:gd name="connsiteX83" fmla="*/ 190500 w 5572125"/>
              <a:gd name="connsiteY83" fmla="*/ 1428750 h 5829300"/>
              <a:gd name="connsiteX84" fmla="*/ 276225 w 5572125"/>
              <a:gd name="connsiteY84" fmla="*/ 1438275 h 5829300"/>
              <a:gd name="connsiteX85" fmla="*/ 247650 w 5572125"/>
              <a:gd name="connsiteY85" fmla="*/ 1628775 h 5829300"/>
              <a:gd name="connsiteX86" fmla="*/ 342900 w 5572125"/>
              <a:gd name="connsiteY86" fmla="*/ 1628775 h 5829300"/>
              <a:gd name="connsiteX87" fmla="*/ 352425 w 5572125"/>
              <a:gd name="connsiteY87" fmla="*/ 1447800 h 5829300"/>
              <a:gd name="connsiteX88" fmla="*/ 390525 w 5572125"/>
              <a:gd name="connsiteY88" fmla="*/ 1381125 h 5829300"/>
              <a:gd name="connsiteX89" fmla="*/ 447675 w 5572125"/>
              <a:gd name="connsiteY89" fmla="*/ 1276350 h 5829300"/>
              <a:gd name="connsiteX90" fmla="*/ 628650 w 5572125"/>
              <a:gd name="connsiteY90" fmla="*/ 1114425 h 5829300"/>
              <a:gd name="connsiteX91" fmla="*/ 714375 w 5572125"/>
              <a:gd name="connsiteY91" fmla="*/ 1028700 h 5829300"/>
              <a:gd name="connsiteX92" fmla="*/ 638175 w 5572125"/>
              <a:gd name="connsiteY92" fmla="*/ 838200 h 5829300"/>
              <a:gd name="connsiteX93" fmla="*/ 571500 w 5572125"/>
              <a:gd name="connsiteY93" fmla="*/ 581025 h 5829300"/>
              <a:gd name="connsiteX94" fmla="*/ 523875 w 5572125"/>
              <a:gd name="connsiteY94" fmla="*/ 428625 h 5829300"/>
              <a:gd name="connsiteX95" fmla="*/ 590550 w 5572125"/>
              <a:gd name="connsiteY95" fmla="*/ 390525 h 5829300"/>
              <a:gd name="connsiteX96" fmla="*/ 571500 w 5572125"/>
              <a:gd name="connsiteY96" fmla="*/ 219075 h 5829300"/>
              <a:gd name="connsiteX97" fmla="*/ 704850 w 5572125"/>
              <a:gd name="connsiteY97" fmla="*/ 152400 h 5829300"/>
              <a:gd name="connsiteX98" fmla="*/ 838200 w 5572125"/>
              <a:gd name="connsiteY98" fmla="*/ 76200 h 5829300"/>
              <a:gd name="connsiteX99" fmla="*/ 1057275 w 5572125"/>
              <a:gd name="connsiteY99" fmla="*/ 0 h 5829300"/>
              <a:gd name="connsiteX100" fmla="*/ 1276350 w 5572125"/>
              <a:gd name="connsiteY100" fmla="*/ 200025 h 5829300"/>
              <a:gd name="connsiteX101" fmla="*/ 1419225 w 5572125"/>
              <a:gd name="connsiteY101" fmla="*/ 371475 h 5829300"/>
              <a:gd name="connsiteX102" fmla="*/ 1562100 w 5572125"/>
              <a:gd name="connsiteY102" fmla="*/ 523875 h 5829300"/>
              <a:gd name="connsiteX103" fmla="*/ 1943100 w 5572125"/>
              <a:gd name="connsiteY103" fmla="*/ 304800 h 5829300"/>
              <a:gd name="connsiteX104" fmla="*/ 2057400 w 5572125"/>
              <a:gd name="connsiteY104" fmla="*/ 371475 h 5829300"/>
              <a:gd name="connsiteX105" fmla="*/ 2095500 w 5572125"/>
              <a:gd name="connsiteY105" fmla="*/ 161925 h 5829300"/>
              <a:gd name="connsiteX106" fmla="*/ 2209800 w 5572125"/>
              <a:gd name="connsiteY106" fmla="*/ 266700 h 5829300"/>
              <a:gd name="connsiteX107" fmla="*/ 2095500 w 5572125"/>
              <a:gd name="connsiteY107" fmla="*/ 342900 h 5829300"/>
              <a:gd name="connsiteX108" fmla="*/ 2076450 w 5572125"/>
              <a:gd name="connsiteY108" fmla="*/ 381000 h 5829300"/>
              <a:gd name="connsiteX109" fmla="*/ 2638425 w 5572125"/>
              <a:gd name="connsiteY109" fmla="*/ 723900 h 5829300"/>
              <a:gd name="connsiteX110" fmla="*/ 3009900 w 5572125"/>
              <a:gd name="connsiteY110" fmla="*/ 371475 h 5829300"/>
              <a:gd name="connsiteX111" fmla="*/ 3048000 w 5572125"/>
              <a:gd name="connsiteY111" fmla="*/ 47625 h 5829300"/>
              <a:gd name="connsiteX112" fmla="*/ 3124200 w 5572125"/>
              <a:gd name="connsiteY112" fmla="*/ 19050 h 5829300"/>
              <a:gd name="connsiteX113" fmla="*/ 3257550 w 5572125"/>
              <a:gd name="connsiteY113" fmla="*/ 19050 h 5829300"/>
              <a:gd name="connsiteX114" fmla="*/ 3286125 w 5572125"/>
              <a:gd name="connsiteY114" fmla="*/ 47625 h 5829300"/>
              <a:gd name="connsiteX115" fmla="*/ 3171825 w 5572125"/>
              <a:gd name="connsiteY115" fmla="*/ 381000 h 5829300"/>
              <a:gd name="connsiteX116" fmla="*/ 3124200 w 5572125"/>
              <a:gd name="connsiteY116" fmla="*/ 381000 h 5829300"/>
              <a:gd name="connsiteX117" fmla="*/ 3038475 w 5572125"/>
              <a:gd name="connsiteY117" fmla="*/ 438150 h 5829300"/>
              <a:gd name="connsiteX118" fmla="*/ 3009900 w 5572125"/>
              <a:gd name="connsiteY118" fmla="*/ 514350 h 5829300"/>
              <a:gd name="connsiteX119" fmla="*/ 3009900 w 5572125"/>
              <a:gd name="connsiteY119" fmla="*/ 561975 h 5829300"/>
              <a:gd name="connsiteX120" fmla="*/ 3009900 w 5572125"/>
              <a:gd name="connsiteY120" fmla="*/ 581025 h 5829300"/>
              <a:gd name="connsiteX121" fmla="*/ 3067050 w 5572125"/>
              <a:gd name="connsiteY121" fmla="*/ 571500 h 5829300"/>
              <a:gd name="connsiteX122" fmla="*/ 3009900 w 5572125"/>
              <a:gd name="connsiteY122" fmla="*/ 657225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72125" h="5829300">
                <a:moveTo>
                  <a:pt x="2971800" y="695325"/>
                </a:moveTo>
                <a:lnTo>
                  <a:pt x="2971800" y="695325"/>
                </a:lnTo>
                <a:lnTo>
                  <a:pt x="4171950" y="714375"/>
                </a:lnTo>
                <a:lnTo>
                  <a:pt x="4152900" y="1571625"/>
                </a:lnTo>
                <a:lnTo>
                  <a:pt x="5076825" y="1581150"/>
                </a:lnTo>
                <a:lnTo>
                  <a:pt x="5057775" y="1762125"/>
                </a:lnTo>
                <a:lnTo>
                  <a:pt x="5029200" y="1762125"/>
                </a:lnTo>
                <a:lnTo>
                  <a:pt x="5029200" y="1762125"/>
                </a:lnTo>
                <a:lnTo>
                  <a:pt x="5562600" y="1771650"/>
                </a:lnTo>
                <a:lnTo>
                  <a:pt x="5572125" y="2228850"/>
                </a:lnTo>
                <a:lnTo>
                  <a:pt x="5534025" y="2466975"/>
                </a:lnTo>
                <a:lnTo>
                  <a:pt x="5495925" y="2628900"/>
                </a:lnTo>
                <a:lnTo>
                  <a:pt x="5419725" y="2743200"/>
                </a:lnTo>
                <a:lnTo>
                  <a:pt x="5248275" y="2790825"/>
                </a:lnTo>
                <a:lnTo>
                  <a:pt x="4867275" y="2781300"/>
                </a:lnTo>
                <a:lnTo>
                  <a:pt x="4638675" y="2762250"/>
                </a:lnTo>
                <a:lnTo>
                  <a:pt x="4495800" y="2790825"/>
                </a:lnTo>
                <a:lnTo>
                  <a:pt x="4095750" y="2790825"/>
                </a:lnTo>
                <a:lnTo>
                  <a:pt x="4105275" y="3409950"/>
                </a:lnTo>
                <a:lnTo>
                  <a:pt x="4210050" y="3448050"/>
                </a:lnTo>
                <a:lnTo>
                  <a:pt x="4219575" y="3600450"/>
                </a:lnTo>
                <a:lnTo>
                  <a:pt x="4067175" y="3629025"/>
                </a:lnTo>
                <a:lnTo>
                  <a:pt x="4029075" y="3571875"/>
                </a:lnTo>
                <a:lnTo>
                  <a:pt x="3733800" y="3590925"/>
                </a:lnTo>
                <a:lnTo>
                  <a:pt x="3733800" y="4314825"/>
                </a:lnTo>
                <a:lnTo>
                  <a:pt x="3133725" y="4295775"/>
                </a:lnTo>
                <a:lnTo>
                  <a:pt x="3133725" y="4648200"/>
                </a:lnTo>
                <a:lnTo>
                  <a:pt x="3124200" y="4943475"/>
                </a:lnTo>
                <a:lnTo>
                  <a:pt x="3390900" y="4972050"/>
                </a:lnTo>
                <a:lnTo>
                  <a:pt x="3419475" y="4486275"/>
                </a:lnTo>
                <a:lnTo>
                  <a:pt x="3638550" y="4495800"/>
                </a:lnTo>
                <a:lnTo>
                  <a:pt x="3638550" y="4648200"/>
                </a:lnTo>
                <a:lnTo>
                  <a:pt x="3695700" y="4657725"/>
                </a:lnTo>
                <a:lnTo>
                  <a:pt x="3667125" y="5705475"/>
                </a:lnTo>
                <a:lnTo>
                  <a:pt x="3314700" y="5829300"/>
                </a:lnTo>
                <a:lnTo>
                  <a:pt x="3314700" y="5667375"/>
                </a:lnTo>
                <a:lnTo>
                  <a:pt x="3219450" y="5695950"/>
                </a:lnTo>
                <a:lnTo>
                  <a:pt x="3190875" y="5438775"/>
                </a:lnTo>
                <a:lnTo>
                  <a:pt x="2800350" y="5438775"/>
                </a:lnTo>
                <a:lnTo>
                  <a:pt x="2724150" y="4991100"/>
                </a:lnTo>
                <a:lnTo>
                  <a:pt x="2343150" y="4981575"/>
                </a:lnTo>
                <a:lnTo>
                  <a:pt x="2343150" y="5010150"/>
                </a:lnTo>
                <a:lnTo>
                  <a:pt x="2124075" y="5029200"/>
                </a:lnTo>
                <a:lnTo>
                  <a:pt x="2162175" y="4371975"/>
                </a:lnTo>
                <a:lnTo>
                  <a:pt x="1981200" y="4467225"/>
                </a:lnTo>
                <a:lnTo>
                  <a:pt x="1981200" y="4181475"/>
                </a:lnTo>
                <a:lnTo>
                  <a:pt x="1914525" y="4181475"/>
                </a:lnTo>
                <a:lnTo>
                  <a:pt x="1905000" y="4257675"/>
                </a:lnTo>
                <a:lnTo>
                  <a:pt x="1724025" y="4257675"/>
                </a:lnTo>
                <a:lnTo>
                  <a:pt x="1733550" y="4171950"/>
                </a:lnTo>
                <a:lnTo>
                  <a:pt x="1504950" y="4181475"/>
                </a:lnTo>
                <a:lnTo>
                  <a:pt x="1476375" y="4248150"/>
                </a:lnTo>
                <a:lnTo>
                  <a:pt x="1438275" y="4219575"/>
                </a:lnTo>
                <a:lnTo>
                  <a:pt x="1428750" y="4152900"/>
                </a:lnTo>
                <a:lnTo>
                  <a:pt x="1247775" y="3990975"/>
                </a:lnTo>
                <a:lnTo>
                  <a:pt x="1343025" y="3886200"/>
                </a:lnTo>
                <a:lnTo>
                  <a:pt x="1343025" y="3695700"/>
                </a:lnTo>
                <a:lnTo>
                  <a:pt x="1371600" y="3552825"/>
                </a:lnTo>
                <a:lnTo>
                  <a:pt x="1400175" y="3476625"/>
                </a:lnTo>
                <a:lnTo>
                  <a:pt x="2019300" y="3505200"/>
                </a:lnTo>
                <a:lnTo>
                  <a:pt x="2038350" y="3276600"/>
                </a:lnTo>
                <a:lnTo>
                  <a:pt x="1466850" y="3257550"/>
                </a:lnTo>
                <a:lnTo>
                  <a:pt x="1495425" y="2781300"/>
                </a:lnTo>
                <a:lnTo>
                  <a:pt x="1495425" y="2781300"/>
                </a:lnTo>
                <a:lnTo>
                  <a:pt x="1457325" y="2762250"/>
                </a:lnTo>
                <a:lnTo>
                  <a:pt x="1076325" y="2752725"/>
                </a:lnTo>
                <a:lnTo>
                  <a:pt x="666750" y="2514600"/>
                </a:lnTo>
                <a:lnTo>
                  <a:pt x="647700" y="2524125"/>
                </a:lnTo>
                <a:lnTo>
                  <a:pt x="438150" y="2533650"/>
                </a:lnTo>
                <a:lnTo>
                  <a:pt x="447675" y="2257425"/>
                </a:lnTo>
                <a:lnTo>
                  <a:pt x="333375" y="2124075"/>
                </a:lnTo>
                <a:lnTo>
                  <a:pt x="304800" y="2038350"/>
                </a:lnTo>
                <a:lnTo>
                  <a:pt x="295275" y="1800225"/>
                </a:lnTo>
                <a:lnTo>
                  <a:pt x="47625" y="1733550"/>
                </a:lnTo>
                <a:lnTo>
                  <a:pt x="57150" y="1609725"/>
                </a:lnTo>
                <a:lnTo>
                  <a:pt x="9525" y="1600200"/>
                </a:lnTo>
                <a:lnTo>
                  <a:pt x="0" y="1581150"/>
                </a:lnTo>
                <a:lnTo>
                  <a:pt x="0" y="1552575"/>
                </a:lnTo>
                <a:lnTo>
                  <a:pt x="57150" y="1552575"/>
                </a:lnTo>
                <a:lnTo>
                  <a:pt x="104775" y="1562100"/>
                </a:lnTo>
                <a:lnTo>
                  <a:pt x="133350" y="1524000"/>
                </a:lnTo>
                <a:lnTo>
                  <a:pt x="0" y="1352550"/>
                </a:lnTo>
                <a:lnTo>
                  <a:pt x="114300" y="1314450"/>
                </a:lnTo>
                <a:lnTo>
                  <a:pt x="190500" y="1428750"/>
                </a:lnTo>
                <a:lnTo>
                  <a:pt x="276225" y="1438275"/>
                </a:lnTo>
                <a:lnTo>
                  <a:pt x="247650" y="1628775"/>
                </a:lnTo>
                <a:lnTo>
                  <a:pt x="342900" y="1628775"/>
                </a:lnTo>
                <a:lnTo>
                  <a:pt x="352425" y="1447800"/>
                </a:lnTo>
                <a:lnTo>
                  <a:pt x="390525" y="1381125"/>
                </a:lnTo>
                <a:lnTo>
                  <a:pt x="447675" y="1276350"/>
                </a:lnTo>
                <a:lnTo>
                  <a:pt x="628650" y="1114425"/>
                </a:lnTo>
                <a:lnTo>
                  <a:pt x="714375" y="1028700"/>
                </a:lnTo>
                <a:lnTo>
                  <a:pt x="638175" y="838200"/>
                </a:lnTo>
                <a:lnTo>
                  <a:pt x="571500" y="581025"/>
                </a:lnTo>
                <a:lnTo>
                  <a:pt x="523875" y="428625"/>
                </a:lnTo>
                <a:lnTo>
                  <a:pt x="590550" y="390525"/>
                </a:lnTo>
                <a:lnTo>
                  <a:pt x="571500" y="219075"/>
                </a:lnTo>
                <a:lnTo>
                  <a:pt x="704850" y="152400"/>
                </a:lnTo>
                <a:lnTo>
                  <a:pt x="838200" y="76200"/>
                </a:lnTo>
                <a:lnTo>
                  <a:pt x="1057275" y="0"/>
                </a:lnTo>
                <a:lnTo>
                  <a:pt x="1276350" y="200025"/>
                </a:lnTo>
                <a:lnTo>
                  <a:pt x="1419225" y="371475"/>
                </a:lnTo>
                <a:lnTo>
                  <a:pt x="1562100" y="523875"/>
                </a:lnTo>
                <a:lnTo>
                  <a:pt x="1943100" y="304800"/>
                </a:lnTo>
                <a:lnTo>
                  <a:pt x="2057400" y="371475"/>
                </a:lnTo>
                <a:lnTo>
                  <a:pt x="2095500" y="161925"/>
                </a:lnTo>
                <a:lnTo>
                  <a:pt x="2209800" y="266700"/>
                </a:lnTo>
                <a:lnTo>
                  <a:pt x="2095500" y="342900"/>
                </a:lnTo>
                <a:lnTo>
                  <a:pt x="2076450" y="381000"/>
                </a:lnTo>
                <a:lnTo>
                  <a:pt x="2638425" y="723900"/>
                </a:lnTo>
                <a:lnTo>
                  <a:pt x="3009900" y="371475"/>
                </a:lnTo>
                <a:lnTo>
                  <a:pt x="3048000" y="47625"/>
                </a:lnTo>
                <a:lnTo>
                  <a:pt x="3124200" y="19050"/>
                </a:lnTo>
                <a:lnTo>
                  <a:pt x="3257550" y="19050"/>
                </a:lnTo>
                <a:lnTo>
                  <a:pt x="3286125" y="47625"/>
                </a:lnTo>
                <a:lnTo>
                  <a:pt x="3171825" y="381000"/>
                </a:lnTo>
                <a:lnTo>
                  <a:pt x="3124200" y="381000"/>
                </a:lnTo>
                <a:lnTo>
                  <a:pt x="3038475" y="438150"/>
                </a:lnTo>
                <a:lnTo>
                  <a:pt x="3009900" y="514350"/>
                </a:lnTo>
                <a:lnTo>
                  <a:pt x="3009900" y="561975"/>
                </a:lnTo>
                <a:lnTo>
                  <a:pt x="3009900" y="581025"/>
                </a:lnTo>
                <a:lnTo>
                  <a:pt x="3067050" y="571500"/>
                </a:lnTo>
                <a:lnTo>
                  <a:pt x="3009900" y="657225"/>
                </a:lnTo>
              </a:path>
            </a:pathLst>
          </a:custGeom>
          <a:solidFill>
            <a:srgbClr val="C4DAC4"/>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2133600" y="1447800"/>
            <a:ext cx="1447800" cy="1600200"/>
          </a:xfrm>
          <a:prstGeom prst="rect">
            <a:avLst/>
          </a:prstGeom>
          <a:solidFill>
            <a:schemeClr val="accent6">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Original description of Yadkinville</a:t>
            </a:r>
            <a:r>
              <a:rPr lang="en-US" dirty="0" smtClean="0"/>
              <a:t> </a:t>
            </a:r>
            <a:endParaRPr lang="en-US" dirty="0"/>
          </a:p>
        </p:txBody>
      </p:sp>
      <p:sp>
        <p:nvSpPr>
          <p:cNvPr id="8" name="Rounded Rectangle 7"/>
          <p:cNvSpPr/>
          <p:nvPr/>
        </p:nvSpPr>
        <p:spPr>
          <a:xfrm>
            <a:off x="5791200" y="3886200"/>
            <a:ext cx="3048000" cy="21336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There is no way to </a:t>
            </a:r>
            <a:r>
              <a:rPr lang="en-US" dirty="0" smtClean="0">
                <a:solidFill>
                  <a:schemeClr val="bg1"/>
                </a:solidFill>
              </a:rPr>
              <a:t>tell, </a:t>
            </a:r>
            <a:r>
              <a:rPr lang="en-US" dirty="0" smtClean="0">
                <a:solidFill>
                  <a:schemeClr val="bg1"/>
                </a:solidFill>
              </a:rPr>
              <a:t>by looking at the </a:t>
            </a:r>
            <a:r>
              <a:rPr lang="en-US" dirty="0" smtClean="0">
                <a:solidFill>
                  <a:schemeClr val="bg1"/>
                </a:solidFill>
              </a:rPr>
              <a:t>map, </a:t>
            </a:r>
            <a:r>
              <a:rPr lang="en-US" dirty="0" smtClean="0">
                <a:solidFill>
                  <a:schemeClr val="bg1"/>
                </a:solidFill>
              </a:rPr>
              <a:t>when any one </a:t>
            </a:r>
            <a:r>
              <a:rPr lang="en-US" dirty="0" smtClean="0">
                <a:solidFill>
                  <a:schemeClr val="bg1"/>
                </a:solidFill>
              </a:rPr>
              <a:t>of </a:t>
            </a:r>
            <a:r>
              <a:rPr lang="en-US" smtClean="0">
                <a:solidFill>
                  <a:schemeClr val="bg1"/>
                </a:solidFill>
              </a:rPr>
              <a:t>those annexations was </a:t>
            </a:r>
            <a:r>
              <a:rPr lang="en-US" dirty="0" smtClean="0">
                <a:solidFill>
                  <a:schemeClr val="bg1"/>
                </a:solidFill>
              </a:rPr>
              <a:t>done or how much area was annexed in </a:t>
            </a:r>
            <a:r>
              <a:rPr lang="en-US" dirty="0" smtClean="0">
                <a:solidFill>
                  <a:schemeClr val="bg1"/>
                </a:solidFill>
              </a:rPr>
              <a:t>a </a:t>
            </a:r>
            <a:r>
              <a:rPr lang="en-US" dirty="0" smtClean="0">
                <a:solidFill>
                  <a:schemeClr val="bg1"/>
                </a:solidFill>
              </a:rPr>
              <a:t>particular annexation.  </a:t>
            </a:r>
            <a:endParaRPr lang="en-US" dirty="0">
              <a:solidFill>
                <a:schemeClr val="bg1"/>
              </a:solidFill>
            </a:endParaRPr>
          </a:p>
        </p:txBody>
      </p:sp>
      <p:sp>
        <p:nvSpPr>
          <p:cNvPr id="12" name="Rounded Rectangle 11"/>
          <p:cNvSpPr/>
          <p:nvPr/>
        </p:nvSpPr>
        <p:spPr>
          <a:xfrm>
            <a:off x="5867400" y="2025650"/>
            <a:ext cx="2971800" cy="15240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1"/>
              </a:solidFill>
            </a:endParaRPr>
          </a:p>
          <a:p>
            <a:pPr algn="ctr"/>
            <a:r>
              <a:rPr lang="en-US" dirty="0" smtClean="0">
                <a:solidFill>
                  <a:schemeClr val="bg1"/>
                </a:solidFill>
              </a:rPr>
              <a:t>Since Yadkinville was incorporated in 1857, multiple annexations have been done.  </a:t>
            </a:r>
          </a:p>
          <a:p>
            <a:endParaRPr lang="en-US" dirty="0" smtClean="0">
              <a:solidFill>
                <a:schemeClr val="bg1"/>
              </a:solidFill>
            </a:endParaRPr>
          </a:p>
        </p:txBody>
      </p:sp>
    </p:spTree>
    <p:extLst>
      <p:ext uri="{BB962C8B-B14F-4D97-AF65-F5344CB8AC3E}">
        <p14:creationId xmlns:p14="http://schemas.microsoft.com/office/powerpoint/2010/main" val="4166097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par>
                          <p:cTn id="24" fill="hold">
                            <p:stCondLst>
                              <p:cond delay="1000"/>
                            </p:stCondLst>
                            <p:childTnLst>
                              <p:par>
                                <p:cTn id="25" presetID="34"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from="(-#ppt_w/2)" to="(#ppt_x)" calcmode="lin" valueType="num">
                                      <p:cBhvr>
                                        <p:cTn id="27" dur="600" fill="hold">
                                          <p:stCondLst>
                                            <p:cond delay="0"/>
                                          </p:stCondLst>
                                        </p:cTn>
                                        <p:tgtEl>
                                          <p:spTgt spid="8"/>
                                        </p:tgtEl>
                                        <p:attrNameLst>
                                          <p:attrName>ppt_x</p:attrName>
                                        </p:attrNameLst>
                                      </p:cBhvr>
                                    </p:anim>
                                    <p:anim from="0" to="-1.0" calcmode="lin" valueType="num">
                                      <p:cBhvr>
                                        <p:cTn id="28" dur="200" decel="50000" autoRev="1" fill="hold">
                                          <p:stCondLst>
                                            <p:cond delay="600"/>
                                          </p:stCondLst>
                                        </p:cTn>
                                        <p:tgtEl>
                                          <p:spTgt spid="8"/>
                                        </p:tgtEl>
                                        <p:attrNameLst>
                                          <p:attrName>xshear</p:attrName>
                                        </p:attrNameLst>
                                      </p:cBhvr>
                                    </p:anim>
                                    <p:animScale>
                                      <p:cBhvr>
                                        <p:cTn id="29" dur="200" decel="100000" autoRev="1" fill="hold">
                                          <p:stCondLst>
                                            <p:cond delay="600"/>
                                          </p:stCondLst>
                                        </p:cTn>
                                        <p:tgtEl>
                                          <p:spTgt spid="8"/>
                                        </p:tgtEl>
                                      </p:cBhvr>
                                      <p:from x="100000" y="100000"/>
                                      <p:to x="80000" y="100000"/>
                                    </p:animScale>
                                    <p:anim by="(#ppt_h/3+#ppt_w*0.1)" calcmode="lin" valueType="num">
                                      <p:cBhvr additive="sum">
                                        <p:cTn id="3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61672-2D50-4F8C-AE10-17E2D9F858D7}" type="slidenum">
              <a:rPr lang="en-US" smtClean="0"/>
              <a:pPr/>
              <a:t>35</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1981200" y="152400"/>
            <a:ext cx="6991350" cy="632460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0" y="2123601"/>
            <a:ext cx="4419600" cy="4505799"/>
          </a:xfrm>
          <a:prstGeom prst="rect">
            <a:avLst/>
          </a:prstGeom>
          <a:noFill/>
          <a:ln w="9525">
            <a:noFill/>
            <a:miter lim="800000"/>
            <a:headEnd/>
            <a:tailEnd/>
          </a:ln>
        </p:spPr>
      </p:pic>
      <p:sp>
        <p:nvSpPr>
          <p:cNvPr id="5" name="Rounded Rectangle 4"/>
          <p:cNvSpPr/>
          <p:nvPr/>
        </p:nvSpPr>
        <p:spPr>
          <a:xfrm>
            <a:off x="5943600" y="4572000"/>
            <a:ext cx="2895600" cy="1219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Allows for the querying for the specific annexation ordinance information. </a:t>
            </a:r>
            <a:endParaRPr lang="en-US" dirty="0">
              <a:solidFill>
                <a:schemeClr val="bg1"/>
              </a:solidFill>
            </a:endParaRPr>
          </a:p>
        </p:txBody>
      </p:sp>
      <p:sp>
        <p:nvSpPr>
          <p:cNvPr id="6" name="Rounded Rectangle 5"/>
          <p:cNvSpPr/>
          <p:nvPr/>
        </p:nvSpPr>
        <p:spPr>
          <a:xfrm>
            <a:off x="5791200" y="354478"/>
            <a:ext cx="2895600" cy="1143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Enables the displaying of the growth of the town over time.</a:t>
            </a:r>
          </a:p>
        </p:txBody>
      </p:sp>
      <p:sp>
        <p:nvSpPr>
          <p:cNvPr id="7" name="Rounded Rectangle 6"/>
          <p:cNvSpPr/>
          <p:nvPr/>
        </p:nvSpPr>
        <p:spPr>
          <a:xfrm>
            <a:off x="363071" y="1521945"/>
            <a:ext cx="3048000" cy="1066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Annexations are mapped with individual polygons for each annexation.</a:t>
            </a:r>
            <a:endParaRPr lang="en-US" dirty="0" smtClean="0">
              <a:solidFill>
                <a:schemeClr val="bg1"/>
              </a:solidFill>
            </a:endParaRPr>
          </a:p>
        </p:txBody>
      </p:sp>
      <p:sp>
        <p:nvSpPr>
          <p:cNvPr id="3" name="Rounded Rectangle 2"/>
          <p:cNvSpPr/>
          <p:nvPr/>
        </p:nvSpPr>
        <p:spPr>
          <a:xfrm>
            <a:off x="255495" y="242564"/>
            <a:ext cx="2819400" cy="9856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rPr>
              <a:t>Wake County</a:t>
            </a:r>
            <a:endParaRPr lang="en-US" sz="3200" dirty="0">
              <a:solidFill>
                <a:schemeClr val="bg2"/>
              </a:solidFill>
            </a:endParaRPr>
          </a:p>
        </p:txBody>
      </p:sp>
    </p:spTree>
    <p:extLst>
      <p:ext uri="{BB962C8B-B14F-4D97-AF65-F5344CB8AC3E}">
        <p14:creationId xmlns:p14="http://schemas.microsoft.com/office/powerpoint/2010/main" val="2428699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1000" fill="hold"/>
                                        <p:tgtEl>
                                          <p:spTgt spid="1030"/>
                                        </p:tgtEl>
                                        <p:attrNameLst>
                                          <p:attrName>ppt_w</p:attrName>
                                        </p:attrNameLst>
                                      </p:cBhvr>
                                      <p:tavLst>
                                        <p:tav tm="0">
                                          <p:val>
                                            <p:fltVal val="0"/>
                                          </p:val>
                                        </p:tav>
                                        <p:tav tm="100000">
                                          <p:val>
                                            <p:strVal val="#ppt_w"/>
                                          </p:val>
                                        </p:tav>
                                      </p:tavLst>
                                    </p:anim>
                                    <p:anim calcmode="lin" valueType="num">
                                      <p:cBhvr>
                                        <p:cTn id="22" dur="1000" fill="hold"/>
                                        <p:tgtEl>
                                          <p:spTgt spid="1030"/>
                                        </p:tgtEl>
                                        <p:attrNameLst>
                                          <p:attrName>ppt_h</p:attrName>
                                        </p:attrNameLst>
                                      </p:cBhvr>
                                      <p:tavLst>
                                        <p:tav tm="0">
                                          <p:val>
                                            <p:fltVal val="0"/>
                                          </p:val>
                                        </p:tav>
                                        <p:tav tm="100000">
                                          <p:val>
                                            <p:strVal val="#ppt_h"/>
                                          </p:val>
                                        </p:tav>
                                      </p:tavLst>
                                    </p:anim>
                                    <p:anim calcmode="lin" valueType="num">
                                      <p:cBhvr>
                                        <p:cTn id="23" dur="1000" fill="hold"/>
                                        <p:tgtEl>
                                          <p:spTgt spid="1030"/>
                                        </p:tgtEl>
                                        <p:attrNameLst>
                                          <p:attrName>style.rotation</p:attrName>
                                        </p:attrNameLst>
                                      </p:cBhvr>
                                      <p:tavLst>
                                        <p:tav tm="0">
                                          <p:val>
                                            <p:fltVal val="90"/>
                                          </p:val>
                                        </p:tav>
                                        <p:tav tm="100000">
                                          <p:val>
                                            <p:fltVal val="0"/>
                                          </p:val>
                                        </p:tav>
                                      </p:tavLst>
                                    </p:anim>
                                    <p:animEffect transition="in" filter="fade">
                                      <p:cBhvr>
                                        <p:cTn id="24" dur="10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In conclusion: </a:t>
            </a:r>
            <a:endParaRPr lang="en-US" dirty="0"/>
          </a:p>
        </p:txBody>
      </p:sp>
      <p:sp>
        <p:nvSpPr>
          <p:cNvPr id="3" name="Content Placeholder 2"/>
          <p:cNvSpPr>
            <a:spLocks noGrp="1"/>
          </p:cNvSpPr>
          <p:nvPr>
            <p:ph idx="1"/>
          </p:nvPr>
        </p:nvSpPr>
        <p:spPr>
          <a:xfrm>
            <a:off x="457200" y="1447800"/>
            <a:ext cx="8077200" cy="4953000"/>
          </a:xfrm>
        </p:spPr>
        <p:txBody>
          <a:bodyPr>
            <a:normAutofit fontScale="92500" lnSpcReduction="10000"/>
          </a:bodyPr>
          <a:lstStyle/>
          <a:p>
            <a:r>
              <a:rPr lang="en-US" dirty="0" smtClean="0"/>
              <a:t>The Land Records Management Division of the NC Department of the Secretary of State recommends:</a:t>
            </a:r>
          </a:p>
          <a:p>
            <a:endParaRPr lang="en-US" dirty="0" smtClean="0"/>
          </a:p>
          <a:p>
            <a:pPr lvl="1"/>
            <a:r>
              <a:rPr lang="en-US" dirty="0" smtClean="0"/>
              <a:t>1. Annexations be mapped according to the description in the ordinance not according to the map provided.</a:t>
            </a:r>
          </a:p>
          <a:p>
            <a:pPr lvl="1"/>
            <a:endParaRPr lang="en-US" dirty="0"/>
          </a:p>
          <a:p>
            <a:pPr lvl="1"/>
            <a:r>
              <a:rPr lang="en-US" dirty="0" smtClean="0"/>
              <a:t>2. Annexations be mapped as individual polygons rather than merged into a single polygon for the entire town. </a:t>
            </a:r>
            <a:endParaRPr lang="en-US" dirty="0"/>
          </a:p>
        </p:txBody>
      </p:sp>
    </p:spTree>
    <p:extLst>
      <p:ext uri="{BB962C8B-B14F-4D97-AF65-F5344CB8AC3E}">
        <p14:creationId xmlns:p14="http://schemas.microsoft.com/office/powerpoint/2010/main" val="20901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00201"/>
            <a:ext cx="1371600" cy="1066800"/>
          </a:xfrm>
        </p:spPr>
        <p:txBody>
          <a:bodyPr/>
          <a:lstStyle/>
          <a:p>
            <a:pPr>
              <a:buNone/>
            </a:pPr>
            <a:r>
              <a:rPr lang="en-US" dirty="0" smtClean="0"/>
              <a:t>  </a:t>
            </a:r>
          </a:p>
          <a:p>
            <a:pPr>
              <a:buNone/>
            </a:pPr>
            <a:endParaRPr lang="en-US" dirty="0"/>
          </a:p>
        </p:txBody>
      </p:sp>
      <p:pic>
        <p:nvPicPr>
          <p:cNvPr id="27650" name="Picture 2" descr="https://i.kinja-img.com/gawker-media/image/upload/s--afygzOV---/c_fill,fl_progressive,g_north,h_358,q_80,w_636/ihsllhptnnm4vb7wuvgq.jpg"/>
          <p:cNvPicPr>
            <a:picLocks noChangeAspect="1" noChangeArrowheads="1"/>
          </p:cNvPicPr>
          <p:nvPr/>
        </p:nvPicPr>
        <p:blipFill>
          <a:blip r:embed="rId2" cstate="print"/>
          <a:srcRect/>
          <a:stretch>
            <a:fillRect/>
          </a:stretch>
        </p:blipFill>
        <p:spPr bwMode="auto">
          <a:xfrm>
            <a:off x="228600" y="1676400"/>
            <a:ext cx="8494597" cy="47815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58962"/>
          </a:xfrm>
        </p:spPr>
        <p:txBody>
          <a:bodyPr>
            <a:normAutofit fontScale="90000"/>
          </a:bodyPr>
          <a:lstStyle/>
          <a:p>
            <a:r>
              <a:rPr lang="en-US" dirty="0" smtClean="0">
                <a:latin typeface="Old English Text MT" pitchFamily="66" charset="0"/>
              </a:rPr>
              <a:t>NC   Constitution  </a:t>
            </a:r>
            <a:r>
              <a:rPr lang="en-US" dirty="0" smtClean="0"/>
              <a:t>–  Article VII</a:t>
            </a:r>
            <a:br>
              <a:rPr lang="en-US" dirty="0" smtClean="0"/>
            </a:br>
            <a:r>
              <a:rPr lang="en-US" dirty="0" smtClean="0"/>
              <a:t>General Assembly to provide for local government.</a:t>
            </a:r>
            <a:endParaRPr lang="en-US" dirty="0"/>
          </a:p>
        </p:txBody>
      </p:sp>
      <p:sp>
        <p:nvSpPr>
          <p:cNvPr id="3" name="Content Placeholder 2"/>
          <p:cNvSpPr>
            <a:spLocks noGrp="1"/>
          </p:cNvSpPr>
          <p:nvPr>
            <p:ph idx="1"/>
          </p:nvPr>
        </p:nvSpPr>
        <p:spPr>
          <a:xfrm>
            <a:off x="457200" y="2362200"/>
            <a:ext cx="7467600" cy="4191000"/>
          </a:xfrm>
        </p:spPr>
        <p:txBody>
          <a:bodyPr>
            <a:normAutofit/>
          </a:bodyPr>
          <a:lstStyle/>
          <a:p>
            <a:r>
              <a:rPr lang="en-US" dirty="0" smtClean="0"/>
              <a:t>General Assembly shall provide for:</a:t>
            </a:r>
          </a:p>
          <a:p>
            <a:pPr lvl="1"/>
            <a:r>
              <a:rPr lang="en-US" dirty="0" smtClean="0"/>
              <a:t>The organization</a:t>
            </a:r>
          </a:p>
          <a:p>
            <a:pPr lvl="1"/>
            <a:r>
              <a:rPr lang="en-US" dirty="0" smtClean="0"/>
              <a:t>Government</a:t>
            </a:r>
          </a:p>
          <a:p>
            <a:pPr lvl="1"/>
            <a:r>
              <a:rPr lang="en-US" dirty="0" smtClean="0"/>
              <a:t>And fixing of boundaries of:</a:t>
            </a:r>
          </a:p>
          <a:p>
            <a:pPr lvl="2"/>
            <a:r>
              <a:rPr lang="en-US" dirty="0" smtClean="0"/>
              <a:t>Counties</a:t>
            </a:r>
          </a:p>
          <a:p>
            <a:pPr lvl="2"/>
            <a:r>
              <a:rPr lang="en-US" dirty="0" smtClean="0"/>
              <a:t>Cities and towns,</a:t>
            </a:r>
          </a:p>
          <a:p>
            <a:pPr lvl="2"/>
            <a:r>
              <a:rPr lang="en-US" dirty="0" smtClean="0"/>
              <a:t>And other governmental subdivisions</a:t>
            </a:r>
          </a:p>
          <a:p>
            <a:r>
              <a:rPr lang="en-US" dirty="0" smtClean="0"/>
              <a:t>And</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CE61672-2D50-4F8C-AE10-17E2D9F858D7}" type="slidenum">
              <a:rPr lang="en-US" smtClean="0"/>
              <a:pPr/>
              <a:t>4</a:t>
            </a:fld>
            <a:endParaRPr lang="en-US"/>
          </a:p>
        </p:txBody>
      </p:sp>
    </p:spTree>
    <p:extLst>
      <p:ext uri="{BB962C8B-B14F-4D97-AF65-F5344CB8AC3E}">
        <p14:creationId xmlns:p14="http://schemas.microsoft.com/office/powerpoint/2010/main" val="196705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24"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to="" calcmode="lin" valueType="num">
                                      <p:cBhvr>
                                        <p:cTn id="25" dur="1" fill="hold"/>
                                        <p:tgtEl>
                                          <p:spTgt spid="3">
                                            <p:txEl>
                                              <p:pRg st="3" end="3"/>
                                            </p:txEl>
                                          </p:spTgt>
                                        </p:tgtEl>
                                        <p:attrNameLst>
                                          <p:attrName/>
                                        </p:attrNameLst>
                                      </p:cBhvr>
                                    </p:anim>
                                  </p:childTnLst>
                                </p:cTn>
                              </p:par>
                            </p:childTnLst>
                          </p:cTn>
                        </p:par>
                        <p:par>
                          <p:cTn id="26" fill="hold">
                            <p:stCondLst>
                              <p:cond delay="1000"/>
                            </p:stCondLst>
                            <p:childTnLst>
                              <p:par>
                                <p:cTn id="27" presetID="24"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to="" calcmode="lin" valueType="num">
                                      <p:cBhvr>
                                        <p:cTn id="29" dur="1" fill="hold"/>
                                        <p:tgtEl>
                                          <p:spTgt spid="3">
                                            <p:txEl>
                                              <p:pRg st="4" end="4"/>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58962"/>
          </a:xfrm>
        </p:spPr>
        <p:txBody>
          <a:bodyPr>
            <a:normAutofit/>
          </a:bodyPr>
          <a:lstStyle/>
          <a:p>
            <a:r>
              <a:rPr lang="en-US" dirty="0" smtClean="0"/>
              <a:t>NC Constitution – Article VII</a:t>
            </a:r>
            <a:br>
              <a:rPr lang="en-US" dirty="0" smtClean="0"/>
            </a:br>
            <a:r>
              <a:rPr lang="en-US" dirty="0" smtClean="0"/>
              <a:t> </a:t>
            </a:r>
            <a:r>
              <a:rPr lang="en-US" sz="2800" dirty="0" smtClean="0"/>
              <a:t>(continued)</a:t>
            </a:r>
            <a:endParaRPr lang="en-US" sz="2800" dirty="0"/>
          </a:p>
        </p:txBody>
      </p:sp>
      <p:sp>
        <p:nvSpPr>
          <p:cNvPr id="3" name="Content Placeholder 2"/>
          <p:cNvSpPr>
            <a:spLocks noGrp="1"/>
          </p:cNvSpPr>
          <p:nvPr>
            <p:ph idx="1"/>
          </p:nvPr>
        </p:nvSpPr>
        <p:spPr>
          <a:xfrm>
            <a:off x="457200" y="2362200"/>
            <a:ext cx="8077200" cy="4191000"/>
          </a:xfrm>
        </p:spPr>
        <p:txBody>
          <a:bodyPr>
            <a:normAutofit lnSpcReduction="10000"/>
          </a:bodyPr>
          <a:lstStyle/>
          <a:p>
            <a:r>
              <a:rPr lang="en-US" dirty="0" smtClean="0"/>
              <a:t>Except as prohibited by this Constitution, </a:t>
            </a:r>
          </a:p>
          <a:p>
            <a:endParaRPr lang="en-US" dirty="0" smtClean="0"/>
          </a:p>
          <a:p>
            <a:r>
              <a:rPr lang="en-US" dirty="0" smtClean="0"/>
              <a:t>May give such powers and duties to:</a:t>
            </a:r>
          </a:p>
          <a:p>
            <a:pPr lvl="1"/>
            <a:r>
              <a:rPr lang="en-US" dirty="0" smtClean="0"/>
              <a:t>Counties,</a:t>
            </a:r>
          </a:p>
          <a:p>
            <a:pPr lvl="1"/>
            <a:r>
              <a:rPr lang="en-US" dirty="0" smtClean="0"/>
              <a:t>Cities and towns,</a:t>
            </a:r>
          </a:p>
          <a:p>
            <a:pPr lvl="1"/>
            <a:r>
              <a:rPr lang="en-US" dirty="0" smtClean="0"/>
              <a:t>And other governmental subdivisions</a:t>
            </a:r>
          </a:p>
          <a:p>
            <a:pPr lvl="1"/>
            <a:endParaRPr lang="en-US" dirty="0" smtClean="0"/>
          </a:p>
          <a:p>
            <a:r>
              <a:rPr lang="en-US" dirty="0" smtClean="0"/>
              <a:t>As it may deem advisable. </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CE61672-2D50-4F8C-AE10-17E2D9F858D7}" type="slidenum">
              <a:rPr lang="en-US" smtClean="0"/>
              <a:pPr/>
              <a:t>5</a:t>
            </a:fld>
            <a:endParaRPr lang="en-US"/>
          </a:p>
        </p:txBody>
      </p:sp>
    </p:spTree>
    <p:extLst>
      <p:ext uri="{BB962C8B-B14F-4D97-AF65-F5344CB8AC3E}">
        <p14:creationId xmlns:p14="http://schemas.microsoft.com/office/powerpoint/2010/main" val="88602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4"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to="" calcmode="lin" valueType="num">
                                      <p:cBhvr>
                                        <p:cTn id="19" dur="1" fill="hold"/>
                                        <p:tgtEl>
                                          <p:spTgt spid="3">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to 1947,</a:t>
            </a:r>
          </a:p>
        </p:txBody>
      </p:sp>
      <p:sp>
        <p:nvSpPr>
          <p:cNvPr id="3" name="Content Placeholder 2"/>
          <p:cNvSpPr>
            <a:spLocks noGrp="1"/>
          </p:cNvSpPr>
          <p:nvPr>
            <p:ph idx="1"/>
          </p:nvPr>
        </p:nvSpPr>
        <p:spPr/>
        <p:txBody>
          <a:bodyPr/>
          <a:lstStyle/>
          <a:p>
            <a:endParaRPr lang="en-US" dirty="0"/>
          </a:p>
          <a:p>
            <a:r>
              <a:rPr lang="en-US" dirty="0"/>
              <a:t>The North Carolina General Assembly </a:t>
            </a:r>
          </a:p>
          <a:p>
            <a:pPr lvl="1"/>
            <a:endParaRPr lang="en-US" dirty="0"/>
          </a:p>
          <a:p>
            <a:pPr lvl="1"/>
            <a:r>
              <a:rPr lang="en-US" dirty="0"/>
              <a:t>Voted on each and every</a:t>
            </a:r>
          </a:p>
          <a:p>
            <a:pPr lvl="2"/>
            <a:endParaRPr lang="en-US" dirty="0"/>
          </a:p>
          <a:p>
            <a:pPr lvl="2"/>
            <a:r>
              <a:rPr lang="en-US" dirty="0"/>
              <a:t>Annexation </a:t>
            </a:r>
          </a:p>
          <a:p>
            <a:pPr lvl="2"/>
            <a:r>
              <a:rPr lang="en-US" dirty="0"/>
              <a:t>and</a:t>
            </a:r>
          </a:p>
          <a:p>
            <a:pPr lvl="2"/>
            <a:r>
              <a:rPr lang="en-US" dirty="0"/>
              <a:t>De-annexation</a:t>
            </a:r>
          </a:p>
        </p:txBody>
      </p:sp>
      <p:sp>
        <p:nvSpPr>
          <p:cNvPr id="4" name="Slide Number Placeholder 3"/>
          <p:cNvSpPr>
            <a:spLocks noGrp="1"/>
          </p:cNvSpPr>
          <p:nvPr>
            <p:ph type="sldNum" sz="quarter" idx="12"/>
          </p:nvPr>
        </p:nvSpPr>
        <p:spPr/>
        <p:txBody>
          <a:bodyPr/>
          <a:lstStyle/>
          <a:p>
            <a:fld id="{1CE61672-2D50-4F8C-AE10-17E2D9F858D7}" type="slidenum">
              <a:rPr lang="en-US" smtClean="0"/>
              <a:pPr/>
              <a:t>6</a:t>
            </a:fld>
            <a:endParaRPr lang="en-US"/>
          </a:p>
        </p:txBody>
      </p:sp>
    </p:spTree>
    <p:extLst>
      <p:ext uri="{BB962C8B-B14F-4D97-AF65-F5344CB8AC3E}">
        <p14:creationId xmlns:p14="http://schemas.microsoft.com/office/powerpoint/2010/main" val="30496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4"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to="" calcmode="lin" valueType="num">
                                      <p:cBhvr>
                                        <p:cTn id="13" dur="1" fill="hold"/>
                                        <p:tgtEl>
                                          <p:spTgt spid="3">
                                            <p:txEl>
                                              <p:pRg st="1" end="1"/>
                                            </p:txEl>
                                          </p:spTgt>
                                        </p:tgtEl>
                                        <p:attrNameLst>
                                          <p:attrName/>
                                        </p:attrNameLst>
                                      </p:cBhvr>
                                    </p:anim>
                                  </p:childTnLst>
                                </p:cTn>
                              </p:par>
                            </p:childTnLst>
                          </p:cTn>
                        </p:par>
                        <p:par>
                          <p:cTn id="14" fill="hold">
                            <p:stCondLst>
                              <p:cond delay="500"/>
                            </p:stCondLst>
                            <p:childTnLst>
                              <p:par>
                                <p:cTn id="15" presetID="24"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par>
                          <p:cTn id="18" fill="hold">
                            <p:stCondLst>
                              <p:cond delay="500"/>
                            </p:stCondLst>
                            <p:childTnLst>
                              <p:par>
                                <p:cTn id="19" presetID="24"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to="" calcmode="lin" valueType="num">
                                      <p:cBhvr>
                                        <p:cTn id="21" dur="1" fill="hold"/>
                                        <p:tgtEl>
                                          <p:spTgt spid="3">
                                            <p:txEl>
                                              <p:pRg st="5" end="5"/>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to="" calcmode="lin" valueType="num">
                                      <p:cBhvr>
                                        <p:cTn id="24" dur="1" fill="hold"/>
                                        <p:tgtEl>
                                          <p:spTgt spid="3">
                                            <p:txEl>
                                              <p:pRg st="6" end="6"/>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to="" calcmode="lin" valueType="num">
                                      <p:cBhvr>
                                        <p:cTn id="2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1672-2D50-4F8C-AE10-17E2D9F858D7}" type="slidenum">
              <a:rPr lang="en-US" smtClean="0"/>
              <a:pPr/>
              <a:t>7</a:t>
            </a:fld>
            <a:endParaRPr lang="en-US" dirty="0"/>
          </a:p>
        </p:txBody>
      </p:sp>
      <p:sp>
        <p:nvSpPr>
          <p:cNvPr id="2" name="Title 1"/>
          <p:cNvSpPr>
            <a:spLocks noGrp="1"/>
          </p:cNvSpPr>
          <p:nvPr>
            <p:ph type="title" idx="4294967295"/>
          </p:nvPr>
        </p:nvSpPr>
        <p:spPr>
          <a:xfrm>
            <a:off x="533400" y="274638"/>
            <a:ext cx="6934200" cy="792162"/>
          </a:xfrm>
        </p:spPr>
        <p:txBody>
          <a:bodyPr>
            <a:normAutofit/>
          </a:bodyPr>
          <a:lstStyle/>
          <a:p>
            <a:r>
              <a:rPr lang="en-US" dirty="0"/>
              <a:t>Population examples:  </a:t>
            </a:r>
          </a:p>
        </p:txBody>
      </p:sp>
      <p:graphicFrame>
        <p:nvGraphicFramePr>
          <p:cNvPr id="36" name="Table 35"/>
          <p:cNvGraphicFramePr>
            <a:graphicFrameLocks noGrp="1"/>
          </p:cNvGraphicFramePr>
          <p:nvPr/>
        </p:nvGraphicFramePr>
        <p:xfrm>
          <a:off x="304800" y="1066800"/>
          <a:ext cx="8686797" cy="4326890"/>
        </p:xfrm>
        <a:graphic>
          <a:graphicData uri="http://schemas.openxmlformats.org/drawingml/2006/table">
            <a:tbl>
              <a:tblPr firstRow="1" bandRow="1">
                <a:tableStyleId>{5C22544A-7EE6-4342-B048-85BDC9FD1C3A}</a:tableStyleId>
              </a:tblPr>
              <a:tblGrid>
                <a:gridCol w="1240971">
                  <a:extLst>
                    <a:ext uri="{9D8B030D-6E8A-4147-A177-3AD203B41FA5}">
                      <a16:colId xmlns:a16="http://schemas.microsoft.com/office/drawing/2014/main" val="20000"/>
                    </a:ext>
                  </a:extLst>
                </a:gridCol>
                <a:gridCol w="1240971">
                  <a:extLst>
                    <a:ext uri="{9D8B030D-6E8A-4147-A177-3AD203B41FA5}">
                      <a16:colId xmlns:a16="http://schemas.microsoft.com/office/drawing/2014/main" val="20001"/>
                    </a:ext>
                  </a:extLst>
                </a:gridCol>
                <a:gridCol w="1240971">
                  <a:extLst>
                    <a:ext uri="{9D8B030D-6E8A-4147-A177-3AD203B41FA5}">
                      <a16:colId xmlns:a16="http://schemas.microsoft.com/office/drawing/2014/main" val="20002"/>
                    </a:ext>
                  </a:extLst>
                </a:gridCol>
                <a:gridCol w="1240971">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539750">
                <a:tc>
                  <a:txBody>
                    <a:bodyPr/>
                    <a:lstStyle/>
                    <a:p>
                      <a:pPr algn="ctr"/>
                      <a:r>
                        <a:rPr lang="en-US" sz="1500" dirty="0"/>
                        <a:t>YEAR</a:t>
                      </a:r>
                    </a:p>
                  </a:txBody>
                  <a:tcPr/>
                </a:tc>
                <a:tc>
                  <a:txBody>
                    <a:bodyPr/>
                    <a:lstStyle/>
                    <a:p>
                      <a:pPr algn="ctr"/>
                      <a:r>
                        <a:rPr lang="en-US" sz="1500" dirty="0"/>
                        <a:t>Asheville</a:t>
                      </a:r>
                    </a:p>
                  </a:txBody>
                  <a:tcPr/>
                </a:tc>
                <a:tc>
                  <a:txBody>
                    <a:bodyPr/>
                    <a:lstStyle/>
                    <a:p>
                      <a:pPr algn="ctr"/>
                      <a:r>
                        <a:rPr lang="en-US" sz="1500" dirty="0"/>
                        <a:t>Charlotte</a:t>
                      </a:r>
                    </a:p>
                  </a:txBody>
                  <a:tcPr/>
                </a:tc>
                <a:tc>
                  <a:txBody>
                    <a:bodyPr/>
                    <a:lstStyle/>
                    <a:p>
                      <a:pPr algn="ctr"/>
                      <a:r>
                        <a:rPr lang="en-US" sz="1500" dirty="0"/>
                        <a:t>Fayetteville</a:t>
                      </a:r>
                    </a:p>
                  </a:txBody>
                  <a:tcPr/>
                </a:tc>
                <a:tc>
                  <a:txBody>
                    <a:bodyPr/>
                    <a:lstStyle/>
                    <a:p>
                      <a:pPr algn="ctr"/>
                      <a:r>
                        <a:rPr lang="en-US" sz="1400" dirty="0"/>
                        <a:t>Greensboro</a:t>
                      </a:r>
                    </a:p>
                  </a:txBody>
                  <a:tcPr/>
                </a:tc>
                <a:tc>
                  <a:txBody>
                    <a:bodyPr/>
                    <a:lstStyle/>
                    <a:p>
                      <a:pPr algn="ctr"/>
                      <a:r>
                        <a:rPr lang="en-US" sz="1500" dirty="0"/>
                        <a:t>Raleigh</a:t>
                      </a:r>
                    </a:p>
                  </a:txBody>
                  <a:tcPr/>
                </a:tc>
                <a:tc>
                  <a:txBody>
                    <a:bodyPr/>
                    <a:lstStyle/>
                    <a:p>
                      <a:pPr algn="ctr"/>
                      <a:r>
                        <a:rPr lang="en-US" sz="1500" dirty="0"/>
                        <a:t>Winston - Salem</a:t>
                      </a:r>
                    </a:p>
                  </a:txBody>
                  <a:tcPr/>
                </a:tc>
                <a:extLst>
                  <a:ext uri="{0D108BD9-81ED-4DB2-BD59-A6C34878D82A}">
                    <a16:rowId xmlns:a16="http://schemas.microsoft.com/office/drawing/2014/main" val="10000"/>
                  </a:ext>
                </a:extLst>
              </a:tr>
              <a:tr h="539750">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tc>
                  <a:txBody>
                    <a:bodyPr/>
                    <a:lstStyle/>
                    <a:p>
                      <a:pPr algn="ctr"/>
                      <a:r>
                        <a:rPr lang="en-US" dirty="0"/>
                        <a:t> </a:t>
                      </a:r>
                    </a:p>
                  </a:txBody>
                  <a:tcPr/>
                </a:tc>
                <a:extLst>
                  <a:ext uri="{0D108BD9-81ED-4DB2-BD59-A6C34878D82A}">
                    <a16:rowId xmlns:a16="http://schemas.microsoft.com/office/drawing/2014/main" val="10001"/>
                  </a:ext>
                </a:extLst>
              </a:tr>
              <a:tr h="539750">
                <a:tc>
                  <a:txBody>
                    <a:bodyPr/>
                    <a:lstStyle/>
                    <a:p>
                      <a:pPr algn="ctr"/>
                      <a:r>
                        <a:rPr lang="en-US" sz="1400" dirty="0"/>
                        <a:t> </a:t>
                      </a:r>
                      <a:endParaRPr lang="en-US" sz="1600" dirty="0"/>
                    </a:p>
                  </a:txBody>
                  <a:tcPr/>
                </a:tc>
                <a:tc>
                  <a:txBody>
                    <a:bodyPr/>
                    <a:lstStyle/>
                    <a:p>
                      <a:pPr algn="ctr"/>
                      <a:r>
                        <a:rPr lang="en-US" sz="1400" dirty="0"/>
                        <a:t> </a:t>
                      </a:r>
                    </a:p>
                  </a:txBody>
                  <a:tcPr/>
                </a:tc>
                <a:tc>
                  <a:txBody>
                    <a:bodyPr/>
                    <a:lstStyle/>
                    <a:p>
                      <a:pPr algn="ctr"/>
                      <a:r>
                        <a:rPr lang="en-US" sz="1500" dirty="0"/>
                        <a:t> </a:t>
                      </a:r>
                    </a:p>
                  </a:txBody>
                  <a:tcPr/>
                </a:tc>
                <a:tc>
                  <a:txBody>
                    <a:bodyPr/>
                    <a:lstStyle/>
                    <a:p>
                      <a:pPr algn="ctr"/>
                      <a:r>
                        <a:rPr lang="en-US" sz="1500" dirty="0"/>
                        <a:t> </a:t>
                      </a:r>
                    </a:p>
                  </a:txBody>
                  <a:tcPr/>
                </a:tc>
                <a:tc>
                  <a:txBody>
                    <a:bodyPr/>
                    <a:lstStyle/>
                    <a:p>
                      <a:pPr algn="ctr"/>
                      <a:r>
                        <a:rPr lang="en-US" sz="1500" dirty="0"/>
                        <a:t> </a:t>
                      </a:r>
                    </a:p>
                  </a:txBody>
                  <a:tcPr/>
                </a:tc>
                <a:tc>
                  <a:txBody>
                    <a:bodyPr/>
                    <a:lstStyle/>
                    <a:p>
                      <a:pPr algn="ctr"/>
                      <a:endParaRPr lang="en-US" sz="1500" dirty="0"/>
                    </a:p>
                  </a:txBody>
                  <a:tcPr/>
                </a:tc>
                <a:tc>
                  <a:txBody>
                    <a:bodyPr/>
                    <a:lstStyle/>
                    <a:p>
                      <a:pPr algn="ctr"/>
                      <a:endParaRPr lang="en-US" sz="1500" dirty="0"/>
                    </a:p>
                  </a:txBody>
                  <a:tcPr/>
                </a:tc>
                <a:extLst>
                  <a:ext uri="{0D108BD9-81ED-4DB2-BD59-A6C34878D82A}">
                    <a16:rowId xmlns:a16="http://schemas.microsoft.com/office/drawing/2014/main" val="10002"/>
                  </a:ext>
                </a:extLst>
              </a:tr>
              <a:tr h="53975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3"/>
                  </a:ext>
                </a:extLst>
              </a:tr>
              <a:tr h="539750">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4"/>
                  </a:ext>
                </a:extLst>
              </a:tr>
              <a:tr h="53975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005"/>
                  </a:ext>
                </a:extLst>
              </a:tr>
              <a:tr h="539750">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53975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7"/>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991969289"/>
              </p:ext>
            </p:extLst>
          </p:nvPr>
        </p:nvGraphicFramePr>
        <p:xfrm>
          <a:off x="304800" y="4876800"/>
          <a:ext cx="8686797" cy="1727199"/>
        </p:xfrm>
        <a:graphic>
          <a:graphicData uri="http://schemas.openxmlformats.org/drawingml/2006/table">
            <a:tbl>
              <a:tblPr bandRow="1">
                <a:tableStyleId>{5C22544A-7EE6-4342-B048-85BDC9FD1C3A}</a:tableStyleId>
              </a:tblPr>
              <a:tblGrid>
                <a:gridCol w="1240971">
                  <a:extLst>
                    <a:ext uri="{9D8B030D-6E8A-4147-A177-3AD203B41FA5}">
                      <a16:colId xmlns:a16="http://schemas.microsoft.com/office/drawing/2014/main" val="20000"/>
                    </a:ext>
                  </a:extLst>
                </a:gridCol>
                <a:gridCol w="1240971">
                  <a:extLst>
                    <a:ext uri="{9D8B030D-6E8A-4147-A177-3AD203B41FA5}">
                      <a16:colId xmlns:a16="http://schemas.microsoft.com/office/drawing/2014/main" val="20001"/>
                    </a:ext>
                  </a:extLst>
                </a:gridCol>
                <a:gridCol w="1240971">
                  <a:extLst>
                    <a:ext uri="{9D8B030D-6E8A-4147-A177-3AD203B41FA5}">
                      <a16:colId xmlns:a16="http://schemas.microsoft.com/office/drawing/2014/main" val="20002"/>
                    </a:ext>
                  </a:extLst>
                </a:gridCol>
                <a:gridCol w="1240971">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575733">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575733">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 </a:t>
                      </a:r>
                      <a:endParaRPr lang="en-US" dirty="0"/>
                    </a:p>
                  </a:txBody>
                  <a:tcPr/>
                </a:tc>
                <a:tc>
                  <a:txBody>
                    <a:bodyPr/>
                    <a:lstStyle/>
                    <a:p>
                      <a:pPr algn="ctr"/>
                      <a:endParaRPr lang="en-US"/>
                    </a:p>
                  </a:txBody>
                  <a:tcPr/>
                </a:tc>
                <a:extLst>
                  <a:ext uri="{0D108BD9-81ED-4DB2-BD59-A6C34878D82A}">
                    <a16:rowId xmlns:a16="http://schemas.microsoft.com/office/drawing/2014/main" val="10001"/>
                  </a:ext>
                </a:extLst>
              </a:tr>
              <a:tr h="575733">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sp>
        <p:nvSpPr>
          <p:cNvPr id="40" name="Rectangle 39"/>
          <p:cNvSpPr/>
          <p:nvPr/>
        </p:nvSpPr>
        <p:spPr>
          <a:xfrm>
            <a:off x="286871" y="1606924"/>
            <a:ext cx="870472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a:solidFill>
                  <a:schemeClr val="bg1"/>
                </a:solidFill>
              </a:rPr>
              <a:t>1870	</a:t>
            </a:r>
            <a:r>
              <a:rPr lang="en-US" dirty="0" smtClean="0">
                <a:solidFill>
                  <a:schemeClr val="bg1"/>
                </a:solidFill>
              </a:rPr>
              <a:t>            1,400</a:t>
            </a:r>
            <a:r>
              <a:rPr lang="en-US" dirty="0">
                <a:solidFill>
                  <a:schemeClr val="bg1"/>
                </a:solidFill>
              </a:rPr>
              <a:t>	  </a:t>
            </a:r>
            <a:r>
              <a:rPr lang="en-US" dirty="0" smtClean="0">
                <a:solidFill>
                  <a:schemeClr val="bg1"/>
                </a:solidFill>
              </a:rPr>
              <a:t>4,473             </a:t>
            </a:r>
            <a:r>
              <a:rPr lang="en-US" dirty="0">
                <a:solidFill>
                  <a:schemeClr val="bg1"/>
                </a:solidFill>
              </a:rPr>
              <a:t>4,660       </a:t>
            </a:r>
            <a:r>
              <a:rPr lang="en-US" dirty="0" smtClean="0">
                <a:solidFill>
                  <a:schemeClr val="bg1"/>
                </a:solidFill>
              </a:rPr>
              <a:t>          </a:t>
            </a:r>
            <a:r>
              <a:rPr lang="en-US" dirty="0">
                <a:solidFill>
                  <a:schemeClr val="bg1"/>
                </a:solidFill>
              </a:rPr>
              <a:t>497           </a:t>
            </a:r>
            <a:r>
              <a:rPr lang="en-US" dirty="0" smtClean="0">
                <a:solidFill>
                  <a:schemeClr val="bg1"/>
                </a:solidFill>
              </a:rPr>
              <a:t>   7,790              </a:t>
            </a:r>
            <a:r>
              <a:rPr lang="en-US" dirty="0">
                <a:solidFill>
                  <a:schemeClr val="bg1"/>
                </a:solidFill>
              </a:rPr>
              <a:t>443</a:t>
            </a:r>
          </a:p>
        </p:txBody>
      </p:sp>
      <p:sp>
        <p:nvSpPr>
          <p:cNvPr id="42" name="Rectangle 41"/>
          <p:cNvSpPr/>
          <p:nvPr/>
        </p:nvSpPr>
        <p:spPr>
          <a:xfrm>
            <a:off x="76200" y="2209800"/>
            <a:ext cx="8915397"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bg1"/>
                </a:solidFill>
              </a:rPr>
              <a:t>        </a:t>
            </a:r>
            <a:r>
              <a:rPr lang="en-US" sz="1500" dirty="0" smtClean="0">
                <a:solidFill>
                  <a:schemeClr val="bg1"/>
                </a:solidFill>
              </a:rPr>
              <a:t>Today like:            Pine Bluff               Valdese</a:t>
            </a:r>
            <a:r>
              <a:rPr lang="en-US" sz="1500" dirty="0">
                <a:solidFill>
                  <a:schemeClr val="bg1"/>
                </a:solidFill>
              </a:rPr>
              <a:t> </a:t>
            </a:r>
            <a:r>
              <a:rPr lang="en-US" sz="1500" dirty="0" smtClean="0">
                <a:solidFill>
                  <a:schemeClr val="bg1"/>
                </a:solidFill>
              </a:rPr>
              <a:t>        Granite Falls             Aurora               Brevard             </a:t>
            </a:r>
            <a:r>
              <a:rPr lang="en-US" sz="1500" dirty="0">
                <a:solidFill>
                  <a:schemeClr val="bg1"/>
                </a:solidFill>
              </a:rPr>
              <a:t>Elk </a:t>
            </a:r>
            <a:r>
              <a:rPr lang="en-US" sz="1500" dirty="0" smtClean="0">
                <a:solidFill>
                  <a:schemeClr val="bg1"/>
                </a:solidFill>
              </a:rPr>
              <a:t>Park</a:t>
            </a:r>
            <a:endParaRPr lang="en-US" sz="1500" dirty="0">
              <a:solidFill>
                <a:schemeClr val="bg1"/>
              </a:solidFill>
            </a:endParaRPr>
          </a:p>
        </p:txBody>
      </p:sp>
      <p:sp>
        <p:nvSpPr>
          <p:cNvPr id="43" name="Rectangle 42"/>
          <p:cNvSpPr/>
          <p:nvPr/>
        </p:nvSpPr>
        <p:spPr>
          <a:xfrm>
            <a:off x="228600" y="2717725"/>
            <a:ext cx="8780929"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1890          </a:t>
            </a:r>
            <a:r>
              <a:rPr lang="en-US" dirty="0" smtClean="0">
                <a:solidFill>
                  <a:schemeClr val="bg1"/>
                </a:solidFill>
              </a:rPr>
              <a:t>  </a:t>
            </a:r>
            <a:r>
              <a:rPr lang="en-US" dirty="0">
                <a:solidFill>
                  <a:schemeClr val="bg1"/>
                </a:solidFill>
              </a:rPr>
              <a:t>10,235         </a:t>
            </a:r>
            <a:r>
              <a:rPr lang="en-US" dirty="0" smtClean="0">
                <a:solidFill>
                  <a:schemeClr val="bg1"/>
                </a:solidFill>
              </a:rPr>
              <a:t>      11,557            </a:t>
            </a:r>
            <a:r>
              <a:rPr lang="en-US" dirty="0">
                <a:solidFill>
                  <a:schemeClr val="bg1"/>
                </a:solidFill>
              </a:rPr>
              <a:t>4,222          </a:t>
            </a:r>
            <a:r>
              <a:rPr lang="en-US" dirty="0" smtClean="0">
                <a:solidFill>
                  <a:schemeClr val="bg1"/>
                </a:solidFill>
              </a:rPr>
              <a:t>    3,317           12,678           10,729</a:t>
            </a:r>
            <a:endParaRPr lang="en-US" dirty="0">
              <a:solidFill>
                <a:schemeClr val="bg1"/>
              </a:solidFill>
            </a:endParaRPr>
          </a:p>
        </p:txBody>
      </p:sp>
      <p:sp>
        <p:nvSpPr>
          <p:cNvPr id="44" name="Rectangle 43"/>
          <p:cNvSpPr/>
          <p:nvPr/>
        </p:nvSpPr>
        <p:spPr>
          <a:xfrm>
            <a:off x="0" y="3276600"/>
            <a:ext cx="8991597"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sz="1500" dirty="0" smtClean="0">
                <a:solidFill>
                  <a:schemeClr val="bg1"/>
                </a:solidFill>
              </a:rPr>
              <a:t>Today like:          Mount </a:t>
            </a:r>
            <a:r>
              <a:rPr lang="en-US" sz="1500" dirty="0">
                <a:solidFill>
                  <a:schemeClr val="bg1"/>
                </a:solidFill>
              </a:rPr>
              <a:t>Airy       </a:t>
            </a:r>
            <a:r>
              <a:rPr lang="en-US" sz="1500" dirty="0" smtClean="0">
                <a:solidFill>
                  <a:schemeClr val="bg1"/>
                </a:solidFill>
              </a:rPr>
              <a:t>   </a:t>
            </a:r>
            <a:r>
              <a:rPr lang="en-US" sz="1500" dirty="0">
                <a:solidFill>
                  <a:schemeClr val="bg1"/>
                </a:solidFill>
              </a:rPr>
              <a:t>Lincolnton        </a:t>
            </a:r>
            <a:r>
              <a:rPr lang="en-US" sz="1500" dirty="0" smtClean="0">
                <a:solidFill>
                  <a:schemeClr val="bg1"/>
                </a:solidFill>
              </a:rPr>
              <a:t>    Pittsboro            </a:t>
            </a:r>
            <a:r>
              <a:rPr lang="en-US" sz="1500" dirty="0">
                <a:solidFill>
                  <a:schemeClr val="bg1"/>
                </a:solidFill>
              </a:rPr>
              <a:t>Lillington        </a:t>
            </a:r>
            <a:r>
              <a:rPr lang="en-US" sz="1500" dirty="0" smtClean="0">
                <a:solidFill>
                  <a:schemeClr val="bg1"/>
                </a:solidFill>
              </a:rPr>
              <a:t>     </a:t>
            </a:r>
            <a:r>
              <a:rPr lang="en-US" sz="1500" dirty="0">
                <a:solidFill>
                  <a:schemeClr val="bg1"/>
                </a:solidFill>
              </a:rPr>
              <a:t>Davidson          Belmont</a:t>
            </a:r>
          </a:p>
        </p:txBody>
      </p:sp>
      <p:sp>
        <p:nvSpPr>
          <p:cNvPr id="45" name="Rectangle 44"/>
          <p:cNvSpPr/>
          <p:nvPr/>
        </p:nvSpPr>
        <p:spPr>
          <a:xfrm>
            <a:off x="304800" y="3810000"/>
            <a:ext cx="8839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bg1"/>
                </a:solidFill>
              </a:rPr>
              <a:t>1920            </a:t>
            </a:r>
            <a:r>
              <a:rPr lang="en-US" dirty="0" smtClean="0">
                <a:solidFill>
                  <a:schemeClr val="bg1"/>
                </a:solidFill>
              </a:rPr>
              <a:t> 28,504             46,338             </a:t>
            </a:r>
            <a:r>
              <a:rPr lang="en-US" dirty="0">
                <a:solidFill>
                  <a:schemeClr val="bg1"/>
                </a:solidFill>
              </a:rPr>
              <a:t>8,877          </a:t>
            </a:r>
            <a:r>
              <a:rPr lang="en-US" dirty="0" smtClean="0">
                <a:solidFill>
                  <a:schemeClr val="bg1"/>
                </a:solidFill>
              </a:rPr>
              <a:t>  19,861            24,418         48,395</a:t>
            </a:r>
            <a:endParaRPr lang="en-US" dirty="0">
              <a:solidFill>
                <a:schemeClr val="bg1"/>
              </a:solidFill>
            </a:endParaRPr>
          </a:p>
        </p:txBody>
      </p:sp>
      <p:sp>
        <p:nvSpPr>
          <p:cNvPr id="46" name="Rectangle 45"/>
          <p:cNvSpPr/>
          <p:nvPr/>
        </p:nvSpPr>
        <p:spPr>
          <a:xfrm>
            <a:off x="304800" y="1600200"/>
            <a:ext cx="8686800" cy="1143000"/>
          </a:xfrm>
          <a:prstGeom prst="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04800" y="2743200"/>
            <a:ext cx="8686800" cy="1066800"/>
          </a:xfrm>
          <a:prstGeom prst="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2400" y="4343400"/>
            <a:ext cx="8839197"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bg1"/>
                </a:solidFill>
              </a:rPr>
              <a:t>        Like today:      </a:t>
            </a:r>
            <a:r>
              <a:rPr lang="en-US" sz="1500" dirty="0" smtClean="0">
                <a:solidFill>
                  <a:schemeClr val="bg1"/>
                </a:solidFill>
              </a:rPr>
              <a:t>    </a:t>
            </a:r>
            <a:r>
              <a:rPr lang="en-US" sz="1500" dirty="0">
                <a:solidFill>
                  <a:schemeClr val="bg1"/>
                </a:solidFill>
              </a:rPr>
              <a:t>Sanford             </a:t>
            </a:r>
            <a:r>
              <a:rPr lang="en-US" sz="1500" dirty="0" smtClean="0">
                <a:solidFill>
                  <a:schemeClr val="bg1"/>
                </a:solidFill>
              </a:rPr>
              <a:t>       Apex                  </a:t>
            </a:r>
            <a:r>
              <a:rPr lang="en-US" sz="1500" dirty="0">
                <a:solidFill>
                  <a:schemeClr val="bg1"/>
                </a:solidFill>
              </a:rPr>
              <a:t>Clinton            </a:t>
            </a:r>
            <a:r>
              <a:rPr lang="en-US" sz="1500" dirty="0" smtClean="0">
                <a:solidFill>
                  <a:schemeClr val="bg1"/>
                </a:solidFill>
              </a:rPr>
              <a:t>      Boone                 </a:t>
            </a:r>
            <a:r>
              <a:rPr lang="en-US" sz="1500" dirty="0">
                <a:solidFill>
                  <a:schemeClr val="bg1"/>
                </a:solidFill>
              </a:rPr>
              <a:t>Shelby         Kannapolis</a:t>
            </a:r>
          </a:p>
        </p:txBody>
      </p:sp>
      <p:sp>
        <p:nvSpPr>
          <p:cNvPr id="49" name="Rectangle 48"/>
          <p:cNvSpPr/>
          <p:nvPr/>
        </p:nvSpPr>
        <p:spPr>
          <a:xfrm>
            <a:off x="304800" y="3810000"/>
            <a:ext cx="8686800" cy="1066800"/>
          </a:xfrm>
          <a:prstGeom prst="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0" y="4876800"/>
            <a:ext cx="9009529"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1940              51,310          100,899            17,428           59,319             </a:t>
            </a:r>
            <a:r>
              <a:rPr lang="en-US" dirty="0">
                <a:solidFill>
                  <a:schemeClr val="bg1"/>
                </a:solidFill>
              </a:rPr>
              <a:t>46,879        79,815</a:t>
            </a:r>
          </a:p>
        </p:txBody>
      </p:sp>
      <p:sp>
        <p:nvSpPr>
          <p:cNvPr id="51" name="Rectangle 50"/>
          <p:cNvSpPr/>
          <p:nvPr/>
        </p:nvSpPr>
        <p:spPr>
          <a:xfrm>
            <a:off x="0" y="5410200"/>
            <a:ext cx="9067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bg1"/>
                </a:solidFill>
              </a:rPr>
              <a:t>        </a:t>
            </a:r>
            <a:r>
              <a:rPr lang="en-US" sz="1500" dirty="0" smtClean="0">
                <a:solidFill>
                  <a:schemeClr val="bg1"/>
                </a:solidFill>
              </a:rPr>
              <a:t>   Like </a:t>
            </a:r>
            <a:r>
              <a:rPr lang="en-US" sz="1500" dirty="0">
                <a:solidFill>
                  <a:schemeClr val="bg1"/>
                </a:solidFill>
              </a:rPr>
              <a:t>today:     </a:t>
            </a:r>
            <a:r>
              <a:rPr lang="en-US" sz="1500" dirty="0" smtClean="0">
                <a:solidFill>
                  <a:schemeClr val="bg1"/>
                </a:solidFill>
              </a:rPr>
              <a:t>   Burlington          High </a:t>
            </a:r>
            <a:r>
              <a:rPr lang="en-US" sz="1500" dirty="0">
                <a:solidFill>
                  <a:schemeClr val="bg1"/>
                </a:solidFill>
              </a:rPr>
              <a:t>Point         </a:t>
            </a:r>
            <a:r>
              <a:rPr lang="en-US" sz="1500" dirty="0" smtClean="0">
                <a:solidFill>
                  <a:schemeClr val="bg1"/>
                </a:solidFill>
              </a:rPr>
              <a:t>         </a:t>
            </a:r>
            <a:r>
              <a:rPr lang="en-US" sz="1500" dirty="0" smtClean="0">
                <a:solidFill>
                  <a:schemeClr val="bg1"/>
                </a:solidFill>
              </a:rPr>
              <a:t>Lenoir          </a:t>
            </a:r>
            <a:r>
              <a:rPr lang="en-US" sz="1500" dirty="0">
                <a:solidFill>
                  <a:schemeClr val="bg1"/>
                </a:solidFill>
              </a:rPr>
              <a:t>Chapel Hill         </a:t>
            </a:r>
            <a:r>
              <a:rPr lang="en-US" sz="1500" dirty="0" smtClean="0">
                <a:solidFill>
                  <a:schemeClr val="bg1"/>
                </a:solidFill>
              </a:rPr>
              <a:t>      Wilson        </a:t>
            </a:r>
            <a:r>
              <a:rPr lang="en-US" sz="1500" dirty="0" smtClean="0">
                <a:solidFill>
                  <a:schemeClr val="bg1"/>
                </a:solidFill>
              </a:rPr>
              <a:t>  </a:t>
            </a:r>
            <a:r>
              <a:rPr lang="en-US" sz="1500" dirty="0">
                <a:solidFill>
                  <a:schemeClr val="bg1"/>
                </a:solidFill>
              </a:rPr>
              <a:t>Jacksonville</a:t>
            </a:r>
          </a:p>
        </p:txBody>
      </p:sp>
      <p:sp>
        <p:nvSpPr>
          <p:cNvPr id="52" name="Rectangle 51"/>
          <p:cNvSpPr/>
          <p:nvPr/>
        </p:nvSpPr>
        <p:spPr>
          <a:xfrm>
            <a:off x="304800" y="4876800"/>
            <a:ext cx="8686800" cy="1143000"/>
          </a:xfrm>
          <a:prstGeom prst="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0" y="6019800"/>
            <a:ext cx="9067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sz="1700" dirty="0" smtClean="0">
                <a:solidFill>
                  <a:schemeClr val="bg1"/>
                </a:solidFill>
              </a:rPr>
              <a:t>2018 </a:t>
            </a:r>
            <a:r>
              <a:rPr lang="en-US" sz="1700" dirty="0">
                <a:solidFill>
                  <a:schemeClr val="bg1"/>
                </a:solidFill>
              </a:rPr>
              <a:t>(est.)    </a:t>
            </a:r>
            <a:r>
              <a:rPr lang="en-US" dirty="0">
                <a:solidFill>
                  <a:schemeClr val="bg1"/>
                </a:solidFill>
              </a:rPr>
              <a:t> </a:t>
            </a:r>
            <a:r>
              <a:rPr lang="en-US" dirty="0" smtClean="0">
                <a:solidFill>
                  <a:schemeClr val="bg1"/>
                </a:solidFill>
              </a:rPr>
              <a:t>     92,452           872,498          209,468         294,722           479,332      246,328</a:t>
            </a:r>
            <a:endParaRPr lang="en-US" sz="1700" dirty="0">
              <a:solidFill>
                <a:schemeClr val="bg1"/>
              </a:solidFill>
            </a:endParaRPr>
          </a:p>
        </p:txBody>
      </p:sp>
    </p:spTree>
    <p:extLst>
      <p:ext uri="{BB962C8B-B14F-4D97-AF65-F5344CB8AC3E}">
        <p14:creationId xmlns:p14="http://schemas.microsoft.com/office/powerpoint/2010/main" val="93333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4"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to="" calcmode="lin" valueType="num">
                                      <p:cBhvr>
                                        <p:cTn id="22" dur="1" fill="hold"/>
                                        <p:tgtEl>
                                          <p:spTgt spid="40"/>
                                        </p:tgtEl>
                                        <p:attrNameLst>
                                          <p:attrName/>
                                        </p:attrNameLst>
                                      </p:cBhvr>
                                    </p:anim>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20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20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000"/>
                                        <p:tgtEl>
                                          <p:spTgt spid="47"/>
                                        </p:tgtEl>
                                      </p:cBhvr>
                                    </p:animEffect>
                                  </p:childTnLst>
                                </p:cTn>
                              </p:par>
                              <p:par>
                                <p:cTn id="36" presetID="24"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 to="" calcmode="lin" valueType="num">
                                      <p:cBhvr>
                                        <p:cTn id="38" dur="1" fill="hold"/>
                                        <p:tgtEl>
                                          <p:spTgt spid="43"/>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to="" calcmode="lin" valueType="num">
                                      <p:cBhvr>
                                        <p:cTn id="43" dur="1" fill="hold"/>
                                        <p:tgtEl>
                                          <p:spTgt spid="44"/>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 to="" calcmode="lin" valueType="num">
                                      <p:cBhvr>
                                        <p:cTn id="48" dur="1" fill="hold"/>
                                        <p:tgtEl>
                                          <p:spTgt spid="45"/>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 to="" calcmode="lin" valueType="num">
                                      <p:cBhvr>
                                        <p:cTn id="53" dur="1" fill="hold"/>
                                        <p:tgtEl>
                                          <p:spTgt spid="48"/>
                                        </p:tgtEl>
                                        <p:attrNameLst>
                                          <p:attrName/>
                                        </p:attrNameLst>
                                      </p:cBhvr>
                                    </p:anim>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20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 to="" calcmode="lin" valueType="num">
                                      <p:cBhvr>
                                        <p:cTn id="61" dur="1" fill="hold"/>
                                        <p:tgtEl>
                                          <p:spTgt spid="50"/>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 to="" calcmode="lin" valueType="num">
                                      <p:cBhvr>
                                        <p:cTn id="66" dur="1" fill="hold"/>
                                        <p:tgtEl>
                                          <p:spTgt spid="51"/>
                                        </p:tgtEl>
                                        <p:attrNameLst>
                                          <p:attrName/>
                                        </p:attrNameLst>
                                      </p:cBhvr>
                                    </p:anim>
                                  </p:childTnLst>
                                </p:cTn>
                              </p:par>
                              <p:par>
                                <p:cTn id="67" presetID="10"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20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 to="" calcmode="lin" valueType="num">
                                      <p:cBhvr>
                                        <p:cTn id="74" dur="1" fill="hold"/>
                                        <p:tgtEl>
                                          <p:spTgt spid="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42" grpId="0"/>
      <p:bldP spid="43" grpId="0"/>
      <p:bldP spid="44" grpId="0"/>
      <p:bldP spid="45" grpId="0"/>
      <p:bldP spid="46" grpId="0" animBg="1"/>
      <p:bldP spid="47" grpId="0" animBg="1"/>
      <p:bldP spid="48" grpId="0"/>
      <p:bldP spid="49" grpId="0" animBg="1"/>
      <p:bldP spid="50" grpId="0"/>
      <p:bldP spid="51" grpId="0"/>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 1947:	</a:t>
            </a:r>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r>
              <a:rPr lang="en-US" dirty="0"/>
              <a:t>Under the authority of the Constitution, </a:t>
            </a:r>
            <a:r>
              <a:rPr lang="en-US" dirty="0" smtClean="0"/>
              <a:t>	     </a:t>
            </a:r>
          </a:p>
          <a:p>
            <a:pPr marL="0" indent="0">
              <a:buNone/>
            </a:pPr>
            <a:endParaRPr lang="en-US" dirty="0" smtClean="0"/>
          </a:p>
          <a:p>
            <a:pPr marL="0" indent="0">
              <a:buNone/>
            </a:pPr>
            <a:r>
              <a:rPr lang="en-US" dirty="0"/>
              <a:t> </a:t>
            </a:r>
            <a:r>
              <a:rPr lang="en-US" dirty="0" smtClean="0"/>
              <a:t>   To </a:t>
            </a:r>
            <a:r>
              <a:rPr lang="en-US" dirty="0"/>
              <a:t>relieve pressure of having to vote</a:t>
            </a:r>
          </a:p>
          <a:p>
            <a:pPr>
              <a:buNone/>
            </a:pPr>
            <a:r>
              <a:rPr lang="en-US" dirty="0"/>
              <a:t>	on each and every annexation,</a:t>
            </a:r>
          </a:p>
          <a:p>
            <a:pPr>
              <a:buNone/>
            </a:pPr>
            <a:r>
              <a:rPr lang="en-US" dirty="0"/>
              <a:t> </a:t>
            </a:r>
          </a:p>
          <a:p>
            <a:pPr>
              <a:buNone/>
            </a:pPr>
            <a:r>
              <a:rPr lang="en-US" dirty="0"/>
              <a:t>	the General Assembly passed </a:t>
            </a:r>
          </a:p>
          <a:p>
            <a:pPr>
              <a:buNone/>
            </a:pPr>
            <a:r>
              <a:rPr lang="en-US" dirty="0"/>
              <a:t>	a series of statutes </a:t>
            </a:r>
          </a:p>
          <a:p>
            <a:pPr>
              <a:buNone/>
            </a:pPr>
            <a:r>
              <a:rPr lang="en-US" dirty="0"/>
              <a:t>	allowing towns and cities </a:t>
            </a:r>
          </a:p>
          <a:p>
            <a:pPr>
              <a:buNone/>
            </a:pPr>
            <a:r>
              <a:rPr lang="en-US" dirty="0"/>
              <a:t>	the freedom to annex territory </a:t>
            </a:r>
          </a:p>
          <a:p>
            <a:pPr>
              <a:buNone/>
            </a:pPr>
            <a:r>
              <a:rPr lang="en-US" dirty="0"/>
              <a:t>	without having to go to the </a:t>
            </a:r>
            <a:r>
              <a:rPr lang="en-US" dirty="0" smtClean="0"/>
              <a:t>Legislature.</a:t>
            </a:r>
            <a:endParaRPr lang="en-US" dirty="0"/>
          </a:p>
        </p:txBody>
      </p:sp>
      <p:sp>
        <p:nvSpPr>
          <p:cNvPr id="4" name="Slide Number Placeholder 3"/>
          <p:cNvSpPr>
            <a:spLocks noGrp="1"/>
          </p:cNvSpPr>
          <p:nvPr>
            <p:ph type="sldNum" sz="quarter" idx="12"/>
          </p:nvPr>
        </p:nvSpPr>
        <p:spPr/>
        <p:txBody>
          <a:bodyPr/>
          <a:lstStyle/>
          <a:p>
            <a:fld id="{1CE61672-2D50-4F8C-AE10-17E2D9F858D7}" type="slidenum">
              <a:rPr lang="en-US" smtClean="0"/>
              <a:pPr/>
              <a:t>8</a:t>
            </a:fld>
            <a:endParaRPr lang="en-US"/>
          </a:p>
        </p:txBody>
      </p:sp>
    </p:spTree>
    <p:extLst>
      <p:ext uri="{BB962C8B-B14F-4D97-AF65-F5344CB8AC3E}">
        <p14:creationId xmlns:p14="http://schemas.microsoft.com/office/powerpoint/2010/main" val="42798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7"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7"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While the General Assembly	</a:t>
            </a:r>
          </a:p>
        </p:txBody>
      </p:sp>
      <p:sp>
        <p:nvSpPr>
          <p:cNvPr id="3" name="Content Placeholder 2"/>
          <p:cNvSpPr>
            <a:spLocks noGrp="1"/>
          </p:cNvSpPr>
          <p:nvPr>
            <p:ph idx="1"/>
          </p:nvPr>
        </p:nvSpPr>
        <p:spPr>
          <a:xfrm>
            <a:off x="457200" y="1600200"/>
            <a:ext cx="7848600" cy="4525963"/>
          </a:xfrm>
        </p:spPr>
        <p:txBody>
          <a:bodyPr>
            <a:normAutofit fontScale="85000" lnSpcReduction="10000"/>
          </a:bodyPr>
          <a:lstStyle/>
          <a:p>
            <a:r>
              <a:rPr lang="en-US" sz="3200" dirty="0"/>
              <a:t>Delegated authority to annex property to towns, </a:t>
            </a:r>
            <a:endParaRPr lang="en-US" dirty="0"/>
          </a:p>
          <a:p>
            <a:endParaRPr lang="en-US" sz="900" dirty="0"/>
          </a:p>
          <a:p>
            <a:r>
              <a:rPr lang="en-US" sz="3200" dirty="0"/>
              <a:t>It has not relinquished its Constitutional authority to</a:t>
            </a:r>
            <a:r>
              <a:rPr lang="en-US" sz="3500" dirty="0"/>
              <a:t>:</a:t>
            </a:r>
          </a:p>
          <a:p>
            <a:endParaRPr lang="en-US" dirty="0"/>
          </a:p>
          <a:p>
            <a:pPr marL="962406" lvl="1" indent="-514350">
              <a:lnSpc>
                <a:spcPct val="150000"/>
              </a:lnSpc>
              <a:buFont typeface="+mj-lt"/>
              <a:buAutoNum type="arabicPeriod"/>
            </a:pPr>
            <a:r>
              <a:rPr lang="en-US" sz="2800" dirty="0"/>
              <a:t>Annex property to a municipality</a:t>
            </a:r>
          </a:p>
          <a:p>
            <a:pPr marL="962406" lvl="1" indent="-514350">
              <a:lnSpc>
                <a:spcPct val="150000"/>
              </a:lnSpc>
              <a:buFont typeface="+mj-lt"/>
              <a:buAutoNum type="arabicPeriod"/>
            </a:pPr>
            <a:r>
              <a:rPr lang="en-US" sz="2800" dirty="0"/>
              <a:t>Form a municipality</a:t>
            </a:r>
          </a:p>
          <a:p>
            <a:pPr marL="962406" lvl="1" indent="-514350">
              <a:lnSpc>
                <a:spcPct val="150000"/>
              </a:lnSpc>
              <a:buFont typeface="+mj-lt"/>
              <a:buAutoNum type="arabicPeriod"/>
            </a:pPr>
            <a:r>
              <a:rPr lang="en-US" sz="2800" dirty="0"/>
              <a:t>Dissolve a municipality</a:t>
            </a:r>
          </a:p>
          <a:p>
            <a:pPr marL="962406" lvl="1" indent="-514350">
              <a:lnSpc>
                <a:spcPct val="150000"/>
              </a:lnSpc>
              <a:buFont typeface="+mj-lt"/>
              <a:buAutoNum type="arabicPeriod"/>
            </a:pPr>
            <a:r>
              <a:rPr lang="en-US" sz="2800" dirty="0"/>
              <a:t>De-annex property from a town</a:t>
            </a:r>
          </a:p>
          <a:p>
            <a:pPr marL="550926" indent="-514350">
              <a:buNone/>
            </a:pPr>
            <a:endParaRPr lang="en-US" dirty="0"/>
          </a:p>
        </p:txBody>
      </p:sp>
      <p:sp>
        <p:nvSpPr>
          <p:cNvPr id="4" name="Slide Number Placeholder 3"/>
          <p:cNvSpPr>
            <a:spLocks noGrp="1"/>
          </p:cNvSpPr>
          <p:nvPr>
            <p:ph type="sldNum" sz="quarter" idx="12"/>
          </p:nvPr>
        </p:nvSpPr>
        <p:spPr/>
        <p:txBody>
          <a:bodyPr/>
          <a:lstStyle/>
          <a:p>
            <a:fld id="{1CE61672-2D50-4F8C-AE10-17E2D9F858D7}" type="slidenum">
              <a:rPr lang="en-US" smtClean="0"/>
              <a:pPr/>
              <a:t>9</a:t>
            </a:fld>
            <a:endParaRPr lang="en-US"/>
          </a:p>
        </p:txBody>
      </p:sp>
    </p:spTree>
    <p:extLst>
      <p:ext uri="{BB962C8B-B14F-4D97-AF65-F5344CB8AC3E}">
        <p14:creationId xmlns:p14="http://schemas.microsoft.com/office/powerpoint/2010/main" val="13389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to="" calcmode="lin" valueType="num">
                                      <p:cBhvr>
                                        <p:cTn id="28"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1869</TotalTime>
  <Words>1737</Words>
  <Application>Microsoft Office PowerPoint</Application>
  <PresentationFormat>On-screen Show (4:3)</PresentationFormat>
  <Paragraphs>251</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Bookman Old Style</vt:lpstr>
      <vt:lpstr>Calibri</vt:lpstr>
      <vt:lpstr>Old English Text MT</vt:lpstr>
      <vt:lpstr>Office Theme</vt:lpstr>
      <vt:lpstr>Municipal Annexations and the  County Tax Office</vt:lpstr>
      <vt:lpstr>Disclaimer!</vt:lpstr>
      <vt:lpstr>Are  there  problems  with Municipal  annexations? </vt:lpstr>
      <vt:lpstr>NC   Constitution  –  Article VII General Assembly to provide for local government.</vt:lpstr>
      <vt:lpstr>NC Constitution – Article VII  (continued)</vt:lpstr>
      <vt:lpstr>Prior to 1947,</vt:lpstr>
      <vt:lpstr>Population examples:  </vt:lpstr>
      <vt:lpstr>In 1947: </vt:lpstr>
      <vt:lpstr>While the General Assembly </vt:lpstr>
      <vt:lpstr>PowerPoint Presentation</vt:lpstr>
      <vt:lpstr>What do annexations effect?</vt:lpstr>
      <vt:lpstr>§ 160A-58.61</vt:lpstr>
      <vt:lpstr>PowerPoint Presentation</vt:lpstr>
      <vt:lpstr>The general public can’t read and understand a written legal description.</vt:lpstr>
      <vt:lpstr>PowerPoint Presentation</vt:lpstr>
      <vt:lpstr>PowerPoint Presentation</vt:lpstr>
      <vt:lpstr>An accurate map is a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In fixing new municipal boundaries . . . a municipal governing board</vt:lpstr>
      <vt:lpstr>Because GS 160A-58.54(b)</vt:lpstr>
      <vt:lpstr>Mapping of annexations</vt:lpstr>
      <vt:lpstr>PowerPoint Presentation</vt:lpstr>
      <vt:lpstr>PowerPoint Presentation</vt:lpstr>
      <vt:lpstr>PowerPoint Presentation</vt:lpstr>
      <vt:lpstr>PowerPoint Presentation</vt:lpstr>
      <vt:lpstr>PowerPoint Presentation</vt:lpstr>
      <vt:lpstr>In conclusion: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Morgan</dc:creator>
  <cp:lastModifiedBy>John Bridgers</cp:lastModifiedBy>
  <cp:revision>176</cp:revision>
  <cp:lastPrinted>2019-09-05T13:25:42Z</cp:lastPrinted>
  <dcterms:created xsi:type="dcterms:W3CDTF">2015-11-24T12:33:14Z</dcterms:created>
  <dcterms:modified xsi:type="dcterms:W3CDTF">2019-09-06T20:55:18Z</dcterms:modified>
</cp:coreProperties>
</file>